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0"/>
  </p:notesMasterIdLst>
  <p:sldIdLst>
    <p:sldId id="359" r:id="rId2"/>
    <p:sldId id="257" r:id="rId3"/>
    <p:sldId id="299" r:id="rId4"/>
    <p:sldId id="258" r:id="rId5"/>
    <p:sldId id="302" r:id="rId6"/>
    <p:sldId id="300" r:id="rId7"/>
    <p:sldId id="304" r:id="rId8"/>
    <p:sldId id="305" r:id="rId9"/>
    <p:sldId id="306" r:id="rId10"/>
    <p:sldId id="303" r:id="rId11"/>
    <p:sldId id="307" r:id="rId12"/>
    <p:sldId id="308" r:id="rId13"/>
    <p:sldId id="309" r:id="rId14"/>
    <p:sldId id="310" r:id="rId15"/>
    <p:sldId id="311" r:id="rId16"/>
    <p:sldId id="260" r:id="rId17"/>
    <p:sldId id="285" r:id="rId18"/>
    <p:sldId id="289" r:id="rId19"/>
    <p:sldId id="291" r:id="rId20"/>
    <p:sldId id="290" r:id="rId21"/>
    <p:sldId id="288" r:id="rId22"/>
    <p:sldId id="287" r:id="rId23"/>
    <p:sldId id="286" r:id="rId24"/>
    <p:sldId id="278" r:id="rId25"/>
    <p:sldId id="298" r:id="rId26"/>
    <p:sldId id="297" r:id="rId27"/>
    <p:sldId id="296" r:id="rId28"/>
    <p:sldId id="295" r:id="rId29"/>
    <p:sldId id="294" r:id="rId30"/>
    <p:sldId id="293" r:id="rId31"/>
    <p:sldId id="262" r:id="rId32"/>
    <p:sldId id="264" r:id="rId33"/>
    <p:sldId id="266" r:id="rId34"/>
    <p:sldId id="318" r:id="rId35"/>
    <p:sldId id="265" r:id="rId36"/>
    <p:sldId id="319" r:id="rId37"/>
    <p:sldId id="321" r:id="rId38"/>
    <p:sldId id="323" r:id="rId39"/>
    <p:sldId id="320" r:id="rId40"/>
    <p:sldId id="322" r:id="rId41"/>
    <p:sldId id="328" r:id="rId42"/>
    <p:sldId id="325" r:id="rId43"/>
    <p:sldId id="326" r:id="rId44"/>
    <p:sldId id="331" r:id="rId45"/>
    <p:sldId id="329" r:id="rId46"/>
    <p:sldId id="392" r:id="rId47"/>
    <p:sldId id="330" r:id="rId48"/>
    <p:sldId id="333" r:id="rId49"/>
    <p:sldId id="373" r:id="rId50"/>
    <p:sldId id="374" r:id="rId51"/>
    <p:sldId id="334" r:id="rId52"/>
    <p:sldId id="335" r:id="rId53"/>
    <p:sldId id="336" r:id="rId54"/>
    <p:sldId id="360" r:id="rId55"/>
    <p:sldId id="337" r:id="rId56"/>
    <p:sldId id="338" r:id="rId57"/>
    <p:sldId id="339" r:id="rId58"/>
    <p:sldId id="340" r:id="rId59"/>
    <p:sldId id="332" r:id="rId60"/>
    <p:sldId id="341" r:id="rId61"/>
    <p:sldId id="342" r:id="rId62"/>
    <p:sldId id="346" r:id="rId63"/>
    <p:sldId id="345" r:id="rId64"/>
    <p:sldId id="343" r:id="rId65"/>
    <p:sldId id="348" r:id="rId66"/>
    <p:sldId id="349" r:id="rId67"/>
    <p:sldId id="350" r:id="rId68"/>
    <p:sldId id="347" r:id="rId69"/>
    <p:sldId id="351" r:id="rId70"/>
    <p:sldId id="353" r:id="rId71"/>
    <p:sldId id="344" r:id="rId72"/>
    <p:sldId id="352" r:id="rId73"/>
    <p:sldId id="354" r:id="rId74"/>
    <p:sldId id="356" r:id="rId75"/>
    <p:sldId id="355" r:id="rId76"/>
    <p:sldId id="358" r:id="rId77"/>
    <p:sldId id="357" r:id="rId78"/>
    <p:sldId id="267" r:id="rId79"/>
    <p:sldId id="364" r:id="rId80"/>
    <p:sldId id="363" r:id="rId81"/>
    <p:sldId id="365" r:id="rId82"/>
    <p:sldId id="366" r:id="rId83"/>
    <p:sldId id="367" r:id="rId84"/>
    <p:sldId id="368" r:id="rId85"/>
    <p:sldId id="369" r:id="rId86"/>
    <p:sldId id="370" r:id="rId87"/>
    <p:sldId id="372" r:id="rId88"/>
    <p:sldId id="371" r:id="rId89"/>
    <p:sldId id="375" r:id="rId90"/>
    <p:sldId id="378" r:id="rId91"/>
    <p:sldId id="377" r:id="rId92"/>
    <p:sldId id="379" r:id="rId93"/>
    <p:sldId id="381" r:id="rId94"/>
    <p:sldId id="382" r:id="rId95"/>
    <p:sldId id="383" r:id="rId96"/>
    <p:sldId id="380" r:id="rId97"/>
    <p:sldId id="384" r:id="rId98"/>
    <p:sldId id="385" r:id="rId99"/>
    <p:sldId id="386" r:id="rId100"/>
    <p:sldId id="387" r:id="rId101"/>
    <p:sldId id="388" r:id="rId102"/>
    <p:sldId id="389" r:id="rId103"/>
    <p:sldId id="391" r:id="rId104"/>
    <p:sldId id="390" r:id="rId105"/>
    <p:sldId id="269" r:id="rId106"/>
    <p:sldId id="271" r:id="rId107"/>
    <p:sldId id="394" r:id="rId108"/>
    <p:sldId id="395" r:id="rId109"/>
    <p:sldId id="396" r:id="rId110"/>
    <p:sldId id="397" r:id="rId111"/>
    <p:sldId id="398" r:id="rId112"/>
    <p:sldId id="400" r:id="rId113"/>
    <p:sldId id="399" r:id="rId114"/>
    <p:sldId id="401" r:id="rId115"/>
    <p:sldId id="410" r:id="rId116"/>
    <p:sldId id="402" r:id="rId117"/>
    <p:sldId id="403" r:id="rId118"/>
    <p:sldId id="404" r:id="rId119"/>
    <p:sldId id="405" r:id="rId120"/>
    <p:sldId id="406" r:id="rId121"/>
    <p:sldId id="407" r:id="rId122"/>
    <p:sldId id="408" r:id="rId123"/>
    <p:sldId id="409" r:id="rId124"/>
    <p:sldId id="273" r:id="rId125"/>
    <p:sldId id="313" r:id="rId126"/>
    <p:sldId id="314" r:id="rId127"/>
    <p:sldId id="315" r:id="rId128"/>
    <p:sldId id="281" r:id="rId129"/>
  </p:sldIdLst>
  <p:sldSz cx="9144000" cy="6858000" type="screen4x3"/>
  <p:notesSz cx="6858000" cy="9144000"/>
  <p:embeddedFontLst>
    <p:embeddedFont>
      <p:font typeface="Blackadder ITC" pitchFamily="82" charset="0"/>
      <p:regular r:id="rId131"/>
    </p:embeddedFont>
    <p:embeddedFont>
      <p:font typeface="Arial Black" pitchFamily="34" charset="0"/>
      <p:bold r:id="rId132"/>
    </p:embeddedFont>
    <p:embeddedFont>
      <p:font typeface="Calibri" pitchFamily="34" charset="0"/>
      <p:regular r:id="rId133"/>
      <p:bold r:id="rId134"/>
      <p:italic r:id="rId135"/>
      <p:boldItalic r:id="rId136"/>
    </p:embeddedFont>
  </p:embeddedFontLst>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a:srgbClr val="FF5050"/>
    <a:srgbClr val="D0DD23"/>
    <a:srgbClr val="EBEEF8"/>
    <a:srgbClr val="9CA4E2"/>
    <a:srgbClr val="8E95DB"/>
    <a:srgbClr val="A1AAE3"/>
    <a:srgbClr val="8D94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94712" autoAdjust="0"/>
  </p:normalViewPr>
  <p:slideViewPr>
    <p:cSldViewPr snapToGrid="0">
      <p:cViewPr>
        <p:scale>
          <a:sx n="75" d="100"/>
          <a:sy n="75" d="100"/>
        </p:scale>
        <p:origin x="-2610" y="-648"/>
      </p:cViewPr>
      <p:guideLst>
        <p:guide orient="horz" pos="2234"/>
        <p:guide pos="2913"/>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3.fntdata"/><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4.fntdata"/><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2.fntdata"/><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13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fntdata"/><Relationship Id="rId136"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C80EC6-1C80-46B5-85B8-F30F9B352486}" type="datetimeFigureOut">
              <a:rPr lang="zh-CN" altLang="en-US" smtClean="0"/>
              <a:pPr/>
              <a:t>2016-8-12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F1F59E-9569-4823-B3EC-4A895F3F920E}" type="slidenum">
              <a:rPr lang="zh-CN" altLang="en-US" smtClean="0"/>
              <a:pPr/>
              <a:t>‹#›</a:t>
            </a:fld>
            <a:endParaRPr lang="zh-CN" altLang="en-US"/>
          </a:p>
        </p:txBody>
      </p:sp>
    </p:spTree>
    <p:extLst>
      <p:ext uri="{BB962C8B-B14F-4D97-AF65-F5344CB8AC3E}">
        <p14:creationId xmlns:p14="http://schemas.microsoft.com/office/powerpoint/2010/main" val="3232504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DF1F59E-9569-4823-B3EC-4A895F3F920E}" type="slidenum">
              <a:rPr lang="zh-CN" altLang="en-US" smtClean="0"/>
              <a:pPr/>
              <a:t>106</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DF1F59E-9569-4823-B3EC-4A895F3F920E}" type="slidenum">
              <a:rPr lang="zh-CN" altLang="en-US" smtClean="0"/>
              <a:pPr/>
              <a:t>115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DF1F59E-9569-4823-B3EC-4A895F3F920E}" type="slidenum">
              <a:rPr lang="zh-CN" altLang="en-US" smtClean="0"/>
              <a:pPr/>
              <a:t>116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DF1F59E-9569-4823-B3EC-4A895F3F920E}" type="slidenum">
              <a:rPr lang="zh-CN" altLang="en-US" smtClean="0"/>
              <a:pPr/>
              <a:t>117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DF1F59E-9569-4823-B3EC-4A895F3F920E}" type="slidenum">
              <a:rPr lang="zh-CN" altLang="en-US" smtClean="0"/>
              <a:pPr/>
              <a:t>118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DF1F59E-9569-4823-B3EC-4A895F3F920E}" type="slidenum">
              <a:rPr lang="zh-CN" altLang="en-US" smtClean="0"/>
              <a:pPr/>
              <a:t>119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DF1F59E-9569-4823-B3EC-4A895F3F920E}" type="slidenum">
              <a:rPr lang="zh-CN" altLang="en-US" smtClean="0"/>
              <a:pPr/>
              <a:t>120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DF1F59E-9569-4823-B3EC-4A895F3F920E}" type="slidenum">
              <a:rPr lang="zh-CN" altLang="en-US" smtClean="0"/>
              <a:pPr/>
              <a:t>121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DF1F59E-9569-4823-B3EC-4A895F3F920E}" type="slidenum">
              <a:rPr lang="zh-CN" altLang="en-US" smtClean="0"/>
              <a:pPr/>
              <a:t>122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DF1F59E-9569-4823-B3EC-4A895F3F920E}" type="slidenum">
              <a:rPr lang="zh-CN" altLang="en-US" smtClean="0"/>
              <a:pPr/>
              <a:t>123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DF1F59E-9569-4823-B3EC-4A895F3F920E}" type="slidenum">
              <a:rPr lang="zh-CN" altLang="en-US" smtClean="0"/>
              <a:pPr/>
              <a:t>107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DF1F59E-9569-4823-B3EC-4A895F3F920E}" type="slidenum">
              <a:rPr lang="zh-CN" altLang="en-US" smtClean="0"/>
              <a:pPr/>
              <a:t>108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DF1F59E-9569-4823-B3EC-4A895F3F920E}" type="slidenum">
              <a:rPr lang="zh-CN" altLang="en-US" smtClean="0"/>
              <a:pPr/>
              <a:t>109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DF1F59E-9569-4823-B3EC-4A895F3F920E}" type="slidenum">
              <a:rPr lang="zh-CN" altLang="en-US" smtClean="0"/>
              <a:pPr/>
              <a:t>110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DF1F59E-9569-4823-B3EC-4A895F3F920E}" type="slidenum">
              <a:rPr lang="zh-CN" altLang="en-US" smtClean="0"/>
              <a:pPr/>
              <a:t>111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DF1F59E-9569-4823-B3EC-4A895F3F920E}" type="slidenum">
              <a:rPr lang="zh-CN" altLang="en-US" smtClean="0"/>
              <a:pPr/>
              <a:t>112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DF1F59E-9569-4823-B3EC-4A895F3F920E}" type="slidenum">
              <a:rPr lang="zh-CN" altLang="en-US" smtClean="0"/>
              <a:pPr/>
              <a:t>113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DF1F59E-9569-4823-B3EC-4A895F3F920E}" type="slidenum">
              <a:rPr lang="zh-CN" altLang="en-US" smtClean="0"/>
              <a:pPr/>
              <a:t>114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3" y="1122424"/>
            <a:ext cx="6858020" cy="238773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3" y="3602234"/>
            <a:ext cx="6858020" cy="165585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8235"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395E8D4B-A0AD-40AF-B3E1-57A8A2A0BBDD}" type="datetimeFigureOut">
              <a:rPr lang="zh-CN" altLang="en-US"/>
              <a:pPr>
                <a:defRPr/>
              </a:pPr>
              <a:t>2016-8-12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73208CF-5155-45E0-9AC4-38268EA823F4}" type="slidenum">
              <a:rPr altLang="en-US"/>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7072FB6-27B7-44AD-B1EC-9F09603554EB}" type="datetimeFigureOut">
              <a:rPr lang="zh-CN" altLang="en-US"/>
              <a:pPr>
                <a:defRPr/>
              </a:pPr>
              <a:t>2016-8-12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F771E5D-0F8A-4921-90B5-DE7C51C499C9}" type="slidenum">
              <a:rPr altLang="en-US"/>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95" y="365145"/>
            <a:ext cx="1971681" cy="581215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2" y="365145"/>
            <a:ext cx="5800742" cy="581215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FBD98D94-3463-4842-94B4-BFBB9CF29FC9}" type="datetimeFigureOut">
              <a:rPr lang="zh-CN" altLang="en-US"/>
              <a:pPr>
                <a:defRPr/>
              </a:pPr>
              <a:t>2016-8-12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74FFC56-767F-4E5A-AD15-9CFB2343CE34}" type="slidenum">
              <a:rPr altLang="en-US"/>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2" y="365145"/>
            <a:ext cx="7886724" cy="581215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4289B092-E9B2-4405-9DBB-BB686ABE9443}" type="datetimeFigureOut">
              <a:rPr lang="zh-CN" altLang="en-US"/>
              <a:pPr>
                <a:defRPr/>
              </a:pPr>
              <a:t>2016-8-12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FBAC6648-4868-45D1-B811-F6668CDCB403}" type="slidenum">
              <a:rPr altLang="en-US"/>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16B8D40-728B-4BDA-9CDC-99BDAEF194BB}" type="datetimeFigureOut">
              <a:rPr lang="zh-CN" altLang="en-US"/>
              <a:pPr>
                <a:defRPr/>
              </a:pPr>
              <a:t>2016-8-12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61C3EABA-E881-44FB-BCAE-FB57B0FCF803}" type="slidenum">
              <a:rPr altLang="en-US"/>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831"/>
            <a:ext cx="7886724" cy="2852892"/>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9" y="4589713"/>
            <a:ext cx="7886724" cy="15002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06A96EA-E822-4D93-A824-CF539E71BD16}" type="datetimeFigureOut">
              <a:rPr lang="zh-CN" altLang="en-US"/>
              <a:pPr>
                <a:defRPr/>
              </a:pPr>
              <a:t>2016-8-12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93B9515-F383-4699-A81A-8A570A9EFE26}" type="slidenum">
              <a:rPr altLang="en-US"/>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2"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64"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133D9D51-2D8D-4B1E-BFCC-FD61C0312A98}" type="datetimeFigureOut">
              <a:rPr lang="zh-CN" altLang="en-US"/>
              <a:pPr>
                <a:defRPr/>
              </a:pPr>
              <a:t>2016-8-12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AA11D8B-BA08-4888-8D4F-741A69BF353C}" type="slidenum">
              <a:rPr altLang="en-US"/>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3" y="365145"/>
            <a:ext cx="7886724" cy="132563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9843" y="1681255"/>
            <a:ext cx="3868352"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29843" y="2505211"/>
            <a:ext cx="3868352"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64" y="1681255"/>
            <a:ext cx="3887403"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64" y="2505211"/>
            <a:ext cx="3887403"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5AF634F1-89C4-46C3-B490-23140F250543}" type="datetimeFigureOut">
              <a:rPr lang="zh-CN" altLang="en-US"/>
              <a:pPr>
                <a:defRPr/>
              </a:pPr>
              <a:t>2016-8-12</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2069A600-8FA0-4FDE-9F80-45FE8A53C6A0}" type="slidenum">
              <a:rPr altLang="en-US"/>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2A08A92E-2102-4432-8A12-134C4F39AA14}" type="datetimeFigureOut">
              <a:rPr lang="zh-CN" altLang="en-US"/>
              <a:pPr>
                <a:defRPr/>
              </a:pPr>
              <a:t>2016-8-12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0D9CF3D5-0639-4D84-BCFA-2ADC99FFF3D4}" type="slidenum">
              <a:rPr altLang="en-US"/>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E6EC15D-C0AC-4B2E-A95A-ACF5BBB26B0F}" type="datetimeFigureOut">
              <a:rPr lang="zh-CN" altLang="en-US"/>
              <a:pPr>
                <a:defRPr/>
              </a:pPr>
              <a:t>2016-8-12</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F4A9FE57-916B-4684-B955-8FE2223CA07C}" type="slidenum">
              <a:rPr altLang="en-US"/>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403" y="987479"/>
            <a:ext cx="4629164" cy="48738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2563B4A-03A6-4539-A12F-B01CEEF552A8}" type="datetimeFigureOut">
              <a:rPr lang="zh-CN" altLang="en-US"/>
              <a:pPr>
                <a:defRPr/>
              </a:pPr>
              <a:t>2016-8-12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24F6A9D2-8FD5-470E-8672-C317A317E4E5}" type="slidenum">
              <a:rPr altLang="en-US"/>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403" y="987479"/>
            <a:ext cx="4629164" cy="487389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pPr lvl="0"/>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CDBCC4D-856C-47DF-BAA9-515EB57BB5CE}" type="datetimeFigureOut">
              <a:rPr lang="zh-CN" altLang="en-US"/>
              <a:pPr>
                <a:defRPr/>
              </a:pPr>
              <a:t>2016-8-12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074956F8-B3FF-4FE4-AA32-957D2044029A}" type="slidenum">
              <a:rPr altLang="en-US"/>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noChangeArrowheads="1"/>
          </p:cNvSpPr>
          <p:nvPr>
            <p:ph type="body" idx="4294967295"/>
          </p:nvPr>
        </p:nvSpPr>
        <p:spPr bwMode="auto">
          <a:xfrm>
            <a:off x="628650" y="1825625"/>
            <a:ext cx="78867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buFont typeface="Arial" panose="020B0604020202020204" pitchFamily="34" charset="0"/>
              <a:buNone/>
              <a:defRPr sz="1200" noProof="1">
                <a:solidFill>
                  <a:schemeClr val="tx1">
                    <a:tint val="75000"/>
                  </a:schemeClr>
                </a:solidFill>
                <a:latin typeface="+mn-lt"/>
                <a:ea typeface="+mn-ea"/>
              </a:defRPr>
            </a:lvl1pPr>
          </a:lstStyle>
          <a:p>
            <a:pPr>
              <a:defRPr/>
            </a:pPr>
            <a:fld id="{9D44FA8B-09C1-4811-B7B0-C50F02F7DAC5}" type="datetimeFigureOut">
              <a:rPr lang="zh-CN" altLang="en-US"/>
              <a:pPr>
                <a:defRPr/>
              </a:pPr>
              <a:t>2016-8-12</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buFont typeface="Arial" panose="020B0604020202020204" pitchFamily="34" charset="0"/>
              <a:buNone/>
              <a:defRPr sz="1200" noProof="1">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noProof="1">
                <a:solidFill>
                  <a:srgbClr val="898989"/>
                </a:solidFill>
              </a:defRPr>
            </a:lvl1pPr>
          </a:lstStyle>
          <a:p>
            <a:fld id="{9F99BA13-B170-4B1B-BD24-E2AF23EF71EB}" type="slidenum">
              <a:rPr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7013"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7013"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7013"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6.xml"/><Relationship Id="rId7" Type="http://schemas.openxmlformats.org/officeDocument/2006/relationships/slide" Target="slide2.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2.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slide" Target="slide21.xml"/><Relationship Id="rId7" Type="http://schemas.openxmlformats.org/officeDocument/2006/relationships/image" Target="../media/image15.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slide" Target="slide21.xml"/><Relationship Id="rId7" Type="http://schemas.openxmlformats.org/officeDocument/2006/relationships/image" Target="../media/image15.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78.png"/></Relationships>
</file>

<file path=ppt/slides/_rels/slide102.xml.rels><?xml version="1.0" encoding="UTF-8" standalone="yes"?>
<Relationships xmlns="http://schemas.openxmlformats.org/package/2006/relationships"><Relationship Id="rId3" Type="http://schemas.openxmlformats.org/officeDocument/2006/relationships/slide" Target="slide66.xml"/><Relationship Id="rId7" Type="http://schemas.openxmlformats.org/officeDocument/2006/relationships/image" Target="../media/image13.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slide" Target="slide74.xml"/></Relationships>
</file>

<file path=ppt/slides/_rels/slide10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slide" Target="slide102.xml"/><Relationship Id="rId4" Type="http://schemas.openxmlformats.org/officeDocument/2006/relationships/image" Target="../media/image11.png"/></Relationships>
</file>

<file path=ppt/slides/_rels/slide104.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slide" Target="slide21.xml"/><Relationship Id="rId7" Type="http://schemas.openxmlformats.org/officeDocument/2006/relationships/image" Target="../media/image15.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78.png"/><Relationship Id="rId9" Type="http://schemas.openxmlformats.org/officeDocument/2006/relationships/image" Target="../media/image12.png"/></Relationships>
</file>

<file path=ppt/slides/_rels/slide10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06.xml"/><Relationship Id="rId7" Type="http://schemas.openxmlformats.org/officeDocument/2006/relationships/slide" Target="slide2.xml"/><Relationship Id="rId2" Type="http://schemas.openxmlformats.org/officeDocument/2006/relationships/image" Target="../media/image82.jpeg"/><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114.xml"/><Relationship Id="rId4" Type="http://schemas.openxmlformats.org/officeDocument/2006/relationships/slide" Target="slide110.xml"/></Relationships>
</file>

<file path=ppt/slides/_rels/slide10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2.jpeg"/><Relationship Id="rId7" Type="http://schemas.openxmlformats.org/officeDocument/2006/relationships/slide" Target="slide10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109.xml"/><Relationship Id="rId5" Type="http://schemas.openxmlformats.org/officeDocument/2006/relationships/slide" Target="slide108.xml"/><Relationship Id="rId10" Type="http://schemas.openxmlformats.org/officeDocument/2006/relationships/image" Target="../media/image11.png"/><Relationship Id="rId4" Type="http://schemas.openxmlformats.org/officeDocument/2006/relationships/slide" Target="slide107.xml"/><Relationship Id="rId9" Type="http://schemas.openxmlformats.org/officeDocument/2006/relationships/slide" Target="slide2.xml"/></Relationships>
</file>

<file path=ppt/slides/_rels/slide10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2.jpeg"/><Relationship Id="rId7"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 Target="slide106.xml"/></Relationships>
</file>

<file path=ppt/slides/_rels/slide10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2.jpeg"/><Relationship Id="rId7"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 Target="slide106.xml"/></Relationships>
</file>

<file path=ppt/slides/_rels/slide10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2.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2.png"/><Relationship Id="rId4" Type="http://schemas.openxmlformats.org/officeDocument/2006/relationships/slide" Target="slide106.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3.xml"/><Relationship Id="rId7" Type="http://schemas.openxmlformats.org/officeDocument/2006/relationships/slide" Target="slide2.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3.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82.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105.xml"/><Relationship Id="rId5" Type="http://schemas.openxmlformats.org/officeDocument/2006/relationships/slide" Target="slide113.xml"/><Relationship Id="rId4" Type="http://schemas.openxmlformats.org/officeDocument/2006/relationships/slide" Target="slide111.xml"/><Relationship Id="rId9" Type="http://schemas.openxmlformats.org/officeDocument/2006/relationships/image" Target="../media/image11.png"/></Relationships>
</file>

<file path=ppt/slides/_rels/slide1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2.jpe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2.png"/><Relationship Id="rId4" Type="http://schemas.openxmlformats.org/officeDocument/2006/relationships/slide" Target="slide110.xml"/></Relationships>
</file>

<file path=ppt/slides/_rels/slide1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2.jpe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2.png"/><Relationship Id="rId4" Type="http://schemas.openxmlformats.org/officeDocument/2006/relationships/slide" Target="slide111.xml"/></Relationships>
</file>

<file path=ppt/slides/_rels/slide1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2.jpe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2.png"/><Relationship Id="rId4" Type="http://schemas.openxmlformats.org/officeDocument/2006/relationships/slide" Target="slide110.xml"/></Relationships>
</file>

<file path=ppt/slides/_rels/slide1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2.jpe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2.png"/><Relationship Id="rId4" Type="http://schemas.openxmlformats.org/officeDocument/2006/relationships/slide" Target="slide105.xml"/></Relationships>
</file>

<file path=ppt/slides/_rels/slide1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2.jpe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2.png"/><Relationship Id="rId4" Type="http://schemas.openxmlformats.org/officeDocument/2006/relationships/slide" Target="slide105.xml"/></Relationships>
</file>

<file path=ppt/slides/_rels/slide1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2.jpe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2.png"/><Relationship Id="rId4" Type="http://schemas.openxmlformats.org/officeDocument/2006/relationships/slide" Target="slide114.xml"/></Relationships>
</file>

<file path=ppt/slides/_rels/slide1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2.jpe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2.png"/><Relationship Id="rId4" Type="http://schemas.openxmlformats.org/officeDocument/2006/relationships/slide" Target="slide114.xml"/></Relationships>
</file>

<file path=ppt/slides/_rels/slide1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2.jpe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2.png"/><Relationship Id="rId4" Type="http://schemas.openxmlformats.org/officeDocument/2006/relationships/slide" Target="slide114.xml"/></Relationships>
</file>

<file path=ppt/slides/_rels/slide1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2.jpeg"/><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2.png"/><Relationship Id="rId4" Type="http://schemas.openxmlformats.org/officeDocument/2006/relationships/slide" Target="slide114.xml"/></Relationships>
</file>

<file path=ppt/slides/_rels/slide12.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3.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2.jpeg"/><Relationship Id="rId7" Type="http://schemas.openxmlformats.org/officeDocument/2006/relationships/slide" Target="slide10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123.xml"/><Relationship Id="rId5" Type="http://schemas.openxmlformats.org/officeDocument/2006/relationships/slide" Target="slide122.xml"/><Relationship Id="rId10" Type="http://schemas.openxmlformats.org/officeDocument/2006/relationships/image" Target="../media/image11.png"/><Relationship Id="rId4" Type="http://schemas.openxmlformats.org/officeDocument/2006/relationships/slide" Target="slide121.xml"/><Relationship Id="rId9" Type="http://schemas.openxmlformats.org/officeDocument/2006/relationships/slide" Target="slide2.xml"/></Relationships>
</file>

<file path=ppt/slides/_rels/slide1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2.jpe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2.png"/><Relationship Id="rId4" Type="http://schemas.openxmlformats.org/officeDocument/2006/relationships/slide" Target="slide120.xml"/></Relationships>
</file>

<file path=ppt/slides/_rels/slide1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2.jpeg"/><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2.png"/><Relationship Id="rId4" Type="http://schemas.openxmlformats.org/officeDocument/2006/relationships/slide" Target="slide120.xml"/></Relationships>
</file>

<file path=ppt/slides/_rels/slide1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2.jpeg"/><Relationship Id="rId7"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2.png"/><Relationship Id="rId4" Type="http://schemas.openxmlformats.org/officeDocument/2006/relationships/slide" Target="slide120.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84.png"/></Relationships>
</file>

<file path=ppt/slides/_rels/slide125.xml.rels><?xml version="1.0" encoding="UTF-8" standalone="yes"?>
<Relationships xmlns="http://schemas.openxmlformats.org/package/2006/relationships"><Relationship Id="rId8" Type="http://schemas.openxmlformats.org/officeDocument/2006/relationships/hyperlink" Target="extension_02.wma" TargetMode="External"/><Relationship Id="rId3" Type="http://schemas.openxmlformats.org/officeDocument/2006/relationships/slide" Target="slide124.xml"/><Relationship Id="rId7" Type="http://schemas.openxmlformats.org/officeDocument/2006/relationships/image" Target="../media/image18.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hyperlink" Target="extension_01.wma" TargetMode="External"/><Relationship Id="rId5" Type="http://schemas.openxmlformats.org/officeDocument/2006/relationships/image" Target="../media/image13.png"/><Relationship Id="rId10"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slide" Target="slide2.xml"/></Relationships>
</file>

<file path=ppt/slides/_rels/slide12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25.xml"/><Relationship Id="rId7" Type="http://schemas.openxmlformats.org/officeDocument/2006/relationships/image" Target="../media/image18.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hyperlink" Target="extension_03.wma" TargetMode="External"/><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1.png"/></Relationships>
</file>

<file path=ppt/slides/_rels/slide12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 Target="slide125.xml"/><Relationship Id="rId7" Type="http://schemas.openxmlformats.org/officeDocument/2006/relationships/hyperlink" Target="extension_05.wma" TargetMode="External"/><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extension_04.wma" TargetMode="External"/><Relationship Id="rId10"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slide" Target="slide2.xml"/></Relationships>
</file>

<file path=ppt/slides/_rels/slide12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24.png"/><Relationship Id="rId7"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slide" Target="slide11.xml"/><Relationship Id="rId4" Type="http://schemas.openxmlformats.org/officeDocument/2006/relationships/image" Target="../media/image25.png"/><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5.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hyperlink" Target="U1%20Active%20reading%20(2).mp3" TargetMode="External"/><Relationship Id="rId7" Type="http://schemas.openxmlformats.org/officeDocument/2006/relationships/image" Target="../media/image11.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23.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image" Target="../media/image27.png"/><Relationship Id="rId3" Type="http://schemas.openxmlformats.org/officeDocument/2006/relationships/slide" Target="slide33.xml"/><Relationship Id="rId7" Type="http://schemas.openxmlformats.org/officeDocument/2006/relationships/slide" Target="slide82.xml"/><Relationship Id="rId12" Type="http://schemas.openxmlformats.org/officeDocument/2006/relationships/slide" Target="slide24.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slide" Target="slide79.xml"/><Relationship Id="rId11" Type="http://schemas.openxmlformats.org/officeDocument/2006/relationships/image" Target="../media/image18.png"/><Relationship Id="rId5" Type="http://schemas.openxmlformats.org/officeDocument/2006/relationships/slide" Target="slide78.xml"/><Relationship Id="rId15" Type="http://schemas.openxmlformats.org/officeDocument/2006/relationships/image" Target="../media/image11.png"/><Relationship Id="rId10" Type="http://schemas.openxmlformats.org/officeDocument/2006/relationships/hyperlink" Target="01.mp3" TargetMode="External"/><Relationship Id="rId4" Type="http://schemas.openxmlformats.org/officeDocument/2006/relationships/slide" Target="slide34.xml"/><Relationship Id="rId9" Type="http://schemas.openxmlformats.org/officeDocument/2006/relationships/image" Target="../media/image12.png"/><Relationship Id="rId14" Type="http://schemas.openxmlformats.org/officeDocument/2006/relationships/slide" Target="slide2.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png"/><Relationship Id="rId3" Type="http://schemas.openxmlformats.org/officeDocument/2006/relationships/slide" Target="slide83.xml"/><Relationship Id="rId7" Type="http://schemas.openxmlformats.org/officeDocument/2006/relationships/hyperlink" Target="02.mp3" TargetMode="External"/><Relationship Id="rId12" Type="http://schemas.openxmlformats.org/officeDocument/2006/relationships/slide" Target="slide2.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slide" Target="slide45.xml"/><Relationship Id="rId11" Type="http://schemas.openxmlformats.org/officeDocument/2006/relationships/image" Target="../media/image13.png"/><Relationship Id="rId5" Type="http://schemas.openxmlformats.org/officeDocument/2006/relationships/slide" Target="slide85.xml"/><Relationship Id="rId15" Type="http://schemas.openxmlformats.org/officeDocument/2006/relationships/image" Target="../media/image12.png"/><Relationship Id="rId10" Type="http://schemas.openxmlformats.org/officeDocument/2006/relationships/image" Target="../media/image27.png"/><Relationship Id="rId4" Type="http://schemas.openxmlformats.org/officeDocument/2006/relationships/slide" Target="slide84.xml"/><Relationship Id="rId9" Type="http://schemas.openxmlformats.org/officeDocument/2006/relationships/slide" Target="slide25.xml"/><Relationship Id="rId14" Type="http://schemas.openxmlformats.org/officeDocument/2006/relationships/slide" Target="slide16.xml"/></Relationships>
</file>

<file path=ppt/slides/_rels/slide19.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image" Target="../media/image12.png"/><Relationship Id="rId3" Type="http://schemas.openxmlformats.org/officeDocument/2006/relationships/slide" Target="slide86.xml"/><Relationship Id="rId7" Type="http://schemas.openxmlformats.org/officeDocument/2006/relationships/image" Target="../media/image18.png"/><Relationship Id="rId12" Type="http://schemas.openxmlformats.org/officeDocument/2006/relationships/slide" Target="slide16.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hyperlink" Target="03.mp3" TargetMode="External"/><Relationship Id="rId11" Type="http://schemas.openxmlformats.org/officeDocument/2006/relationships/image" Target="../media/image11.png"/><Relationship Id="rId5" Type="http://schemas.openxmlformats.org/officeDocument/2006/relationships/slide" Target="slide89.xml"/><Relationship Id="rId10" Type="http://schemas.openxmlformats.org/officeDocument/2006/relationships/slide" Target="slide2.xml"/><Relationship Id="rId4" Type="http://schemas.openxmlformats.org/officeDocument/2006/relationships/slide" Target="slide88.xml"/><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slide" Target="slide124.xml"/><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slide" Target="slide3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slide" Target="slide105.xml"/><Relationship Id="rId11" Type="http://schemas.openxmlformats.org/officeDocument/2006/relationships/image" Target="../media/image7.png"/><Relationship Id="rId5" Type="http://schemas.openxmlformats.org/officeDocument/2006/relationships/image" Target="../media/image4.png"/><Relationship Id="rId15" Type="http://schemas.openxmlformats.org/officeDocument/2006/relationships/image" Target="../media/image9.png"/><Relationship Id="rId10" Type="http://schemas.openxmlformats.org/officeDocument/2006/relationships/slide" Target="slide16.xml"/><Relationship Id="rId4" Type="http://schemas.openxmlformats.org/officeDocument/2006/relationships/slide" Target="slide3.xml"/><Relationship Id="rId9" Type="http://schemas.openxmlformats.org/officeDocument/2006/relationships/image" Target="../media/image6.png"/><Relationship Id="rId14" Type="http://schemas.openxmlformats.org/officeDocument/2006/relationships/slide" Target="slide78.xml"/></Relationships>
</file>

<file path=ppt/slides/_rels/slide20.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12.png"/><Relationship Id="rId3" Type="http://schemas.openxmlformats.org/officeDocument/2006/relationships/slide" Target="slide55.xml"/><Relationship Id="rId7" Type="http://schemas.openxmlformats.org/officeDocument/2006/relationships/image" Target="../media/image18.png"/><Relationship Id="rId12" Type="http://schemas.openxmlformats.org/officeDocument/2006/relationships/slide" Target="slide16.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hyperlink" Target="04.mp3" TargetMode="External"/><Relationship Id="rId11" Type="http://schemas.openxmlformats.org/officeDocument/2006/relationships/image" Target="../media/image11.png"/><Relationship Id="rId5" Type="http://schemas.openxmlformats.org/officeDocument/2006/relationships/slide" Target="slide99.xml"/><Relationship Id="rId10" Type="http://schemas.openxmlformats.org/officeDocument/2006/relationships/slide" Target="slide2.xml"/><Relationship Id="rId4" Type="http://schemas.openxmlformats.org/officeDocument/2006/relationships/slide" Target="slide96.xml"/><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image" Target="../media/image12.png"/><Relationship Id="rId3" Type="http://schemas.openxmlformats.org/officeDocument/2006/relationships/hyperlink" Target="05.mp3" TargetMode="External"/><Relationship Id="rId7" Type="http://schemas.openxmlformats.org/officeDocument/2006/relationships/slide" Target="slide100.xml"/><Relationship Id="rId12" Type="http://schemas.openxmlformats.org/officeDocument/2006/relationships/slide" Target="slide16.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1.png"/><Relationship Id="rId5" Type="http://schemas.openxmlformats.org/officeDocument/2006/relationships/slide" Target="slide28.xml"/><Relationship Id="rId10" Type="http://schemas.openxmlformats.org/officeDocument/2006/relationships/slide" Target="slide2.xml"/><Relationship Id="rId4" Type="http://schemas.openxmlformats.org/officeDocument/2006/relationships/image" Target="../media/image18.png"/><Relationship Id="rId9" Type="http://schemas.openxmlformats.org/officeDocument/2006/relationships/slide" Target="slide102.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 Target="slide58.xml"/><Relationship Id="rId7" Type="http://schemas.openxmlformats.org/officeDocument/2006/relationships/slide" Target="slide29.xml"/><Relationship Id="rId12" Type="http://schemas.openxmlformats.org/officeDocument/2006/relationships/image" Target="../media/image12.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slide" Target="slide16.xml"/><Relationship Id="rId5" Type="http://schemas.openxmlformats.org/officeDocument/2006/relationships/hyperlink" Target="06.mp3" TargetMode="External"/><Relationship Id="rId10" Type="http://schemas.openxmlformats.org/officeDocument/2006/relationships/image" Target="../media/image11.png"/><Relationship Id="rId4" Type="http://schemas.openxmlformats.org/officeDocument/2006/relationships/slide" Target="slide67.xml"/><Relationship Id="rId9" Type="http://schemas.openxmlformats.org/officeDocument/2006/relationships/slide" Target="slide2.xml"/></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slide" Target="slide16.xml"/><Relationship Id="rId3" Type="http://schemas.openxmlformats.org/officeDocument/2006/relationships/slide" Target="slide59.xml"/><Relationship Id="rId7" Type="http://schemas.openxmlformats.org/officeDocument/2006/relationships/hyperlink" Target="07.mp3" TargetMode="External"/><Relationship Id="rId12" Type="http://schemas.openxmlformats.org/officeDocument/2006/relationships/image" Target="../media/image11.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slide" Target="slide68.xml"/><Relationship Id="rId11" Type="http://schemas.openxmlformats.org/officeDocument/2006/relationships/slide" Target="slide2.xml"/><Relationship Id="rId5" Type="http://schemas.openxmlformats.org/officeDocument/2006/relationships/slide" Target="slide61.xml"/><Relationship Id="rId10" Type="http://schemas.openxmlformats.org/officeDocument/2006/relationships/image" Target="../media/image27.png"/><Relationship Id="rId4" Type="http://schemas.openxmlformats.org/officeDocument/2006/relationships/slide" Target="slide75.xml"/><Relationship Id="rId9" Type="http://schemas.openxmlformats.org/officeDocument/2006/relationships/slide" Target="slide30.xml"/><Relationship Id="rId14" Type="http://schemas.openxmlformats.org/officeDocument/2006/relationships/image" Target="../media/image12.png"/></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17.xml"/><Relationship Id="rId7" Type="http://schemas.openxmlformats.org/officeDocument/2006/relationships/slide" Target="slide16.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28.png"/><Relationship Id="rId4" Type="http://schemas.openxmlformats.org/officeDocument/2006/relationships/slide" Target="slide18.xml"/><Relationship Id="rId9"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19.xml"/><Relationship Id="rId7" Type="http://schemas.openxmlformats.org/officeDocument/2006/relationships/slide" Target="slide16.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21.xml"/><Relationship Id="rId7" Type="http://schemas.openxmlformats.org/officeDocument/2006/relationships/slide" Target="slide16.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22.xml"/><Relationship Id="rId7" Type="http://schemas.openxmlformats.org/officeDocument/2006/relationships/slide" Target="slide16.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1.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slide" Target="slide4.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23.xml"/><Relationship Id="rId7" Type="http://schemas.openxmlformats.org/officeDocument/2006/relationships/slide" Target="slide16.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slide" Target="slide55.xml"/><Relationship Id="rId18" Type="http://schemas.openxmlformats.org/officeDocument/2006/relationships/slide" Target="slide43.xml"/><Relationship Id="rId26" Type="http://schemas.openxmlformats.org/officeDocument/2006/relationships/image" Target="../media/image11.png"/><Relationship Id="rId3" Type="http://schemas.openxmlformats.org/officeDocument/2006/relationships/slide" Target="slide33.xml"/><Relationship Id="rId21" Type="http://schemas.openxmlformats.org/officeDocument/2006/relationships/slide" Target="slide66.xml"/><Relationship Id="rId7" Type="http://schemas.openxmlformats.org/officeDocument/2006/relationships/slide" Target="slide40.xml"/><Relationship Id="rId12" Type="http://schemas.openxmlformats.org/officeDocument/2006/relationships/slide" Target="slide52.xml"/><Relationship Id="rId17" Type="http://schemas.openxmlformats.org/officeDocument/2006/relationships/slide" Target="slide59.xml"/><Relationship Id="rId25" Type="http://schemas.openxmlformats.org/officeDocument/2006/relationships/slide" Target="slide2.xml"/><Relationship Id="rId2" Type="http://schemas.openxmlformats.org/officeDocument/2006/relationships/image" Target="../media/image29.jpeg"/><Relationship Id="rId16" Type="http://schemas.openxmlformats.org/officeDocument/2006/relationships/slide" Target="slide58.xml"/><Relationship Id="rId20" Type="http://schemas.openxmlformats.org/officeDocument/2006/relationships/slide" Target="slide61.xml"/><Relationship Id="rId1" Type="http://schemas.openxmlformats.org/officeDocument/2006/relationships/slideLayout" Target="../slideLayouts/slideLayout2.xml"/><Relationship Id="rId6" Type="http://schemas.openxmlformats.org/officeDocument/2006/relationships/slide" Target="slide37.xml"/><Relationship Id="rId11" Type="http://schemas.openxmlformats.org/officeDocument/2006/relationships/slide" Target="slide51.xml"/><Relationship Id="rId24" Type="http://schemas.openxmlformats.org/officeDocument/2006/relationships/slide" Target="slide65.xml"/><Relationship Id="rId5" Type="http://schemas.openxmlformats.org/officeDocument/2006/relationships/slide" Target="slide35.xml"/><Relationship Id="rId15" Type="http://schemas.openxmlformats.org/officeDocument/2006/relationships/slide" Target="slide57.xml"/><Relationship Id="rId23" Type="http://schemas.openxmlformats.org/officeDocument/2006/relationships/slide" Target="slide68.xml"/><Relationship Id="rId10" Type="http://schemas.openxmlformats.org/officeDocument/2006/relationships/slide" Target="slide48.xml"/><Relationship Id="rId19" Type="http://schemas.openxmlformats.org/officeDocument/2006/relationships/slide" Target="slide53.xml"/><Relationship Id="rId4" Type="http://schemas.openxmlformats.org/officeDocument/2006/relationships/slide" Target="slide34.xml"/><Relationship Id="rId9" Type="http://schemas.openxmlformats.org/officeDocument/2006/relationships/slide" Target="slide45.xml"/><Relationship Id="rId14" Type="http://schemas.openxmlformats.org/officeDocument/2006/relationships/slide" Target="slide56.xml"/><Relationship Id="rId22" Type="http://schemas.openxmlformats.org/officeDocument/2006/relationships/slide" Target="slide67.xml"/></Relationships>
</file>

<file path=ppt/slides/_rels/slide32.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image" Target="../media/image11.png"/><Relationship Id="rId3" Type="http://schemas.openxmlformats.org/officeDocument/2006/relationships/slide" Target="slide69.xml"/><Relationship Id="rId7" Type="http://schemas.openxmlformats.org/officeDocument/2006/relationships/slide" Target="slide74.xml"/><Relationship Id="rId12" Type="http://schemas.openxmlformats.org/officeDocument/2006/relationships/slide" Target="slide2.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slide" Target="slide73.xml"/><Relationship Id="rId11" Type="http://schemas.openxmlformats.org/officeDocument/2006/relationships/image" Target="../media/image30.png"/><Relationship Id="rId5" Type="http://schemas.openxmlformats.org/officeDocument/2006/relationships/slide" Target="slide71.xml"/><Relationship Id="rId10" Type="http://schemas.openxmlformats.org/officeDocument/2006/relationships/image" Target="../media/image12.png"/><Relationship Id="rId4" Type="http://schemas.openxmlformats.org/officeDocument/2006/relationships/slide" Target="slide70.xml"/><Relationship Id="rId9" Type="http://schemas.openxmlformats.org/officeDocument/2006/relationships/slide" Target="slide31.xml"/></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 Target="slide31.xml"/><Relationship Id="rId7" Type="http://schemas.openxmlformats.org/officeDocument/2006/relationships/image" Target="../media/image15.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slide" Target="slide17.xml"/><Relationship Id="rId10"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slide" Target="slide2.xml"/></Relationships>
</file>

<file path=ppt/slides/_rels/slide3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7.xml"/><Relationship Id="rId7" Type="http://schemas.openxmlformats.org/officeDocument/2006/relationships/slide" Target="slide2.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5.png"/><Relationship Id="rId10" Type="http://schemas.openxmlformats.org/officeDocument/2006/relationships/image" Target="../media/image12.png"/><Relationship Id="rId4" Type="http://schemas.openxmlformats.org/officeDocument/2006/relationships/image" Target="../media/image31.png"/><Relationship Id="rId9" Type="http://schemas.openxmlformats.org/officeDocument/2006/relationships/slide" Target="slide31.xml"/></Relationships>
</file>

<file path=ppt/slides/_rels/slide35.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slide" Target="slide44.xml"/><Relationship Id="rId7" Type="http://schemas.openxmlformats.org/officeDocument/2006/relationships/image" Target="../media/image11.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34.png"/><Relationship Id="rId4" Type="http://schemas.openxmlformats.org/officeDocument/2006/relationships/image" Target="../media/image13.png"/><Relationship Id="rId9" Type="http://schemas.openxmlformats.org/officeDocument/2006/relationships/image" Target="../media/image12.png"/></Relationships>
</file>

<file path=ppt/slides/_rels/slide3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35.xml"/><Relationship Id="rId7" Type="http://schemas.openxmlformats.org/officeDocument/2006/relationships/image" Target="../media/image15.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slide" Target="slide17.xml"/><Relationship Id="rId4" Type="http://schemas.openxmlformats.org/officeDocument/2006/relationships/image" Target="../media/image12.png"/><Relationship Id="rId9" Type="http://schemas.openxmlformats.org/officeDocument/2006/relationships/image" Target="../media/image11.png"/></Relationships>
</file>

<file path=ppt/slides/_rels/slide3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png"/><Relationship Id="rId7" Type="http://schemas.openxmlformats.org/officeDocument/2006/relationships/slide" Target="slide31.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slide" Target="slide37.xml"/><Relationship Id="rId7" Type="http://schemas.openxmlformats.org/officeDocument/2006/relationships/image" Target="../media/image11.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3.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37.xml"/><Relationship Id="rId7" Type="http://schemas.openxmlformats.org/officeDocument/2006/relationships/image" Target="../media/image15.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slide" Target="slide17.xml"/><Relationship Id="rId4" Type="http://schemas.openxmlformats.org/officeDocument/2006/relationships/image" Target="../media/image12.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hyperlink" Target="Warmup_video_02.wmv" TargetMode="External"/><Relationship Id="rId3" Type="http://schemas.openxmlformats.org/officeDocument/2006/relationships/slide" Target="slide3.xml"/><Relationship Id="rId7"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Warmup_video_01.wmv" TargetMode="External"/><Relationship Id="rId5" Type="http://schemas.openxmlformats.org/officeDocument/2006/relationships/image" Target="../media/image13.png"/><Relationship Id="rId10"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slide" Target="slide2.xml"/></Relationships>
</file>

<file path=ppt/slides/_rels/slide4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png"/><Relationship Id="rId7" Type="http://schemas.openxmlformats.org/officeDocument/2006/relationships/slide" Target="slide31.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slide" Target="slide40.xml"/><Relationship Id="rId7" Type="http://schemas.openxmlformats.org/officeDocument/2006/relationships/image" Target="../media/image11.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3.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40.xml"/><Relationship Id="rId7" Type="http://schemas.openxmlformats.org/officeDocument/2006/relationships/image" Target="../media/image15.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slide" Target="slide17.xml"/><Relationship Id="rId4" Type="http://schemas.openxmlformats.org/officeDocument/2006/relationships/image" Target="../media/image12.png"/><Relationship Id="rId9" Type="http://schemas.openxmlformats.org/officeDocument/2006/relationships/image" Target="../media/image11.png"/></Relationships>
</file>

<file path=ppt/slides/_rels/slide4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8.xml"/><Relationship Id="rId7" Type="http://schemas.openxmlformats.org/officeDocument/2006/relationships/slide" Target="slide2.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5.png"/><Relationship Id="rId10" Type="http://schemas.openxmlformats.org/officeDocument/2006/relationships/image" Target="../media/image12.png"/><Relationship Id="rId4" Type="http://schemas.openxmlformats.org/officeDocument/2006/relationships/image" Target="../media/image31.png"/><Relationship Id="rId9" Type="http://schemas.openxmlformats.org/officeDocument/2006/relationships/slide" Target="slide31.xml"/></Relationships>
</file>

<file path=ppt/slides/_rels/slide44.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35.xml"/><Relationship Id="rId7" Type="http://schemas.openxmlformats.org/officeDocument/2006/relationships/image" Target="../media/image38.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2.png"/><Relationship Id="rId5" Type="http://schemas.openxmlformats.org/officeDocument/2006/relationships/image" Target="../media/image31.png"/><Relationship Id="rId10" Type="http://schemas.openxmlformats.org/officeDocument/2006/relationships/slide" Target="slide31.xml"/><Relationship Id="rId4" Type="http://schemas.openxmlformats.org/officeDocument/2006/relationships/slide" Target="slide18.xml"/><Relationship Id="rId9" Type="http://schemas.openxmlformats.org/officeDocument/2006/relationships/image" Target="../media/image11.png"/></Relationships>
</file>

<file path=ppt/slides/_rels/slide4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png"/><Relationship Id="rId7" Type="http://schemas.openxmlformats.org/officeDocument/2006/relationships/slide" Target="slide31.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image" Target="../media/image11.png"/><Relationship Id="rId4" Type="http://schemas.openxmlformats.org/officeDocument/2006/relationships/slide" Target="slide2.xml"/></Relationships>
</file>

<file path=ppt/slides/_rels/slide4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 Target="slide45.xml"/><Relationship Id="rId7" Type="http://schemas.openxmlformats.org/officeDocument/2006/relationships/image" Target="../media/image15.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11.png"/><Relationship Id="rId5" Type="http://schemas.openxmlformats.org/officeDocument/2006/relationships/slide" Target="slide18.xml"/><Relationship Id="rId10" Type="http://schemas.openxmlformats.org/officeDocument/2006/relationships/slide" Target="slide2.xml"/><Relationship Id="rId4" Type="http://schemas.openxmlformats.org/officeDocument/2006/relationships/image" Target="../media/image12.png"/><Relationship Id="rId9" Type="http://schemas.openxmlformats.org/officeDocument/2006/relationships/image" Target="../media/image41.jpeg"/></Relationships>
</file>

<file path=ppt/slides/_rels/slide4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2.png"/><Relationship Id="rId7" Type="http://schemas.openxmlformats.org/officeDocument/2006/relationships/image" Target="../media/image12.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slide" Target="slide31.xml"/><Relationship Id="rId5" Type="http://schemas.openxmlformats.org/officeDocument/2006/relationships/image" Target="../media/image11.png"/><Relationship Id="rId4" Type="http://schemas.openxmlformats.org/officeDocument/2006/relationships/slide" Target="slide2.xml"/></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slide" Target="slide48.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5.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slide" Target="slide19.xml"/><Relationship Id="rId7" Type="http://schemas.openxmlformats.org/officeDocument/2006/relationships/image" Target="../media/image11.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5.png"/><Relationship Id="rId4" Type="http://schemas.openxmlformats.org/officeDocument/2006/relationships/image" Target="../media/image31.png"/><Relationship Id="rId9" Type="http://schemas.openxmlformats.org/officeDocument/2006/relationships/image" Target="../media/image12.png"/></Relationships>
</file>

<file path=ppt/slides/_rels/slide5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9.xml"/><Relationship Id="rId7" Type="http://schemas.openxmlformats.org/officeDocument/2006/relationships/slide" Target="slide2.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15.png"/><Relationship Id="rId10" Type="http://schemas.openxmlformats.org/officeDocument/2006/relationships/image" Target="../media/image12.png"/><Relationship Id="rId4" Type="http://schemas.openxmlformats.org/officeDocument/2006/relationships/image" Target="../media/image31.png"/><Relationship Id="rId9" Type="http://schemas.openxmlformats.org/officeDocument/2006/relationships/slide" Target="slide31.xml"/></Relationships>
</file>

<file path=ppt/slides/_rels/slide5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9.xml"/><Relationship Id="rId7" Type="http://schemas.openxmlformats.org/officeDocument/2006/relationships/slide" Target="slide2.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5.png"/><Relationship Id="rId10" Type="http://schemas.openxmlformats.org/officeDocument/2006/relationships/image" Target="../media/image12.png"/><Relationship Id="rId4" Type="http://schemas.openxmlformats.org/officeDocument/2006/relationships/image" Target="../media/image31.png"/><Relationship Id="rId9" Type="http://schemas.openxmlformats.org/officeDocument/2006/relationships/slide" Target="slide31.xml"/></Relationships>
</file>

<file path=ppt/slides/_rels/slide5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5.png"/><Relationship Id="rId7" Type="http://schemas.openxmlformats.org/officeDocument/2006/relationships/image" Target="../media/image12.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slide" Target="slide31.xml"/><Relationship Id="rId5" Type="http://schemas.openxmlformats.org/officeDocument/2006/relationships/image" Target="../media/image11.png"/><Relationship Id="rId4" Type="http://schemas.openxmlformats.org/officeDocument/2006/relationships/slide" Target="slide2.xml"/></Relationships>
</file>

<file path=ppt/slides/_rels/slide5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9.xml"/><Relationship Id="rId7" Type="http://schemas.openxmlformats.org/officeDocument/2006/relationships/slide" Target="slide2.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5.png"/><Relationship Id="rId10" Type="http://schemas.openxmlformats.org/officeDocument/2006/relationships/image" Target="../media/image12.png"/><Relationship Id="rId4" Type="http://schemas.openxmlformats.org/officeDocument/2006/relationships/image" Target="../media/image31.png"/><Relationship Id="rId9" Type="http://schemas.openxmlformats.org/officeDocument/2006/relationships/slide" Target="slide53.xml"/></Relationships>
</file>

<file path=ppt/slides/_rels/slide5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20.xml"/><Relationship Id="rId7" Type="http://schemas.openxmlformats.org/officeDocument/2006/relationships/slide" Target="slide2.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5.png"/><Relationship Id="rId10" Type="http://schemas.openxmlformats.org/officeDocument/2006/relationships/image" Target="../media/image12.png"/><Relationship Id="rId4" Type="http://schemas.openxmlformats.org/officeDocument/2006/relationships/image" Target="../media/image31.png"/><Relationship Id="rId9" Type="http://schemas.openxmlformats.org/officeDocument/2006/relationships/slide" Target="slide31.xml"/></Relationships>
</file>

<file path=ppt/slides/_rels/slide5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20.xml"/><Relationship Id="rId7" Type="http://schemas.openxmlformats.org/officeDocument/2006/relationships/slide" Target="slide2.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5.png"/><Relationship Id="rId10" Type="http://schemas.openxmlformats.org/officeDocument/2006/relationships/image" Target="../media/image12.png"/><Relationship Id="rId4" Type="http://schemas.openxmlformats.org/officeDocument/2006/relationships/image" Target="../media/image31.png"/><Relationship Id="rId9" Type="http://schemas.openxmlformats.org/officeDocument/2006/relationships/slide" Target="slide31.xml"/></Relationships>
</file>

<file path=ppt/slides/_rels/slide5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20.xml"/><Relationship Id="rId7" Type="http://schemas.openxmlformats.org/officeDocument/2006/relationships/slide" Target="slide2.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15.png"/><Relationship Id="rId10" Type="http://schemas.openxmlformats.org/officeDocument/2006/relationships/image" Target="../media/image12.png"/><Relationship Id="rId4" Type="http://schemas.openxmlformats.org/officeDocument/2006/relationships/image" Target="../media/image31.png"/><Relationship Id="rId9" Type="http://schemas.openxmlformats.org/officeDocument/2006/relationships/slide" Target="slide31.xml"/></Relationships>
</file>

<file path=ppt/slides/_rels/slide5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22.xml"/><Relationship Id="rId7" Type="http://schemas.openxmlformats.org/officeDocument/2006/relationships/slide" Target="slide2.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5.png"/><Relationship Id="rId10" Type="http://schemas.openxmlformats.org/officeDocument/2006/relationships/image" Target="../media/image12.png"/><Relationship Id="rId4" Type="http://schemas.openxmlformats.org/officeDocument/2006/relationships/image" Target="../media/image31.png"/><Relationship Id="rId9" Type="http://schemas.openxmlformats.org/officeDocument/2006/relationships/slide" Target="slide31.xml"/></Relationships>
</file>

<file path=ppt/slides/_rels/slide59.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slide" Target="slide3.xml"/><Relationship Id="rId7"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 Target="slide59.xml"/><Relationship Id="rId7" Type="http://schemas.openxmlformats.org/officeDocument/2006/relationships/image" Target="../media/image15.png"/><Relationship Id="rId12" Type="http://schemas.openxmlformats.org/officeDocument/2006/relationships/image" Target="../media/image11.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slide" Target="slide2.xml"/><Relationship Id="rId5" Type="http://schemas.openxmlformats.org/officeDocument/2006/relationships/slide" Target="slide23.xml"/><Relationship Id="rId10" Type="http://schemas.openxmlformats.org/officeDocument/2006/relationships/image" Target="../media/image55.png"/><Relationship Id="rId4" Type="http://schemas.openxmlformats.org/officeDocument/2006/relationships/image" Target="../media/image12.png"/><Relationship Id="rId9" Type="http://schemas.openxmlformats.org/officeDocument/2006/relationships/image" Target="../media/image54.png"/></Relationships>
</file>

<file path=ppt/slides/_rels/slide6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13.png"/><Relationship Id="rId7" Type="http://schemas.openxmlformats.org/officeDocument/2006/relationships/image" Target="../media/image59.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12.png"/><Relationship Id="rId5" Type="http://schemas.openxmlformats.org/officeDocument/2006/relationships/image" Target="../media/image57.png"/><Relationship Id="rId10" Type="http://schemas.openxmlformats.org/officeDocument/2006/relationships/slide" Target="slide31.xml"/><Relationship Id="rId4" Type="http://schemas.openxmlformats.org/officeDocument/2006/relationships/image" Target="../media/image56.png"/><Relationship Id="rId9" Type="http://schemas.openxmlformats.org/officeDocument/2006/relationships/image" Target="../media/image11.png"/></Relationships>
</file>

<file path=ppt/slides/_rels/slide62.xml.rels><?xml version="1.0" encoding="UTF-8" standalone="yes"?>
<Relationships xmlns="http://schemas.openxmlformats.org/package/2006/relationships"><Relationship Id="rId3" Type="http://schemas.openxmlformats.org/officeDocument/2006/relationships/slide" Target="slide61.xml"/><Relationship Id="rId7" Type="http://schemas.openxmlformats.org/officeDocument/2006/relationships/image" Target="../media/image11.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3.png"/><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3" Type="http://schemas.openxmlformats.org/officeDocument/2006/relationships/slide" Target="slide61.xml"/><Relationship Id="rId7" Type="http://schemas.openxmlformats.org/officeDocument/2006/relationships/image" Target="../media/image11.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3.png"/><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slide" Target="slide61.xml"/><Relationship Id="rId7" Type="http://schemas.openxmlformats.org/officeDocument/2006/relationships/image" Target="../media/image15.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slide" Target="slide23.xml"/><Relationship Id="rId10"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slide" Target="slide2.xml"/></Relationships>
</file>

<file path=ppt/slides/_rels/slide65.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slide" Target="slide19.xml"/><Relationship Id="rId7" Type="http://schemas.openxmlformats.org/officeDocument/2006/relationships/image" Target="../media/image11.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5.png"/><Relationship Id="rId4" Type="http://schemas.openxmlformats.org/officeDocument/2006/relationships/image" Target="../media/image31.png"/><Relationship Id="rId9" Type="http://schemas.openxmlformats.org/officeDocument/2006/relationships/image" Target="../media/image12.png"/></Relationships>
</file>

<file path=ppt/slides/_rels/slide66.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slide" Target="slide21.xml"/><Relationship Id="rId7" Type="http://schemas.openxmlformats.org/officeDocument/2006/relationships/image" Target="../media/image11.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5.png"/><Relationship Id="rId4" Type="http://schemas.openxmlformats.org/officeDocument/2006/relationships/image" Target="../media/image31.png"/><Relationship Id="rId9" Type="http://schemas.openxmlformats.org/officeDocument/2006/relationships/image" Target="../media/image12.png"/></Relationships>
</file>

<file path=ppt/slides/_rels/slide67.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slide" Target="slide22.xml"/><Relationship Id="rId7" Type="http://schemas.openxmlformats.org/officeDocument/2006/relationships/image" Target="../media/image11.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5.png"/><Relationship Id="rId4" Type="http://schemas.openxmlformats.org/officeDocument/2006/relationships/image" Target="../media/image31.png"/><Relationship Id="rId9" Type="http://schemas.openxmlformats.org/officeDocument/2006/relationships/image" Target="../media/image12.png"/></Relationships>
</file>

<file path=ppt/slides/_rels/slide68.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slide" Target="slide23.xml"/><Relationship Id="rId7" Type="http://schemas.openxmlformats.org/officeDocument/2006/relationships/image" Target="../media/image11.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5.png"/><Relationship Id="rId4" Type="http://schemas.openxmlformats.org/officeDocument/2006/relationships/image" Target="../media/image31.png"/><Relationship Id="rId9" Type="http://schemas.openxmlformats.org/officeDocument/2006/relationships/image" Target="../media/image12.png"/></Relationships>
</file>

<file path=ppt/slides/_rels/slide69.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11.png"/><Relationship Id="rId3" Type="http://schemas.openxmlformats.org/officeDocument/2006/relationships/slide" Target="slide32.xml"/><Relationship Id="rId7" Type="http://schemas.openxmlformats.org/officeDocument/2006/relationships/image" Target="../media/image15.png"/><Relationship Id="rId12" Type="http://schemas.openxmlformats.org/officeDocument/2006/relationships/slide" Target="slide2.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64.png"/><Relationship Id="rId5" Type="http://schemas.openxmlformats.org/officeDocument/2006/relationships/slide" Target="slide17.xml"/><Relationship Id="rId10" Type="http://schemas.openxmlformats.org/officeDocument/2006/relationships/image" Target="../media/image63.jpeg"/><Relationship Id="rId4" Type="http://schemas.openxmlformats.org/officeDocument/2006/relationships/image" Target="../media/image12.png"/><Relationship Id="rId9" Type="http://schemas.openxmlformats.org/officeDocument/2006/relationships/image" Target="../media/image62.jpe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7.png"/><Relationship Id="rId7" Type="http://schemas.openxmlformats.org/officeDocument/2006/relationships/slide" Target="slide2.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 Target="slide6.xml"/></Relationships>
</file>

<file path=ppt/slides/_rels/slide7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 Target="slide17.xml"/><Relationship Id="rId7" Type="http://schemas.openxmlformats.org/officeDocument/2006/relationships/image" Target="../media/image66.png"/><Relationship Id="rId12" Type="http://schemas.openxmlformats.org/officeDocument/2006/relationships/image" Target="../media/image12.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slide" Target="slide32.xml"/><Relationship Id="rId5"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31.png"/><Relationship Id="rId9" Type="http://schemas.openxmlformats.org/officeDocument/2006/relationships/slide" Target="slide2.xml"/></Relationships>
</file>

<file path=ppt/slides/_rels/slide7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png"/><Relationship Id="rId7" Type="http://schemas.openxmlformats.org/officeDocument/2006/relationships/slide" Target="slide32.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 Target="slide71.xml"/><Relationship Id="rId7" Type="http://schemas.openxmlformats.org/officeDocument/2006/relationships/image" Target="../media/image15.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11.png"/><Relationship Id="rId5" Type="http://schemas.openxmlformats.org/officeDocument/2006/relationships/slide" Target="slide18.xml"/><Relationship Id="rId10" Type="http://schemas.openxmlformats.org/officeDocument/2006/relationships/slide" Target="slide2.xml"/><Relationship Id="rId4" Type="http://schemas.openxmlformats.org/officeDocument/2006/relationships/image" Target="../media/image12.png"/><Relationship Id="rId9" Type="http://schemas.openxmlformats.org/officeDocument/2006/relationships/image" Target="../media/image70.png"/></Relationships>
</file>

<file path=ppt/slides/_rels/slide7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8.xml"/><Relationship Id="rId7" Type="http://schemas.openxmlformats.org/officeDocument/2006/relationships/image" Target="../media/image72.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12.png"/><Relationship Id="rId5" Type="http://schemas.openxmlformats.org/officeDocument/2006/relationships/image" Target="../media/image15.png"/><Relationship Id="rId10" Type="http://schemas.openxmlformats.org/officeDocument/2006/relationships/slide" Target="slide32.xml"/><Relationship Id="rId4" Type="http://schemas.openxmlformats.org/officeDocument/2006/relationships/image" Target="../media/image31.png"/><Relationship Id="rId9" Type="http://schemas.openxmlformats.org/officeDocument/2006/relationships/image" Target="../media/image11.png"/></Relationships>
</file>

<file path=ppt/slides/_rels/slide7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21.xml"/><Relationship Id="rId7" Type="http://schemas.openxmlformats.org/officeDocument/2006/relationships/slide" Target="slide2.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15.png"/><Relationship Id="rId10" Type="http://schemas.openxmlformats.org/officeDocument/2006/relationships/image" Target="../media/image12.png"/><Relationship Id="rId4" Type="http://schemas.openxmlformats.org/officeDocument/2006/relationships/image" Target="../media/image31.png"/><Relationship Id="rId9" Type="http://schemas.openxmlformats.org/officeDocument/2006/relationships/slide" Target="slide32.xml"/></Relationships>
</file>

<file path=ppt/slides/_rels/slide7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png"/><Relationship Id="rId7" Type="http://schemas.openxmlformats.org/officeDocument/2006/relationships/slide" Target="slide32.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75.xml"/><Relationship Id="rId7" Type="http://schemas.openxmlformats.org/officeDocument/2006/relationships/slide" Target="slide2.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13.png"/><Relationship Id="rId4" Type="http://schemas.openxmlformats.org/officeDocument/2006/relationships/image" Target="../media/image12.png"/></Relationships>
</file>

<file path=ppt/slides/_rels/slide7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slide" Target="slide75.xml"/><Relationship Id="rId7" Type="http://schemas.openxmlformats.org/officeDocument/2006/relationships/image" Target="../media/image15.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slide" Target="slide23.xml"/><Relationship Id="rId10"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slide" Target="slide2.xml"/></Relationships>
</file>

<file path=ppt/slides/_rels/slide78.xml.rels><?xml version="1.0" encoding="UTF-8" standalone="yes"?>
<Relationships xmlns="http://schemas.openxmlformats.org/package/2006/relationships"><Relationship Id="rId3" Type="http://schemas.openxmlformats.org/officeDocument/2006/relationships/slide" Target="slide17.xml"/><Relationship Id="rId7" Type="http://schemas.openxmlformats.org/officeDocument/2006/relationships/image" Target="../media/image15.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69.xml"/><Relationship Id="rId7" Type="http://schemas.openxmlformats.org/officeDocument/2006/relationships/slide" Target="slide2.xml"/><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35.xml"/><Relationship Id="rId4" Type="http://schemas.openxmlformats.org/officeDocument/2006/relationships/slide" Target="slide70.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6.xml"/><Relationship Id="rId7" Type="http://schemas.openxmlformats.org/officeDocument/2006/relationships/image" Target="../media/image18.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Frank%20McCourt%20Audio_01.wma" TargetMode="External"/><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slide" Target="slide2.xml"/><Relationship Id="rId4" Type="http://schemas.openxmlformats.org/officeDocument/2006/relationships/image" Target="../media/image12.png"/><Relationship Id="rId9" Type="http://schemas.openxmlformats.org/officeDocument/2006/relationships/image" Target="../media/image20.png"/></Relationships>
</file>

<file path=ppt/slides/_rels/slide80.xml.rels><?xml version="1.0" encoding="UTF-8" standalone="yes"?>
<Relationships xmlns="http://schemas.openxmlformats.org/package/2006/relationships"><Relationship Id="rId8" Type="http://schemas.openxmlformats.org/officeDocument/2006/relationships/slide" Target="slide79.xml"/><Relationship Id="rId3" Type="http://schemas.openxmlformats.org/officeDocument/2006/relationships/slide" Target="slide69.xml"/><Relationship Id="rId7" Type="http://schemas.openxmlformats.org/officeDocument/2006/relationships/image" Target="../media/image11.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35.xml"/><Relationship Id="rId10" Type="http://schemas.openxmlformats.org/officeDocument/2006/relationships/image" Target="../media/image13.png"/><Relationship Id="rId4" Type="http://schemas.openxmlformats.org/officeDocument/2006/relationships/slide" Target="slide70.xml"/><Relationship Id="rId9" Type="http://schemas.openxmlformats.org/officeDocument/2006/relationships/image" Target="../media/image12.png"/></Relationships>
</file>

<file path=ppt/slides/_rels/slide8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17.xml"/><Relationship Id="rId7" Type="http://schemas.openxmlformats.org/officeDocument/2006/relationships/slide" Target="slide79.xml"/><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78.png"/><Relationship Id="rId9" Type="http://schemas.openxmlformats.org/officeDocument/2006/relationships/image" Target="../media/image15.png"/></Relationships>
</file>

<file path=ppt/slides/_rels/slide8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37.xml"/><Relationship Id="rId7" Type="http://schemas.openxmlformats.org/officeDocument/2006/relationships/slide" Target="slide2.xml"/><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slide" Target="slide17.xml"/><Relationship Id="rId4" Type="http://schemas.openxmlformats.org/officeDocument/2006/relationships/slide" Target="slide40.xml"/><Relationship Id="rId9"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slide" Target="slide18.xml"/><Relationship Id="rId7" Type="http://schemas.openxmlformats.org/officeDocument/2006/relationships/image" Target="../media/image15.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78.png"/></Relationships>
</file>

<file path=ppt/slides/_rels/slide84.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71.xml"/><Relationship Id="rId7"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79.png"/><Relationship Id="rId5" Type="http://schemas.openxmlformats.org/officeDocument/2006/relationships/slide" Target="slide44.xml"/><Relationship Id="rId10" Type="http://schemas.openxmlformats.org/officeDocument/2006/relationships/image" Target="../media/image15.png"/><Relationship Id="rId4" Type="http://schemas.openxmlformats.org/officeDocument/2006/relationships/slide" Target="slide43.xml"/><Relationship Id="rId9" Type="http://schemas.openxmlformats.org/officeDocument/2006/relationships/image" Target="../media/image11.png"/></Relationships>
</file>

<file path=ppt/slides/_rels/slide8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73.xml"/><Relationship Id="rId7" Type="http://schemas.openxmlformats.org/officeDocument/2006/relationships/image" Target="../media/image11.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78.png"/><Relationship Id="rId4" Type="http://schemas.openxmlformats.org/officeDocument/2006/relationships/slide" Target="slide18.xml"/></Relationships>
</file>

<file path=ppt/slides/_rels/slide86.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slide" Target="slide2.xml"/></Relationships>
</file>

<file path=ppt/slides/_rels/slide8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19.xml"/><Relationship Id="rId7" Type="http://schemas.openxmlformats.org/officeDocument/2006/relationships/slide" Target="slide86.xml"/><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78.png"/><Relationship Id="rId9" Type="http://schemas.openxmlformats.org/officeDocument/2006/relationships/image" Target="../media/image15.png"/></Relationships>
</file>

<file path=ppt/slides/_rels/slide8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65.xml"/><Relationship Id="rId7" Type="http://schemas.openxmlformats.org/officeDocument/2006/relationships/image" Target="../media/image11.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78.png"/><Relationship Id="rId4" Type="http://schemas.openxmlformats.org/officeDocument/2006/relationships/slide" Target="slide19.xml"/></Relationships>
</file>

<file path=ppt/slides/_rels/slide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7.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6.xml"/><Relationship Id="rId7"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Movie_01.wmv" TargetMode="External"/><Relationship Id="rId5" Type="http://schemas.openxmlformats.org/officeDocument/2006/relationships/image" Target="../media/image13.png"/><Relationship Id="rId10"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slide" Target="slide2.xml"/></Relationships>
</file>

<file path=ppt/slides/_rels/slide9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slide" Target="slide89.xml"/><Relationship Id="rId4" Type="http://schemas.openxmlformats.org/officeDocument/2006/relationships/image" Target="../media/image11.png"/></Relationships>
</file>

<file path=ppt/slides/_rels/slide91.xml.rels><?xml version="1.0" encoding="UTF-8" standalone="yes"?>
<Relationships xmlns="http://schemas.openxmlformats.org/package/2006/relationships"><Relationship Id="rId8" Type="http://schemas.openxmlformats.org/officeDocument/2006/relationships/slide" Target="slide89.xml"/><Relationship Id="rId3" Type="http://schemas.openxmlformats.org/officeDocument/2006/relationships/slide" Target="slide51.xml"/><Relationship Id="rId7" Type="http://schemas.openxmlformats.org/officeDocument/2006/relationships/image" Target="../media/image11.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53.xml"/><Relationship Id="rId10" Type="http://schemas.openxmlformats.org/officeDocument/2006/relationships/image" Target="../media/image13.png"/><Relationship Id="rId4" Type="http://schemas.openxmlformats.org/officeDocument/2006/relationships/slide" Target="slide52.xml"/><Relationship Id="rId9" Type="http://schemas.openxmlformats.org/officeDocument/2006/relationships/image" Target="../media/image12.png"/></Relationships>
</file>

<file path=ppt/slides/_rels/slide92.xml.rels><?xml version="1.0" encoding="UTF-8" standalone="yes"?>
<Relationships xmlns="http://schemas.openxmlformats.org/package/2006/relationships"><Relationship Id="rId8" Type="http://schemas.openxmlformats.org/officeDocument/2006/relationships/hyperlink" Target="Frank%20McCourt%20video%2003.wmv" TargetMode="External"/><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slide" Target="slide89.xml"/><Relationship Id="rId4" Type="http://schemas.openxmlformats.org/officeDocument/2006/relationships/image" Target="../media/image11.png"/><Relationship Id="rId9" Type="http://schemas.openxmlformats.org/officeDocument/2006/relationships/image" Target="../media/image14.png"/></Relationships>
</file>

<file path=ppt/slides/_rels/slide9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slide" Target="slide89.xml"/><Relationship Id="rId4" Type="http://schemas.openxmlformats.org/officeDocument/2006/relationships/image" Target="../media/image11.png"/></Relationships>
</file>

<file path=ppt/slides/_rels/slide9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slide" Target="slide89.xml"/><Relationship Id="rId4" Type="http://schemas.openxmlformats.org/officeDocument/2006/relationships/image" Target="../media/image11.png"/></Relationships>
</file>

<file path=ppt/slides/_rels/slide9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19.xml"/><Relationship Id="rId7" Type="http://schemas.openxmlformats.org/officeDocument/2006/relationships/slide" Target="slide89.xml"/><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81.png"/><Relationship Id="rId5" Type="http://schemas.openxmlformats.org/officeDocument/2006/relationships/slide" Target="slide2.xml"/><Relationship Id="rId10" Type="http://schemas.openxmlformats.org/officeDocument/2006/relationships/image" Target="../media/image80.png"/><Relationship Id="rId4" Type="http://schemas.openxmlformats.org/officeDocument/2006/relationships/image" Target="../media/image78.png"/><Relationship Id="rId9" Type="http://schemas.openxmlformats.org/officeDocument/2006/relationships/image" Target="../media/image15.png"/></Relationships>
</file>

<file path=ppt/slides/_rels/slide96.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slide" Target="slide2.xml"/></Relationships>
</file>

<file path=ppt/slides/_rels/slide9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slide" Target="slide96.xml"/><Relationship Id="rId4" Type="http://schemas.openxmlformats.org/officeDocument/2006/relationships/image" Target="../media/image11.png"/></Relationships>
</file>

<file path=ppt/slides/_rels/slide9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20.xml"/><Relationship Id="rId7" Type="http://schemas.openxmlformats.org/officeDocument/2006/relationships/slide" Target="slide96.xml"/><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78.png"/><Relationship Id="rId9" Type="http://schemas.openxmlformats.org/officeDocument/2006/relationships/image" Target="../media/image15.png"/></Relationships>
</file>

<file path=ppt/slides/_rels/slide9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57.xml"/><Relationship Id="rId7" Type="http://schemas.openxmlformats.org/officeDocument/2006/relationships/image" Target="../media/image11.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78.png"/><Relationship Id="rId4" Type="http://schemas.openxmlformats.org/officeDocument/2006/relationships/slide" Target="slide2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79946" y="990600"/>
            <a:ext cx="5268354" cy="5695950"/>
          </a:xfrm>
          <a:prstGeom prst="rect">
            <a:avLst/>
          </a:prstGeom>
          <a:noFill/>
          <a:ln>
            <a:miter lim="800000"/>
            <a:headEnd/>
            <a:tailEnd/>
          </a:ln>
        </p:spPr>
        <p:txBody>
          <a:bodyPr/>
          <a:lstStyle/>
          <a:p>
            <a:pPr marL="0" indent="0" algn="just" eaLnBrk="1" hangingPunct="1">
              <a:lnSpc>
                <a:spcPct val="100000"/>
              </a:lnSpc>
              <a:buSzPct val="120000"/>
              <a:buFont typeface="Arial" pitchFamily="34" charset="0"/>
              <a:buNone/>
            </a:pPr>
            <a:r>
              <a:rPr lang="en-US" altLang="zh-CN" sz="2800" dirty="0" smtClean="0"/>
              <a:t>        </a:t>
            </a:r>
            <a:r>
              <a:rPr lang="en-US" altLang="en-US" sz="2800" dirty="0" smtClean="0">
                <a:solidFill>
                  <a:srgbClr val="002060"/>
                </a:solidFill>
                <a:ea typeface="宋体" pitchFamily="2" charset="-122"/>
              </a:rPr>
              <a:t>Yet Father does nurture </a:t>
            </a:r>
            <a:r>
              <a:rPr lang="en-US" altLang="zh-CN" sz="2800" dirty="0" smtClean="0">
                <a:solidFill>
                  <a:srgbClr val="002060"/>
                </a:solidFill>
              </a:rPr>
              <a:t>(</a:t>
            </a:r>
            <a:r>
              <a:rPr lang="zh-CN" altLang="en-US" sz="2400" dirty="0" smtClean="0">
                <a:solidFill>
                  <a:srgbClr val="002060"/>
                </a:solidFill>
              </a:rPr>
              <a:t>培养</a:t>
            </a:r>
            <a:r>
              <a:rPr lang="en-US" altLang="zh-CN" sz="2800" dirty="0" smtClean="0">
                <a:solidFill>
                  <a:srgbClr val="002060"/>
                </a:solidFill>
              </a:rPr>
              <a:t>) </a:t>
            </a:r>
            <a:r>
              <a:rPr lang="en-US" altLang="en-US" sz="2800" dirty="0" smtClean="0">
                <a:solidFill>
                  <a:srgbClr val="002060"/>
                </a:solidFill>
                <a:ea typeface="宋体" pitchFamily="2" charset="-122"/>
              </a:rPr>
              <a:t>in Frank an appetite for the one thing he can provide: a story. Frank lives for his father’s tales. Perhaps it is story that </a:t>
            </a:r>
            <a:r>
              <a:rPr lang="en-US" altLang="zh-CN" sz="2800" dirty="0" smtClean="0">
                <a:solidFill>
                  <a:srgbClr val="002060"/>
                </a:solidFill>
              </a:rPr>
              <a:t>explain</a:t>
            </a:r>
            <a:r>
              <a:rPr lang="en-US" altLang="en-US" sz="2800" dirty="0" smtClean="0">
                <a:solidFill>
                  <a:srgbClr val="002060"/>
                </a:solidFill>
                <a:ea typeface="宋体" pitchFamily="2" charset="-122"/>
              </a:rPr>
              <a:t>s Frank’s survival. Despite the horrors of McCourt’s childhood, he told his story with </a:t>
            </a:r>
            <a:r>
              <a:rPr lang="en-US" altLang="en-US" sz="2800" dirty="0" err="1" smtClean="0">
                <a:solidFill>
                  <a:srgbClr val="002060"/>
                </a:solidFill>
                <a:ea typeface="宋体" pitchFamily="2" charset="-122"/>
              </a:rPr>
              <a:t>humour</a:t>
            </a:r>
            <a:r>
              <a:rPr lang="en-US" altLang="en-US" sz="2800" dirty="0" smtClean="0">
                <a:solidFill>
                  <a:srgbClr val="002060"/>
                </a:solidFill>
                <a:ea typeface="宋体" pitchFamily="2" charset="-122"/>
              </a:rPr>
              <a:t>, brilliant description, and deep compassion for his family, even for the father who </a:t>
            </a:r>
            <a:r>
              <a:rPr lang="en-US" altLang="zh-CN" sz="2800" dirty="0" smtClean="0">
                <a:solidFill>
                  <a:srgbClr val="002060"/>
                </a:solidFill>
              </a:rPr>
              <a:t>gave</a:t>
            </a:r>
            <a:r>
              <a:rPr lang="en-US" altLang="en-US" sz="2800" dirty="0" smtClean="0">
                <a:solidFill>
                  <a:srgbClr val="002060"/>
                </a:solidFill>
                <a:ea typeface="宋体" pitchFamily="2" charset="-122"/>
              </a:rPr>
              <a:t> him a love of language and storytelling. </a:t>
            </a:r>
            <a:endParaRPr lang="zh-CN" altLang="en-US" sz="2800" dirty="0" smtClean="0">
              <a:solidFill>
                <a:srgbClr val="002060"/>
              </a:solidFill>
            </a:endParaRPr>
          </a:p>
        </p:txBody>
      </p:sp>
      <p:pic>
        <p:nvPicPr>
          <p:cNvPr id="4101" name="图片 5" descr="Back">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11" name="Picture 5"/>
          <p:cNvPicPr>
            <a:picLocks noChangeAspect="1" noChangeArrowheads="1"/>
          </p:cNvPicPr>
          <p:nvPr/>
        </p:nvPicPr>
        <p:blipFill>
          <a:blip r:embed="rId5" cstate="print"/>
          <a:srcRect/>
          <a:stretch>
            <a:fillRect/>
          </a:stretch>
        </p:blipFill>
        <p:spPr bwMode="auto">
          <a:xfrm>
            <a:off x="5582890" y="1713045"/>
            <a:ext cx="3294410" cy="3318124"/>
          </a:xfrm>
          <a:prstGeom prst="rect">
            <a:avLst/>
          </a:prstGeom>
          <a:ln>
            <a:noFill/>
          </a:ln>
          <a:effectLst>
            <a:outerShdw blurRad="292100" dist="139700" dir="2700000" algn="tl" rotWithShape="0">
              <a:srgbClr val="333333">
                <a:alpha val="65000"/>
              </a:srgbClr>
            </a:outerShdw>
          </a:effectLst>
        </p:spPr>
      </p:pic>
      <p:pic>
        <p:nvPicPr>
          <p:cNvPr id="12" name="图片 9" descr="END"/>
          <p:cNvPicPr>
            <a:picLocks noChangeAspect="1" noChangeArrowheads="1"/>
          </p:cNvPicPr>
          <p:nvPr/>
        </p:nvPicPr>
        <p:blipFill>
          <a:blip r:embed="rId6" cstate="print"/>
          <a:srcRect/>
          <a:stretch>
            <a:fillRect/>
          </a:stretch>
        </p:blipFill>
        <p:spPr bwMode="auto">
          <a:xfrm>
            <a:off x="8371019" y="6333761"/>
            <a:ext cx="476250" cy="225425"/>
          </a:xfrm>
          <a:prstGeom prst="rect">
            <a:avLst/>
          </a:prstGeom>
          <a:noFill/>
          <a:ln w="9525">
            <a:noFill/>
            <a:miter lim="800000"/>
            <a:headEnd/>
            <a:tailEnd/>
          </a:ln>
        </p:spPr>
      </p:pic>
      <p:pic>
        <p:nvPicPr>
          <p:cNvPr id="9"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700320"/>
            <a:ext cx="8834438" cy="5702301"/>
          </a:xfrm>
        </p:spPr>
        <p:txBody>
          <a:bodyPr/>
          <a:lstStyle/>
          <a:p>
            <a:pPr algn="just" eaLnBrk="1" hangingPunct="1">
              <a:lnSpc>
                <a:spcPct val="100000"/>
              </a:lnSpc>
              <a:spcBef>
                <a:spcPts val="1200"/>
              </a:spcBef>
              <a:buNone/>
              <a:defRPr/>
            </a:pPr>
            <a:r>
              <a:rPr lang="en-US" altLang="zh-CN" b="1" dirty="0" smtClean="0"/>
              <a:t>   Some day I’ll raise my hand and say, Well, I think, but I don’t know what to think about Pilgrims and their education. </a:t>
            </a:r>
          </a:p>
          <a:p>
            <a:pPr algn="just" eaLnBrk="1" hangingPunct="1">
              <a:lnSpc>
                <a:spcPct val="100000"/>
              </a:lnSpc>
              <a:spcBef>
                <a:spcPts val="1200"/>
              </a:spcBef>
              <a:buNone/>
              <a:defRPr/>
            </a:pPr>
            <a:endParaRPr lang="en-US" altLang="zh-CN" sz="600" b="1" dirty="0" smtClean="0"/>
          </a:p>
          <a:p>
            <a:pPr marL="266700" indent="-265113" algn="just" eaLnBrk="1" hangingPunct="1">
              <a:spcBef>
                <a:spcPct val="20000"/>
              </a:spcBef>
              <a:buSzPct val="90000"/>
              <a:buFont typeface="Wingdings" pitchFamily="2" charset="2"/>
              <a:buChar char="Ø"/>
              <a:defRPr/>
            </a:pPr>
            <a:r>
              <a:rPr lang="en-US" altLang="zh-CN" dirty="0" smtClean="0"/>
              <a:t>The writer believes he will improve himself and speak bravely and naturally in front of the class, nevertheless, he still disagrees with what the professor teaches about the Pilgrims, that is, he is always ideologically different from the Americans. </a:t>
            </a:r>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3" action="ppaction://hlinksldjump"/>
          </p:cNvPr>
          <p:cNvPicPr>
            <a:picLocks noChangeAspect="1"/>
          </p:cNvPicPr>
          <p:nvPr/>
        </p:nvPicPr>
        <p:blipFill>
          <a:blip r:embed="rId4" cstate="print"/>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9" name="Text Box 8"/>
          <p:cNvSpPr txBox="1">
            <a:spLocks noChangeArrowheads="1"/>
          </p:cNvSpPr>
          <p:nvPr/>
        </p:nvSpPr>
        <p:spPr bwMode="auto">
          <a:xfrm>
            <a:off x="1095375" y="4280584"/>
            <a:ext cx="7867650" cy="97552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a:lnSpc>
                <a:spcPct val="125000"/>
              </a:lnSpc>
              <a:spcBef>
                <a:spcPct val="50000"/>
              </a:spcBef>
            </a:pPr>
            <a:r>
              <a:rPr lang="zh-CN" altLang="en-US" sz="2400" dirty="0" smtClean="0">
                <a:solidFill>
                  <a:schemeClr val="hlink"/>
                </a:solidFill>
                <a:latin typeface="宋体"/>
              </a:rPr>
              <a:t>总有一天我也会举手发言，说：嗯，我认为</a:t>
            </a:r>
            <a:r>
              <a:rPr lang="en-US" altLang="zh-CN" sz="2400" dirty="0" smtClean="0">
                <a:solidFill>
                  <a:schemeClr val="hlink"/>
                </a:solidFill>
                <a:latin typeface="宋体"/>
              </a:rPr>
              <a:t>……</a:t>
            </a:r>
            <a:r>
              <a:rPr lang="zh-CN" altLang="en-US" sz="2400" dirty="0" smtClean="0">
                <a:solidFill>
                  <a:schemeClr val="hlink"/>
                </a:solidFill>
                <a:latin typeface="宋体"/>
              </a:rPr>
              <a:t>可对清教徒和他们的教育问题，我还真不知道该如何认为。</a:t>
            </a:r>
            <a:endParaRPr lang="zh-CN" altLang="en-US" sz="2400" dirty="0">
              <a:solidFill>
                <a:schemeClr val="hlink"/>
              </a:solidFill>
            </a:endParaRPr>
          </a:p>
        </p:txBody>
      </p:sp>
      <p:sp>
        <p:nvSpPr>
          <p:cNvPr id="13" name="Text Box 9"/>
          <p:cNvSpPr txBox="1">
            <a:spLocks noChangeArrowheads="1"/>
          </p:cNvSpPr>
          <p:nvPr/>
        </p:nvSpPr>
        <p:spPr bwMode="auto">
          <a:xfrm>
            <a:off x="158749" y="4347259"/>
            <a:ext cx="1250951" cy="46166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pPr>
            <a:r>
              <a:rPr lang="zh-CN" altLang="en-US" sz="2400" b="1" dirty="0"/>
              <a:t>翻译</a:t>
            </a:r>
            <a:r>
              <a:rPr lang="zh-CN" altLang="en-US" sz="2400" dirty="0"/>
              <a:t>：</a:t>
            </a:r>
          </a:p>
        </p:txBody>
      </p:sp>
      <p:pic>
        <p:nvPicPr>
          <p:cNvPr id="15"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dissolv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711663"/>
            <a:ext cx="8834438" cy="5502276"/>
          </a:xfrm>
        </p:spPr>
        <p:txBody>
          <a:bodyPr/>
          <a:lstStyle/>
          <a:p>
            <a:pPr algn="just" eaLnBrk="1" hangingPunct="1">
              <a:lnSpc>
                <a:spcPct val="100000"/>
              </a:lnSpc>
              <a:spcBef>
                <a:spcPts val="1200"/>
              </a:spcBef>
              <a:buNone/>
              <a:defRPr/>
            </a:pPr>
            <a:r>
              <a:rPr lang="en-US" altLang="zh-CN" b="1" dirty="0" smtClean="0"/>
              <a:t>   Then the professor tells us ideas don’t drop fully formed from the skies … </a:t>
            </a:r>
          </a:p>
          <a:p>
            <a:pPr algn="just" eaLnBrk="1" hangingPunct="1">
              <a:lnSpc>
                <a:spcPct val="100000"/>
              </a:lnSpc>
              <a:spcBef>
                <a:spcPts val="1200"/>
              </a:spcBef>
              <a:buNone/>
              <a:defRPr/>
            </a:pPr>
            <a:endParaRPr lang="en-US" altLang="zh-CN" sz="800" b="1" dirty="0" smtClean="0"/>
          </a:p>
          <a:p>
            <a:pPr marL="266700" indent="-265113" algn="just" eaLnBrk="1" hangingPunct="1">
              <a:lnSpc>
                <a:spcPct val="100000"/>
              </a:lnSpc>
              <a:spcBef>
                <a:spcPct val="20000"/>
              </a:spcBef>
              <a:buSzPct val="90000"/>
              <a:buFont typeface="Wingdings" pitchFamily="2" charset="2"/>
              <a:buChar char="Ø"/>
              <a:defRPr/>
            </a:pPr>
            <a:r>
              <a:rPr lang="en-US" altLang="zh-CN" dirty="0" smtClean="0"/>
              <a:t>This means that ideas have precedents and a history. They don’t come from nothing, but are born in the context of previous ideas.</a:t>
            </a:r>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3" action="ppaction://hlinksldjump"/>
          </p:cNvPr>
          <p:cNvPicPr>
            <a:picLocks noChangeAspect="1"/>
          </p:cNvPicPr>
          <p:nvPr/>
        </p:nvPicPr>
        <p:blipFill>
          <a:blip r:embed="rId4" cstate="print"/>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9" name="Text Box 8"/>
          <p:cNvSpPr txBox="1">
            <a:spLocks noChangeArrowheads="1"/>
          </p:cNvSpPr>
          <p:nvPr/>
        </p:nvSpPr>
        <p:spPr bwMode="auto">
          <a:xfrm>
            <a:off x="1095375" y="3337162"/>
            <a:ext cx="7867650" cy="51385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a:lnSpc>
                <a:spcPct val="125000"/>
              </a:lnSpc>
              <a:spcBef>
                <a:spcPct val="50000"/>
              </a:spcBef>
            </a:pPr>
            <a:r>
              <a:rPr lang="zh-CN" altLang="en-US" sz="2400" dirty="0" smtClean="0">
                <a:solidFill>
                  <a:schemeClr val="hlink"/>
                </a:solidFill>
                <a:latin typeface="宋体"/>
              </a:rPr>
              <a:t>接着，教授告诉我们，观念并不是从天而降的现成品</a:t>
            </a:r>
            <a:r>
              <a:rPr lang="en-US" altLang="zh-CN" sz="2400" dirty="0" smtClean="0">
                <a:solidFill>
                  <a:schemeClr val="hlink"/>
                </a:solidFill>
                <a:latin typeface="宋体"/>
              </a:rPr>
              <a:t>……</a:t>
            </a:r>
            <a:endParaRPr lang="zh-CN" altLang="en-US" sz="2400" dirty="0">
              <a:solidFill>
                <a:schemeClr val="hlink"/>
              </a:solidFill>
            </a:endParaRPr>
          </a:p>
        </p:txBody>
      </p:sp>
      <p:sp>
        <p:nvSpPr>
          <p:cNvPr id="13" name="Text Box 9"/>
          <p:cNvSpPr txBox="1">
            <a:spLocks noChangeArrowheads="1"/>
          </p:cNvSpPr>
          <p:nvPr/>
        </p:nvSpPr>
        <p:spPr bwMode="auto">
          <a:xfrm>
            <a:off x="158749" y="3403837"/>
            <a:ext cx="1250951" cy="46166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pPr>
            <a:r>
              <a:rPr lang="zh-CN" altLang="en-US" sz="2400" b="1" dirty="0"/>
              <a:t>翻译</a:t>
            </a:r>
            <a:r>
              <a:rPr lang="zh-CN" altLang="en-US" sz="2400" dirty="0"/>
              <a:t>：</a:t>
            </a:r>
          </a:p>
        </p:txBody>
      </p:sp>
      <p:pic>
        <p:nvPicPr>
          <p:cNvPr id="15"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dissolv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74625" y="688524"/>
            <a:ext cx="8834438" cy="5873751"/>
          </a:xfrm>
        </p:spPr>
        <p:txBody>
          <a:bodyPr/>
          <a:lstStyle/>
          <a:p>
            <a:pPr algn="just" eaLnBrk="1" hangingPunct="1">
              <a:lnSpc>
                <a:spcPct val="100000"/>
              </a:lnSpc>
              <a:spcBef>
                <a:spcPts val="600"/>
              </a:spcBef>
              <a:buNone/>
              <a:defRPr/>
            </a:pPr>
            <a:r>
              <a:rPr lang="en-US" altLang="zh-CN" b="1" dirty="0" smtClean="0"/>
              <a:t>   … that the Pilgrims were, </a:t>
            </a:r>
            <a:r>
              <a:rPr lang="en-US" altLang="zh-CN" b="1" dirty="0" smtClean="0">
                <a:hlinkClick r:id="rId3" action="ppaction://hlinksldjump"/>
              </a:rPr>
              <a:t>in the long run</a:t>
            </a:r>
            <a:r>
              <a:rPr lang="en-US" altLang="zh-CN" b="1" dirty="0" smtClean="0"/>
              <a:t>, </a:t>
            </a:r>
            <a:r>
              <a:rPr lang="en-US" altLang="zh-CN" b="1" dirty="0" smtClean="0">
                <a:solidFill>
                  <a:schemeClr val="accent2">
                    <a:lumMod val="50000"/>
                  </a:schemeClr>
                </a:solidFill>
              </a:rPr>
              <a:t>children of the Reformation</a:t>
            </a:r>
            <a:r>
              <a:rPr lang="en-US" altLang="zh-CN" b="1" dirty="0" smtClean="0"/>
              <a:t> with an accompanying world view and their attitudes to children were </a:t>
            </a:r>
            <a:r>
              <a:rPr lang="en-US" altLang="zh-CN" b="1" dirty="0" smtClean="0">
                <a:solidFill>
                  <a:schemeClr val="accent2">
                    <a:lumMod val="50000"/>
                  </a:schemeClr>
                </a:solidFill>
              </a:rPr>
              <a:t>so</a:t>
            </a:r>
            <a:r>
              <a:rPr lang="en-US" altLang="zh-CN" b="1" dirty="0" smtClean="0"/>
              <a:t> informed.</a:t>
            </a:r>
          </a:p>
          <a:p>
            <a:pPr marL="266700" indent="-265113" algn="just" eaLnBrk="1" hangingPunct="1">
              <a:lnSpc>
                <a:spcPct val="100000"/>
              </a:lnSpc>
              <a:spcBef>
                <a:spcPts val="600"/>
              </a:spcBef>
              <a:buFont typeface="Wingdings" pitchFamily="2" charset="2"/>
              <a:buChar char="Ø"/>
              <a:defRPr/>
            </a:pPr>
            <a:r>
              <a:rPr lang="en-US" altLang="zh-CN" b="1" dirty="0" smtClean="0"/>
              <a:t>Children of </a:t>
            </a:r>
            <a:r>
              <a:rPr lang="en-US" altLang="zh-CN" b="1" dirty="0" smtClean="0">
                <a:hlinkClick r:id="rId4" action="ppaction://hlinksldjump"/>
              </a:rPr>
              <a:t>the Reformation</a:t>
            </a:r>
            <a:r>
              <a:rPr lang="en-US" altLang="zh-CN" b="1" dirty="0" smtClean="0"/>
              <a:t> </a:t>
            </a:r>
            <a:r>
              <a:rPr lang="en-US" altLang="zh-CN" dirty="0" smtClean="0"/>
              <a:t>refers to the Pilgrims who went to America and who had inherited ideas from the Reformation. Their world view included ideas about religious freedom (the right to worship in their own way), independence and individualism, economic and political freedom, and the importance of education for children. </a:t>
            </a:r>
          </a:p>
          <a:p>
            <a:pPr algn="just" eaLnBrk="1" hangingPunct="1">
              <a:lnSpc>
                <a:spcPct val="95000"/>
              </a:lnSpc>
              <a:spcBef>
                <a:spcPts val="0"/>
              </a:spcBef>
              <a:buNone/>
              <a:defRPr/>
            </a:pPr>
            <a:endParaRPr lang="en-US" altLang="zh-CN" dirty="0" smtClean="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9" name="Text Box 8"/>
          <p:cNvSpPr txBox="1">
            <a:spLocks noChangeArrowheads="1"/>
          </p:cNvSpPr>
          <p:nvPr/>
        </p:nvSpPr>
        <p:spPr bwMode="auto">
          <a:xfrm>
            <a:off x="1095375" y="4758199"/>
            <a:ext cx="7867650" cy="51385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a:lnSpc>
                <a:spcPct val="125000"/>
              </a:lnSpc>
              <a:spcBef>
                <a:spcPct val="50000"/>
              </a:spcBef>
            </a:pPr>
            <a:r>
              <a:rPr lang="zh-CN" altLang="en-US" sz="2400" dirty="0" smtClean="0">
                <a:solidFill>
                  <a:schemeClr val="hlink"/>
                </a:solidFill>
                <a:latin typeface="宋体"/>
              </a:rPr>
              <a:t>（清教徒是）宗教改革运动的产物</a:t>
            </a:r>
            <a:endParaRPr lang="zh-CN" altLang="en-US" sz="2400" dirty="0">
              <a:solidFill>
                <a:schemeClr val="hlink"/>
              </a:solidFill>
            </a:endParaRPr>
          </a:p>
        </p:txBody>
      </p:sp>
      <p:sp>
        <p:nvSpPr>
          <p:cNvPr id="13" name="Text Box 9"/>
          <p:cNvSpPr txBox="1">
            <a:spLocks noChangeArrowheads="1"/>
          </p:cNvSpPr>
          <p:nvPr/>
        </p:nvSpPr>
        <p:spPr bwMode="auto">
          <a:xfrm>
            <a:off x="158749" y="4824874"/>
            <a:ext cx="1250951" cy="46166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pPr>
            <a:r>
              <a:rPr lang="zh-CN" altLang="en-US" sz="2400" b="1" dirty="0"/>
              <a:t>翻译</a:t>
            </a:r>
            <a:r>
              <a:rPr lang="zh-CN" altLang="en-US" sz="2400" dirty="0"/>
              <a:t>：</a:t>
            </a:r>
          </a:p>
        </p:txBody>
      </p:sp>
      <p:pic>
        <p:nvPicPr>
          <p:cNvPr id="10" name="图片 10" descr="MORE"/>
          <p:cNvPicPr>
            <a:picLocks noChangeAspect="1" noChangeArrowheads="1"/>
          </p:cNvPicPr>
          <p:nvPr/>
        </p:nvPicPr>
        <p:blipFill>
          <a:blip r:embed="rId7" cstate="print"/>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74625" y="647700"/>
            <a:ext cx="8834438" cy="6045201"/>
          </a:xfrm>
        </p:spPr>
        <p:txBody>
          <a:bodyPr/>
          <a:lstStyle/>
          <a:p>
            <a:pPr algn="just" eaLnBrk="1" hangingPunct="1">
              <a:lnSpc>
                <a:spcPct val="100000"/>
              </a:lnSpc>
              <a:spcBef>
                <a:spcPts val="0"/>
              </a:spcBef>
              <a:buNone/>
              <a:defRPr/>
            </a:pPr>
            <a:r>
              <a:rPr lang="en-US" altLang="zh-CN" b="1" dirty="0" smtClean="0"/>
              <a:t>   … that the Pilgrims were, in the long run, children of the Reformation with an accompanying world view and their attitudes to children were </a:t>
            </a:r>
            <a:r>
              <a:rPr lang="en-US" altLang="zh-CN" b="1" dirty="0" smtClean="0">
                <a:solidFill>
                  <a:schemeClr val="accent2">
                    <a:lumMod val="50000"/>
                  </a:schemeClr>
                </a:solidFill>
              </a:rPr>
              <a:t>so</a:t>
            </a:r>
            <a:r>
              <a:rPr lang="en-US" altLang="zh-CN" b="1" dirty="0" smtClean="0"/>
              <a:t> informed.</a:t>
            </a:r>
            <a:endParaRPr lang="en-US" altLang="zh-CN" dirty="0" smtClean="0"/>
          </a:p>
          <a:p>
            <a:pPr algn="just" eaLnBrk="1" hangingPunct="1">
              <a:lnSpc>
                <a:spcPct val="100000"/>
              </a:lnSpc>
              <a:spcBef>
                <a:spcPts val="0"/>
              </a:spcBef>
              <a:buSzPct val="90000"/>
              <a:buFont typeface="Wingdings" pitchFamily="2" charset="2"/>
              <a:buChar char="Ø"/>
              <a:defRPr/>
            </a:pPr>
            <a:r>
              <a:rPr lang="en-US" altLang="zh-CN" dirty="0" smtClean="0"/>
              <a:t>Seen in the long run, the Pilgrims were the children (products) of the religious movement of the Reformation. They inherited the Reformation’s world view, and their attitudes to children were based on and influenced by such a view. Here the professor is reminding the class that the historical and cultural context is important.</a:t>
            </a:r>
          </a:p>
          <a:p>
            <a:pPr marL="266700" indent="-265113" algn="just" eaLnBrk="1" hangingPunct="1">
              <a:lnSpc>
                <a:spcPct val="100000"/>
              </a:lnSpc>
              <a:spcBef>
                <a:spcPct val="20000"/>
              </a:spcBef>
              <a:buSzPct val="90000"/>
              <a:buFont typeface="Wingdings" pitchFamily="2" charset="2"/>
              <a:buChar char="Ø"/>
              <a:defRPr/>
            </a:pPr>
            <a:r>
              <a:rPr lang="en-US" altLang="zh-CN" b="1" i="1" dirty="0" smtClean="0">
                <a:solidFill>
                  <a:schemeClr val="accent2">
                    <a:lumMod val="50000"/>
                  </a:schemeClr>
                </a:solidFill>
              </a:rPr>
              <a:t>So</a:t>
            </a:r>
            <a:r>
              <a:rPr lang="en-US" altLang="zh-CN" dirty="0" smtClean="0"/>
              <a:t> is grammatical substitution here, meaning “affected by the Reformation and the world view of the time”.</a:t>
            </a:r>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1"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5" action="ppaction://hlinksldjump"/>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14" name="图片 10" descr="MORE"/>
          <p:cNvPicPr>
            <a:picLocks noChangeAspect="1" noChangeArrowheads="1"/>
          </p:cNvPicPr>
          <p:nvPr/>
        </p:nvPicPr>
        <p:blipFill>
          <a:blip r:embed="rId7" cstate="print"/>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dissolv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74625" y="1314450"/>
            <a:ext cx="8834438" cy="5378451"/>
          </a:xfrm>
        </p:spPr>
        <p:txBody>
          <a:bodyPr/>
          <a:lstStyle/>
          <a:p>
            <a:pPr algn="just" eaLnBrk="1" hangingPunct="1">
              <a:lnSpc>
                <a:spcPct val="100000"/>
              </a:lnSpc>
              <a:spcBef>
                <a:spcPts val="0"/>
              </a:spcBef>
              <a:buNone/>
              <a:defRPr/>
            </a:pPr>
            <a:r>
              <a:rPr lang="en-US" altLang="zh-CN" b="1" dirty="0" smtClean="0"/>
              <a:t>   … that the Pilgrims were, in the long run, children of the Reformation with an accompanying world view and their attitudes to children were so informed.</a:t>
            </a:r>
            <a:endParaRPr lang="en-US" altLang="zh-CN" dirty="0" smtClean="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3" action="ppaction://hlinksldjump"/>
          </p:cNvPr>
          <p:cNvPicPr>
            <a:picLocks noChangeAspect="1"/>
          </p:cNvPicPr>
          <p:nvPr/>
        </p:nvPicPr>
        <p:blipFill>
          <a:blip r:embed="rId4" cstate="print"/>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9" name="Text Box 8"/>
          <p:cNvSpPr txBox="1">
            <a:spLocks noChangeArrowheads="1"/>
          </p:cNvSpPr>
          <p:nvPr/>
        </p:nvSpPr>
        <p:spPr bwMode="auto">
          <a:xfrm>
            <a:off x="1009650" y="3306763"/>
            <a:ext cx="7962900" cy="1477328"/>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a:lnSpc>
                <a:spcPct val="125000"/>
              </a:lnSpc>
              <a:spcBef>
                <a:spcPct val="50000"/>
              </a:spcBef>
            </a:pPr>
            <a:r>
              <a:rPr lang="zh-CN" altLang="en-US" sz="2400" dirty="0" smtClean="0">
                <a:solidFill>
                  <a:schemeClr val="hlink"/>
                </a:solidFill>
                <a:latin typeface="宋体"/>
              </a:rPr>
              <a:t>从长远来看，清教徒是宗教改革运动的产物，他们继承了宗教改革运动的世界观，并且他们对孩子的态度也由此体现了宗教改革运动的思想。</a:t>
            </a:r>
            <a:endParaRPr lang="zh-CN" altLang="en-US" sz="2400" dirty="0">
              <a:solidFill>
                <a:schemeClr val="hlink"/>
              </a:solidFill>
            </a:endParaRPr>
          </a:p>
        </p:txBody>
      </p:sp>
      <p:sp>
        <p:nvSpPr>
          <p:cNvPr id="13" name="Text Box 9"/>
          <p:cNvSpPr txBox="1">
            <a:spLocks noChangeArrowheads="1"/>
          </p:cNvSpPr>
          <p:nvPr/>
        </p:nvSpPr>
        <p:spPr bwMode="auto">
          <a:xfrm>
            <a:off x="158749" y="3373438"/>
            <a:ext cx="1250951" cy="46166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pPr>
            <a:r>
              <a:rPr lang="zh-CN" altLang="en-US" sz="2400" b="1" dirty="0"/>
              <a:t>翻译</a:t>
            </a:r>
            <a:r>
              <a:rPr lang="zh-CN" altLang="en-US" sz="2400" dirty="0"/>
              <a:t>：</a:t>
            </a:r>
          </a:p>
        </p:txBody>
      </p:sp>
      <p:pic>
        <p:nvPicPr>
          <p:cNvPr id="15"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10"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单圆角矩形 4"/>
          <p:cNvSpPr/>
          <p:nvPr/>
        </p:nvSpPr>
        <p:spPr>
          <a:xfrm>
            <a:off x="396875" y="1135063"/>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b="1" dirty="0" smtClean="0">
                <a:hlinkClick r:id="rId3" action="ppaction://hlinksldjump"/>
              </a:rPr>
              <a:t>Reading and understanding</a:t>
            </a:r>
            <a:endParaRPr lang="zh-CN" altLang="en-US" sz="2800" noProof="1"/>
          </a:p>
        </p:txBody>
      </p:sp>
      <p:sp>
        <p:nvSpPr>
          <p:cNvPr id="6" name="单圆角矩形 5"/>
          <p:cNvSpPr/>
          <p:nvPr/>
        </p:nvSpPr>
        <p:spPr>
          <a:xfrm>
            <a:off x="396875" y="1851025"/>
            <a:ext cx="8437563" cy="423863"/>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b="1" dirty="0" smtClean="0">
                <a:hlinkClick r:id="rId4" action="ppaction://hlinksldjump"/>
              </a:rPr>
              <a:t>Dealing with unfamiliar words</a:t>
            </a:r>
            <a:endParaRPr lang="zh-CN" altLang="en-US" sz="2800" noProof="1"/>
          </a:p>
        </p:txBody>
      </p:sp>
      <p:sp>
        <p:nvSpPr>
          <p:cNvPr id="7" name="单圆角矩形 6"/>
          <p:cNvSpPr/>
          <p:nvPr/>
        </p:nvSpPr>
        <p:spPr>
          <a:xfrm>
            <a:off x="396875" y="2592388"/>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b="1" dirty="0" smtClean="0">
                <a:hlinkClick r:id="rId5" action="ppaction://hlinksldjump"/>
              </a:rPr>
              <a:t>Reading and interpreting</a:t>
            </a:r>
            <a:endParaRPr lang="zh-CN" altLang="en-US" sz="2800" noProof="1"/>
          </a:p>
        </p:txBody>
      </p:sp>
      <p:sp>
        <p:nvSpPr>
          <p:cNvPr id="8" name="单圆角矩形 7"/>
          <p:cNvSpPr/>
          <p:nvPr/>
        </p:nvSpPr>
        <p:spPr>
          <a:xfrm>
            <a:off x="396875" y="3357563"/>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b="1" dirty="0" smtClean="0">
                <a:hlinkClick r:id="rId6" action="ppaction://hlinksldjump"/>
              </a:rPr>
              <a:t>Developing critical thinking</a:t>
            </a:r>
            <a:endParaRPr lang="zh-CN" altLang="en-US" sz="2800" noProof="1"/>
          </a:p>
        </p:txBody>
      </p:sp>
      <p:sp>
        <p:nvSpPr>
          <p:cNvPr id="15370"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2"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771525"/>
            <a:ext cx="8834438" cy="5921375"/>
          </a:xfrm>
        </p:spPr>
        <p:txBody>
          <a:bodyPr/>
          <a:lstStyle/>
          <a:p>
            <a:pPr algn="just" eaLnBrk="1" hangingPunct="1">
              <a:buNone/>
              <a:defRPr/>
            </a:pPr>
            <a:r>
              <a:rPr lang="en-US" altLang="zh-CN" b="1" dirty="0" smtClean="0">
                <a:solidFill>
                  <a:srgbClr val="C00000"/>
                </a:solidFill>
              </a:rPr>
              <a:t>Reading and understanding</a:t>
            </a:r>
          </a:p>
          <a:p>
            <a:pPr algn="just" eaLnBrk="1" hangingPunct="1">
              <a:buNone/>
              <a:defRPr/>
            </a:pPr>
            <a:r>
              <a:rPr lang="en-US" altLang="zh-CN" b="1" dirty="0" smtClean="0"/>
              <a:t>3 Answer the questions.</a:t>
            </a:r>
          </a:p>
          <a:p>
            <a:pPr marL="355600" indent="-354013" algn="just" eaLnBrk="1" hangingPunct="1">
              <a:buNone/>
              <a:defRPr/>
            </a:pPr>
            <a:r>
              <a:rPr lang="en-US" altLang="zh-CN" dirty="0" smtClean="0"/>
              <a:t>1  </a:t>
            </a:r>
            <a:r>
              <a:rPr lang="en-US" altLang="zh-CN" dirty="0" smtClean="0">
                <a:hlinkClick r:id="rId4" action="ppaction://hlinksldjump"/>
              </a:rPr>
              <a:t>Why doesn’t the writer think he needs to be introduced  to literature?</a:t>
            </a:r>
            <a:endParaRPr lang="en-US" altLang="zh-CN" dirty="0" smtClean="0"/>
          </a:p>
          <a:p>
            <a:pPr marL="355600" indent="-354013" algn="just" eaLnBrk="1" hangingPunct="1">
              <a:buNone/>
              <a:defRPr/>
            </a:pPr>
            <a:r>
              <a:rPr lang="en-US" altLang="zh-CN" dirty="0" smtClean="0"/>
              <a:t>2 </a:t>
            </a:r>
            <a:r>
              <a:rPr lang="en-US" altLang="zh-CN" dirty="0" smtClean="0">
                <a:hlinkClick r:id="rId4" action="ppaction://hlinksldjump"/>
              </a:rPr>
              <a:t>How does the writer feel as he listens to Professor   Green’s lecture?</a:t>
            </a:r>
            <a:endParaRPr lang="en-US" altLang="zh-CN" dirty="0" smtClean="0"/>
          </a:p>
          <a:p>
            <a:pPr algn="just" eaLnBrk="1" hangingPunct="1">
              <a:buNone/>
              <a:defRPr/>
            </a:pPr>
            <a:r>
              <a:rPr lang="en-US" altLang="zh-CN" dirty="0" smtClean="0"/>
              <a:t>3  </a:t>
            </a:r>
            <a:r>
              <a:rPr lang="en-US" altLang="zh-CN" dirty="0" smtClean="0">
                <a:hlinkClick r:id="rId5" action="ppaction://hlinksldjump"/>
              </a:rPr>
              <a:t>Why does the writer want to try an American accent?</a:t>
            </a:r>
            <a:endParaRPr lang="en-US" altLang="zh-CN" dirty="0" smtClean="0"/>
          </a:p>
          <a:p>
            <a:pPr marL="355600" indent="-354013" algn="just" eaLnBrk="1" hangingPunct="1">
              <a:buNone/>
              <a:defRPr/>
            </a:pPr>
            <a:r>
              <a:rPr lang="en-US" altLang="zh-CN" dirty="0" smtClean="0"/>
              <a:t>4 </a:t>
            </a:r>
            <a:r>
              <a:rPr lang="en-US" altLang="zh-CN" dirty="0" smtClean="0">
                <a:hlinkClick r:id="rId5" action="ppaction://hlinksldjump"/>
              </a:rPr>
              <a:t>Does the writer agree with the professor about the  Pilgrims? Can you explain why or why not?</a:t>
            </a:r>
            <a:endParaRPr lang="en-US" altLang="zh-CN" dirty="0" smtClean="0"/>
          </a:p>
          <a:p>
            <a:pPr marL="355600" indent="-354013" algn="just" eaLnBrk="1" hangingPunct="1">
              <a:buNone/>
              <a:defRPr/>
            </a:pPr>
            <a:r>
              <a:rPr lang="en-US" altLang="zh-CN" dirty="0" smtClean="0"/>
              <a:t>5  </a:t>
            </a:r>
            <a:r>
              <a:rPr lang="en-US" altLang="zh-CN" dirty="0" smtClean="0">
                <a:hlinkClick r:id="rId6" action="ppaction://hlinksldjump"/>
              </a:rPr>
              <a:t>How does the writer feel about his chances of success as a student?</a:t>
            </a: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16387"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736602"/>
            <a:ext cx="8834438" cy="5854700"/>
          </a:xfrm>
        </p:spPr>
        <p:txBody>
          <a:bodyPr/>
          <a:lstStyle/>
          <a:p>
            <a:pPr marL="266700" indent="-265113" algn="just" eaLnBrk="1" hangingPunct="1">
              <a:lnSpc>
                <a:spcPct val="100000"/>
              </a:lnSpc>
              <a:buNone/>
              <a:defRPr/>
            </a:pPr>
            <a:r>
              <a:rPr lang="en-US" altLang="zh-CN" b="1" dirty="0" smtClean="0"/>
              <a:t>1 Why doesn’t the writer think he needs to be introduced  to literature?</a:t>
            </a:r>
          </a:p>
          <a:p>
            <a:pPr algn="just" eaLnBrk="1" hangingPunct="1">
              <a:lnSpc>
                <a:spcPct val="100000"/>
              </a:lnSpc>
              <a:buNone/>
              <a:defRPr/>
            </a:pPr>
            <a:r>
              <a:rPr lang="en-US" altLang="zh-CN" dirty="0" smtClean="0"/>
              <a:t>   Because he’s even read Dostoyevsky (a Russian novelist) and Melville (an American writer) whose novels are lengthy and hard for students.</a:t>
            </a:r>
          </a:p>
          <a:p>
            <a:pPr algn="just" eaLnBrk="1" hangingPunct="1">
              <a:lnSpc>
                <a:spcPct val="100000"/>
              </a:lnSpc>
              <a:buNone/>
              <a:defRPr/>
            </a:pPr>
            <a:endParaRPr lang="en-US" altLang="zh-CN" sz="800" dirty="0" smtClean="0"/>
          </a:p>
          <a:p>
            <a:pPr marL="266700" indent="-265113" eaLnBrk="1" hangingPunct="1">
              <a:lnSpc>
                <a:spcPct val="100000"/>
              </a:lnSpc>
              <a:buNone/>
              <a:defRPr/>
            </a:pPr>
            <a:r>
              <a:rPr lang="en-US" altLang="zh-CN" b="1" dirty="0" smtClean="0"/>
              <a:t>2 How does the writer feel as he listens to Professor Green’s lecture?</a:t>
            </a:r>
          </a:p>
          <a:p>
            <a:pPr marL="266700" indent="-265113" algn="just" eaLnBrk="1" hangingPunct="1">
              <a:lnSpc>
                <a:spcPct val="100000"/>
              </a:lnSpc>
              <a:buNone/>
              <a:defRPr/>
            </a:pPr>
            <a:r>
              <a:rPr lang="en-US" altLang="zh-CN" dirty="0" smtClean="0"/>
              <a:t>   He feels uncertain. He lacks confidence and seems insecure. He doesn’t know what kind of notes to write or what he’s supposed to remember.</a:t>
            </a:r>
          </a:p>
        </p:txBody>
      </p:sp>
      <p:pic>
        <p:nvPicPr>
          <p:cNvPr id="16387" name="图片 5"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6" cstate="print"/>
          <a:srcRect/>
          <a:stretch>
            <a:fillRect/>
          </a:stretch>
        </p:blipFill>
        <p:spPr bwMode="auto">
          <a:xfrm>
            <a:off x="7991475" y="6262688"/>
            <a:ext cx="912813" cy="228600"/>
          </a:xfrm>
          <a:prstGeom prst="rect">
            <a:avLst/>
          </a:prstGeom>
          <a:noFill/>
          <a:ln w="9525">
            <a:noFill/>
            <a:miter lim="800000"/>
            <a:headEnd/>
            <a:tailEnd/>
          </a:ln>
        </p:spPr>
      </p:pic>
      <p:pic>
        <p:nvPicPr>
          <p:cNvPr id="9"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4" end="4"/>
                                            </p:txEl>
                                          </p:spTgt>
                                        </p:tgtEl>
                                        <p:attrNameLst>
                                          <p:attrName>style.visibility</p:attrName>
                                        </p:attrNameLst>
                                      </p:cBhvr>
                                      <p:to>
                                        <p:strVal val="visible"/>
                                      </p:to>
                                    </p:set>
                                    <p:animEffect transition="in" filter="dissolve">
                                      <p:cBhvr>
                                        <p:cTn id="12" dur="500"/>
                                        <p:tgtEl>
                                          <p:spTgt spid="10">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390"/>
                                        </p:tgtEl>
                                        <p:attrNameLst>
                                          <p:attrName>style.visibility</p:attrName>
                                        </p:attrNameLst>
                                      </p:cBhvr>
                                      <p:to>
                                        <p:strVal val="visible"/>
                                      </p:to>
                                    </p:set>
                                    <p:animEffect transition="in" filter="dissolve">
                                      <p:cBhvr>
                                        <p:cTn id="17"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748850"/>
            <a:ext cx="8834438" cy="5711825"/>
          </a:xfrm>
        </p:spPr>
        <p:txBody>
          <a:bodyPr/>
          <a:lstStyle/>
          <a:p>
            <a:pPr algn="just" eaLnBrk="1" hangingPunct="1">
              <a:lnSpc>
                <a:spcPct val="100000"/>
              </a:lnSpc>
              <a:buNone/>
              <a:defRPr/>
            </a:pPr>
            <a:r>
              <a:rPr lang="en-US" altLang="zh-CN" b="1" dirty="0" smtClean="0"/>
              <a:t>3 Why does the writer want to try an American accent?</a:t>
            </a:r>
          </a:p>
          <a:p>
            <a:pPr algn="just" eaLnBrk="1" hangingPunct="1">
              <a:lnSpc>
                <a:spcPct val="100000"/>
              </a:lnSpc>
              <a:buNone/>
              <a:defRPr/>
            </a:pPr>
            <a:r>
              <a:rPr lang="en-US" altLang="zh-CN" dirty="0" smtClean="0"/>
              <a:t>   So that he can sound like the other students, like Americans.</a:t>
            </a:r>
          </a:p>
          <a:p>
            <a:pPr algn="just" eaLnBrk="1" hangingPunct="1">
              <a:lnSpc>
                <a:spcPct val="100000"/>
              </a:lnSpc>
              <a:buNone/>
              <a:defRPr/>
            </a:pPr>
            <a:endParaRPr lang="en-US" altLang="zh-CN" sz="800" dirty="0" smtClean="0"/>
          </a:p>
          <a:p>
            <a:pPr marL="266700" indent="-265113" eaLnBrk="1" hangingPunct="1">
              <a:lnSpc>
                <a:spcPct val="100000"/>
              </a:lnSpc>
              <a:buNone/>
              <a:defRPr/>
            </a:pPr>
            <a:r>
              <a:rPr lang="en-US" altLang="zh-CN" b="1" dirty="0" smtClean="0"/>
              <a:t>4 Does the writer agree with the professor about the Pilgrims? Can you explain why or why not?</a:t>
            </a:r>
          </a:p>
          <a:p>
            <a:pPr algn="just" eaLnBrk="1" hangingPunct="1">
              <a:lnSpc>
                <a:spcPct val="100000"/>
              </a:lnSpc>
              <a:buNone/>
              <a:defRPr/>
            </a:pPr>
            <a:r>
              <a:rPr lang="en-US" altLang="zh-CN" dirty="0" smtClean="0"/>
              <a:t>   No, not really. The writer is puzzled because he has a different view based on Irish history. His view is that the English persecuted the Irish and other people, so he wonders why the English would escape from persecution. He wants to tell the professor about the Irish suffering. </a:t>
            </a:r>
          </a:p>
          <a:p>
            <a:pPr lvl="2" eaLnBrk="1" hangingPunct="1">
              <a:buFont typeface="Arial" panose="020B0604020202020204" pitchFamily="34" charset="0"/>
              <a:buChar char="•"/>
              <a:defRPr/>
            </a:pPr>
            <a:endParaRPr lang="zh-CN" altLang="en-US" dirty="0"/>
          </a:p>
        </p:txBody>
      </p:sp>
      <p:pic>
        <p:nvPicPr>
          <p:cNvPr id="16387" name="图片 5"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6" cstate="print"/>
          <a:srcRect/>
          <a:stretch>
            <a:fillRect/>
          </a:stretch>
        </p:blipFill>
        <p:spPr bwMode="auto">
          <a:xfrm>
            <a:off x="7991475" y="6262688"/>
            <a:ext cx="912813" cy="228600"/>
          </a:xfrm>
          <a:prstGeom prst="rect">
            <a:avLst/>
          </a:prstGeom>
          <a:noFill/>
          <a:ln w="9525">
            <a:noFill/>
            <a:miter lim="800000"/>
            <a:headEnd/>
            <a:tailEnd/>
          </a:ln>
        </p:spPr>
      </p:pic>
      <p:pic>
        <p:nvPicPr>
          <p:cNvPr id="9"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4" end="4"/>
                                            </p:txEl>
                                          </p:spTgt>
                                        </p:tgtEl>
                                        <p:attrNameLst>
                                          <p:attrName>style.visibility</p:attrName>
                                        </p:attrNameLst>
                                      </p:cBhvr>
                                      <p:to>
                                        <p:strVal val="visible"/>
                                      </p:to>
                                    </p:set>
                                    <p:animEffect transition="in" filter="dissolve">
                                      <p:cBhvr>
                                        <p:cTn id="12" dur="500"/>
                                        <p:tgtEl>
                                          <p:spTgt spid="10">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390"/>
                                        </p:tgtEl>
                                        <p:attrNameLst>
                                          <p:attrName>style.visibility</p:attrName>
                                        </p:attrNameLst>
                                      </p:cBhvr>
                                      <p:to>
                                        <p:strVal val="visible"/>
                                      </p:to>
                                    </p:set>
                                    <p:animEffect transition="in" filter="dissolve">
                                      <p:cBhvr>
                                        <p:cTn id="17"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1457324"/>
            <a:ext cx="8834438" cy="5235575"/>
          </a:xfrm>
        </p:spPr>
        <p:txBody>
          <a:bodyPr/>
          <a:lstStyle/>
          <a:p>
            <a:pPr algn="just" eaLnBrk="1" hangingPunct="1">
              <a:lnSpc>
                <a:spcPct val="100000"/>
              </a:lnSpc>
              <a:buNone/>
              <a:defRPr/>
            </a:pPr>
            <a:r>
              <a:rPr lang="en-US" altLang="zh-CN" b="1" dirty="0" smtClean="0"/>
              <a:t>5 How does the writer feel about his chances of success as a student?</a:t>
            </a:r>
          </a:p>
          <a:p>
            <a:pPr algn="just" eaLnBrk="1" hangingPunct="1">
              <a:lnSpc>
                <a:spcPct val="100000"/>
              </a:lnSpc>
              <a:buNone/>
              <a:defRPr/>
            </a:pPr>
            <a:r>
              <a:rPr lang="en-US" altLang="zh-CN" dirty="0" smtClean="0"/>
              <a:t>   He’s not confident at the moment about his success. He’s worried about the exams because he doesn’t know where the questions will come from. The professor talks a lot and the textbook is thick – there seems to be too much to learn.</a:t>
            </a:r>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16387" name="图片 5"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7" name="图片 2" descr="END"/>
          <p:cNvPicPr>
            <a:picLocks noChangeAspect="1" noChangeArrowheads="1"/>
          </p:cNvPicPr>
          <p:nvPr/>
        </p:nvPicPr>
        <p:blipFill>
          <a:blip r:embed="rId8" cstate="print"/>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101" name="图片 5" descr="Back">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4102" name="图片 10" descr="MORE"/>
          <p:cNvPicPr>
            <a:picLocks noChangeAspect="1" noChangeArrowheads="1"/>
          </p:cNvPicPr>
          <p:nvPr/>
        </p:nvPicPr>
        <p:blipFill>
          <a:blip r:embed="rId5" cstate="print"/>
          <a:srcRect/>
          <a:stretch>
            <a:fillRect/>
          </a:stretch>
        </p:blipFill>
        <p:spPr bwMode="auto">
          <a:xfrm>
            <a:off x="7991475" y="6237288"/>
            <a:ext cx="912813" cy="228600"/>
          </a:xfrm>
          <a:prstGeom prst="rect">
            <a:avLst/>
          </a:prstGeom>
          <a:noFill/>
          <a:ln w="9525">
            <a:noFill/>
            <a:miter lim="800000"/>
            <a:headEnd/>
            <a:tailEnd/>
          </a:ln>
        </p:spPr>
      </p:pic>
      <p:sp>
        <p:nvSpPr>
          <p:cNvPr id="8" name="内容占位符 1"/>
          <p:cNvSpPr>
            <a:spLocks noGrp="1"/>
          </p:cNvSpPr>
          <p:nvPr>
            <p:ph idx="4294967295"/>
          </p:nvPr>
        </p:nvSpPr>
        <p:spPr bwMode="auto">
          <a:xfrm>
            <a:off x="207034" y="819111"/>
            <a:ext cx="4873923" cy="5761037"/>
          </a:xfrm>
          <a:prstGeom prst="rect">
            <a:avLst/>
          </a:prstGeom>
          <a:noFill/>
          <a:ln>
            <a:miter lim="800000"/>
            <a:headEnd/>
            <a:tailEnd/>
          </a:ln>
        </p:spPr>
        <p:txBody>
          <a:bodyPr/>
          <a:lstStyle/>
          <a:p>
            <a:pPr marL="0" indent="0" eaLnBrk="1" hangingPunct="1">
              <a:lnSpc>
                <a:spcPct val="100000"/>
              </a:lnSpc>
              <a:buSzPct val="120000"/>
              <a:buFont typeface="Arial" pitchFamily="34" charset="0"/>
              <a:buNone/>
            </a:pPr>
            <a:r>
              <a:rPr lang="en-US" altLang="zh-CN" sz="2800" b="1" dirty="0" smtClean="0">
                <a:solidFill>
                  <a:srgbClr val="002060"/>
                </a:solidFill>
              </a:rPr>
              <a:t>About the text</a:t>
            </a:r>
          </a:p>
          <a:p>
            <a:pPr marL="0" indent="714375" algn="just" eaLnBrk="1" hangingPunct="1">
              <a:lnSpc>
                <a:spcPct val="100000"/>
              </a:lnSpc>
              <a:buSzPct val="120000"/>
              <a:buFont typeface="Arial" pitchFamily="34" charset="0"/>
              <a:buNone/>
            </a:pPr>
            <a:r>
              <a:rPr lang="en-US" altLang="zh-CN" dirty="0" smtClean="0">
                <a:solidFill>
                  <a:srgbClr val="002060"/>
                </a:solidFill>
              </a:rPr>
              <a:t>’</a:t>
            </a:r>
            <a:r>
              <a:rPr lang="zh-CN" altLang="zh-CN" sz="2800" i="1" dirty="0" smtClean="0">
                <a:solidFill>
                  <a:srgbClr val="002060"/>
                </a:solidFill>
              </a:rPr>
              <a:t>Tis: A Memoir</a:t>
            </a:r>
            <a:r>
              <a:rPr lang="zh-CN" altLang="zh-CN" sz="2800" dirty="0" smtClean="0">
                <a:solidFill>
                  <a:srgbClr val="002060"/>
                </a:solidFill>
              </a:rPr>
              <a:t> is the sequel (</a:t>
            </a:r>
            <a:r>
              <a:rPr lang="zh-CN" sz="2400" dirty="0" smtClean="0">
                <a:solidFill>
                  <a:srgbClr val="002060"/>
                </a:solidFill>
              </a:rPr>
              <a:t>续篇</a:t>
            </a:r>
            <a:r>
              <a:rPr lang="zh-CN" altLang="zh-CN" sz="2800" dirty="0" smtClean="0">
                <a:solidFill>
                  <a:srgbClr val="002060"/>
                </a:solidFill>
              </a:rPr>
              <a:t>) to </a:t>
            </a:r>
            <a:r>
              <a:rPr lang="zh-CN" altLang="zh-CN" sz="2800" i="1" dirty="0" smtClean="0">
                <a:solidFill>
                  <a:srgbClr val="002060"/>
                </a:solidFill>
              </a:rPr>
              <a:t>Angela</a:t>
            </a:r>
            <a:r>
              <a:rPr lang="en-US" altLang="zh-CN" sz="2800" i="1" dirty="0" smtClean="0">
                <a:solidFill>
                  <a:srgbClr val="002060"/>
                </a:solidFill>
              </a:rPr>
              <a:t>’</a:t>
            </a:r>
            <a:r>
              <a:rPr lang="zh-CN" altLang="zh-CN" sz="2800" i="1" dirty="0" smtClean="0">
                <a:solidFill>
                  <a:srgbClr val="002060"/>
                </a:solidFill>
              </a:rPr>
              <a:t>s Ashes</a:t>
            </a:r>
            <a:r>
              <a:rPr lang="zh-CN" altLang="zh-CN" sz="2800" dirty="0" smtClean="0">
                <a:solidFill>
                  <a:srgbClr val="002060"/>
                </a:solidFill>
              </a:rPr>
              <a:t> which continues McCourt</a:t>
            </a:r>
            <a:r>
              <a:rPr lang="en-US" altLang="zh-CN" sz="2800" dirty="0" smtClean="0">
                <a:solidFill>
                  <a:srgbClr val="002060"/>
                </a:solidFill>
              </a:rPr>
              <a:t>’</a:t>
            </a:r>
            <a:r>
              <a:rPr lang="zh-CN" altLang="zh-CN" sz="2800" dirty="0" smtClean="0">
                <a:solidFill>
                  <a:srgbClr val="002060"/>
                </a:solidFill>
              </a:rPr>
              <a:t>s life journey after his return to New York in 1949 with his </a:t>
            </a:r>
            <a:r>
              <a:rPr lang="en-US" altLang="zh-CN" sz="2800" dirty="0" smtClean="0">
                <a:solidFill>
                  <a:srgbClr val="002060"/>
                </a:solidFill>
              </a:rPr>
              <a:t>“</a:t>
            </a:r>
            <a:r>
              <a:rPr lang="zh-CN" altLang="zh-CN" sz="2800" dirty="0" smtClean="0">
                <a:solidFill>
                  <a:srgbClr val="002060"/>
                </a:solidFill>
              </a:rPr>
              <a:t>pimply (</a:t>
            </a:r>
            <a:r>
              <a:rPr lang="zh-CN" sz="2400" dirty="0" smtClean="0">
                <a:solidFill>
                  <a:srgbClr val="002060"/>
                </a:solidFill>
              </a:rPr>
              <a:t>长粉刺的</a:t>
            </a:r>
            <a:r>
              <a:rPr lang="zh-CN" altLang="zh-CN" sz="2800" dirty="0" smtClean="0">
                <a:solidFill>
                  <a:srgbClr val="002060"/>
                </a:solidFill>
              </a:rPr>
              <a:t>) face, sore eyes, and bad teeth</a:t>
            </a:r>
            <a:r>
              <a:rPr lang="en-US" altLang="zh-CN" dirty="0" smtClean="0">
                <a:solidFill>
                  <a:srgbClr val="002060"/>
                </a:solidFill>
              </a:rPr>
              <a:t>”</a:t>
            </a:r>
            <a:r>
              <a:rPr lang="zh-CN" altLang="zh-CN" sz="2800" dirty="0" smtClean="0">
                <a:solidFill>
                  <a:srgbClr val="002060"/>
                </a:solidFill>
              </a:rPr>
              <a:t>. Friendless and clueless about American customs, he struggle</a:t>
            </a:r>
            <a:r>
              <a:rPr lang="en-US" altLang="zh-CN" sz="2800" dirty="0" smtClean="0">
                <a:solidFill>
                  <a:srgbClr val="002060"/>
                </a:solidFill>
              </a:rPr>
              <a:t>d</a:t>
            </a:r>
            <a:r>
              <a:rPr lang="zh-CN" altLang="zh-CN" sz="2800" dirty="0" smtClean="0">
                <a:solidFill>
                  <a:srgbClr val="002060"/>
                </a:solidFill>
              </a:rPr>
              <a:t> to integrate himself into American blue-collar society. </a:t>
            </a:r>
            <a:endParaRPr lang="zh-CN" altLang="en-US" sz="2800" dirty="0" smtClean="0">
              <a:solidFill>
                <a:srgbClr val="002060"/>
              </a:solidFill>
            </a:endParaRPr>
          </a:p>
        </p:txBody>
      </p:sp>
      <p:pic>
        <p:nvPicPr>
          <p:cNvPr id="11" name="Picture 5"/>
          <p:cNvPicPr>
            <a:picLocks noChangeAspect="1" noChangeArrowheads="1"/>
          </p:cNvPicPr>
          <p:nvPr/>
        </p:nvPicPr>
        <p:blipFill>
          <a:blip r:embed="rId6" cstate="print"/>
          <a:srcRect/>
          <a:stretch>
            <a:fillRect/>
          </a:stretch>
        </p:blipFill>
        <p:spPr bwMode="auto">
          <a:xfrm>
            <a:off x="5223633" y="939875"/>
            <a:ext cx="3576814" cy="5113337"/>
          </a:xfrm>
          <a:prstGeom prst="rect">
            <a:avLst/>
          </a:prstGeom>
          <a:ln>
            <a:noFill/>
          </a:ln>
          <a:effectLst>
            <a:outerShdw blurRad="292100" dist="139700" dir="2700000" algn="tl" rotWithShape="0">
              <a:srgbClr val="333333">
                <a:alpha val="65000"/>
              </a:srgbClr>
            </a:outerShdw>
          </a:effectLst>
        </p:spPr>
      </p:pic>
      <p:pic>
        <p:nvPicPr>
          <p:cNvPr id="9"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dissolve">
                                      <p:cBhvr>
                                        <p:cTn id="7" dur="10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1009650"/>
            <a:ext cx="8834438" cy="5683249"/>
          </a:xfrm>
        </p:spPr>
        <p:txBody>
          <a:bodyPr/>
          <a:lstStyle/>
          <a:p>
            <a:pPr algn="just" eaLnBrk="1" hangingPunct="1">
              <a:lnSpc>
                <a:spcPct val="100000"/>
              </a:lnSpc>
              <a:buNone/>
              <a:defRPr/>
            </a:pPr>
            <a:r>
              <a:rPr lang="en-US" altLang="zh-CN" b="1" dirty="0" smtClean="0">
                <a:solidFill>
                  <a:srgbClr val="C00000"/>
                </a:solidFill>
              </a:rPr>
              <a:t>Dealing with unfamiliar words</a:t>
            </a:r>
          </a:p>
          <a:p>
            <a:pPr algn="just" eaLnBrk="1" hangingPunct="1">
              <a:lnSpc>
                <a:spcPct val="100000"/>
              </a:lnSpc>
              <a:buNone/>
              <a:defRPr/>
            </a:pPr>
            <a:endParaRPr lang="en-US" altLang="zh-CN" b="1" dirty="0" smtClean="0">
              <a:solidFill>
                <a:srgbClr val="C00000"/>
              </a:solidFill>
            </a:endParaRPr>
          </a:p>
          <a:p>
            <a:pPr marL="355600" indent="-354013" algn="just" eaLnBrk="1" hangingPunct="1">
              <a:lnSpc>
                <a:spcPct val="100000"/>
              </a:lnSpc>
              <a:buNone/>
              <a:defRPr/>
            </a:pPr>
            <a:r>
              <a:rPr lang="en-US" altLang="zh-CN" b="1" dirty="0" smtClean="0"/>
              <a:t>4  </a:t>
            </a:r>
            <a:r>
              <a:rPr lang="en-US" altLang="zh-CN" b="1" dirty="0" smtClean="0">
                <a:hlinkClick r:id="rId4" action="ppaction://hlinksldjump"/>
              </a:rPr>
              <a:t>Replace the underlined words with the correct form of the words below.</a:t>
            </a:r>
            <a:endParaRPr lang="en-US" altLang="zh-CN" b="1" dirty="0" smtClean="0"/>
          </a:p>
          <a:p>
            <a:pPr algn="just" eaLnBrk="1" hangingPunct="1">
              <a:lnSpc>
                <a:spcPct val="100000"/>
              </a:lnSpc>
              <a:buNone/>
              <a:defRPr/>
            </a:pPr>
            <a:r>
              <a:rPr lang="en-US" altLang="zh-CN" b="1" dirty="0" smtClean="0"/>
              <a:t>5  </a:t>
            </a:r>
            <a:r>
              <a:rPr lang="en-US" altLang="zh-CN" b="1" dirty="0" smtClean="0">
                <a:hlinkClick r:id="rId5" action="ppaction://hlinksldjump"/>
              </a:rPr>
              <a:t>Answer the questions about the expressions.</a:t>
            </a:r>
            <a:endParaRPr lang="en-US" altLang="zh-CN" b="1" dirty="0" smtClean="0"/>
          </a:p>
          <a:p>
            <a:pPr algn="just" eaLnBrk="1" hangingPunct="1">
              <a:lnSpc>
                <a:spcPct val="100000"/>
              </a:lnSpc>
              <a:buNone/>
              <a:defRPr/>
            </a:pPr>
            <a:endParaRPr lang="en-US" altLang="zh-CN" dirty="0" smtClean="0"/>
          </a:p>
          <a:p>
            <a:pPr lvl="2" eaLnBrk="1" hangingPunct="1">
              <a:buFont typeface="Arial" panose="020B0604020202020204" pitchFamily="34" charset="0"/>
              <a:buChar char="•"/>
              <a:defRPr/>
            </a:pPr>
            <a:endParaRPr lang="zh-CN" altLang="en-US" dirty="0"/>
          </a:p>
        </p:txBody>
      </p:sp>
      <p:pic>
        <p:nvPicPr>
          <p:cNvPr id="16387"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66750"/>
            <a:ext cx="8834438" cy="6026149"/>
          </a:xfrm>
        </p:spPr>
        <p:txBody>
          <a:bodyPr/>
          <a:lstStyle/>
          <a:p>
            <a:pPr algn="just" eaLnBrk="1" hangingPunct="1">
              <a:lnSpc>
                <a:spcPct val="100000"/>
              </a:lnSpc>
              <a:buNone/>
              <a:defRPr/>
            </a:pPr>
            <a:r>
              <a:rPr lang="en-US" altLang="zh-CN" b="1" dirty="0" smtClean="0"/>
              <a:t>4 Replace the underlined words with the correct form of the words below.</a:t>
            </a:r>
          </a:p>
          <a:p>
            <a:pPr algn="ctr" eaLnBrk="1" hangingPunct="1">
              <a:lnSpc>
                <a:spcPct val="100000"/>
              </a:lnSpc>
              <a:buNone/>
              <a:defRPr/>
            </a:pPr>
            <a:r>
              <a:rPr lang="en-US" altLang="zh-CN" dirty="0" smtClean="0">
                <a:solidFill>
                  <a:srgbClr val="C00000"/>
                </a:solidFill>
              </a:rPr>
              <a:t>admirable       detect       inadequate       persecution</a:t>
            </a:r>
          </a:p>
          <a:p>
            <a:pPr algn="ctr" eaLnBrk="1" hangingPunct="1">
              <a:lnSpc>
                <a:spcPct val="100000"/>
              </a:lnSpc>
              <a:buNone/>
              <a:defRPr/>
            </a:pPr>
            <a:r>
              <a:rPr lang="en-US" altLang="zh-CN" dirty="0" smtClean="0">
                <a:solidFill>
                  <a:srgbClr val="C00000"/>
                </a:solidFill>
              </a:rPr>
              <a:t>scribble                  subway</a:t>
            </a:r>
          </a:p>
          <a:p>
            <a:pPr algn="just" eaLnBrk="1" hangingPunct="1">
              <a:lnSpc>
                <a:spcPct val="100000"/>
              </a:lnSpc>
              <a:buNone/>
              <a:defRPr/>
            </a:pPr>
            <a:r>
              <a:rPr lang="en-US" altLang="zh-CN" dirty="0" smtClean="0"/>
              <a:t>1 When he speaks, people </a:t>
            </a:r>
            <a:r>
              <a:rPr lang="en-US" altLang="zh-CN" u="sng" dirty="0" smtClean="0"/>
              <a:t>notice</a:t>
            </a:r>
            <a:r>
              <a:rPr lang="en-US" altLang="zh-CN" dirty="0" smtClean="0"/>
              <a:t> that he sounds Irish.</a:t>
            </a:r>
          </a:p>
          <a:p>
            <a:pPr algn="just" eaLnBrk="1" hangingPunct="1">
              <a:lnSpc>
                <a:spcPct val="100000"/>
              </a:lnSpc>
              <a:buNone/>
              <a:defRPr/>
            </a:pPr>
            <a:endParaRPr lang="en-US" altLang="zh-CN" sz="1000" dirty="0" smtClean="0"/>
          </a:p>
          <a:p>
            <a:pPr eaLnBrk="1" hangingPunct="1">
              <a:lnSpc>
                <a:spcPct val="100000"/>
              </a:lnSpc>
              <a:buNone/>
              <a:defRPr/>
            </a:pPr>
            <a:r>
              <a:rPr lang="en-US" altLang="zh-CN" dirty="0" smtClean="0"/>
              <a:t>2 Frank McCourt had read a lot of books, which was </a:t>
            </a:r>
            <a:r>
              <a:rPr lang="en-US" altLang="zh-CN" u="sng" dirty="0" smtClean="0"/>
              <a:t>deserving of respect</a:t>
            </a:r>
            <a:r>
              <a:rPr lang="en-US" altLang="zh-CN" dirty="0" smtClean="0"/>
              <a:t> considering he had no high school education.</a:t>
            </a:r>
          </a:p>
          <a:p>
            <a:pPr marL="266700" indent="-265113">
              <a:buNone/>
            </a:pPr>
            <a:r>
              <a:rPr lang="en-US" altLang="zh-CN" dirty="0" smtClean="0"/>
              <a:t>3 You can tell the students on the </a:t>
            </a:r>
            <a:r>
              <a:rPr lang="en-US" altLang="zh-CN" u="sng" dirty="0" smtClean="0"/>
              <a:t>underground trains</a:t>
            </a:r>
            <a:r>
              <a:rPr lang="en-US" altLang="zh-CN" dirty="0" smtClean="0"/>
              <a:t> by the books they carry.</a:t>
            </a:r>
          </a:p>
          <a:p>
            <a:pPr algn="just" eaLnBrk="1" hangingPunct="1">
              <a:lnSpc>
                <a:spcPct val="100000"/>
              </a:lnSpc>
              <a:buNone/>
              <a:defRPr/>
            </a:pPr>
            <a:endParaRPr lang="en-US" altLang="zh-CN" dirty="0" smtClean="0"/>
          </a:p>
          <a:p>
            <a:pPr algn="just" eaLnBrk="1" hangingPunct="1">
              <a:lnSpc>
                <a:spcPct val="100000"/>
              </a:lnSpc>
              <a:buNone/>
              <a:defRPr/>
            </a:pPr>
            <a:endParaRPr lang="en-US" altLang="zh-CN" dirty="0" smtClean="0"/>
          </a:p>
          <a:p>
            <a:pPr lvl="2" eaLnBrk="1" hangingPunct="1">
              <a:buFont typeface="Arial" panose="020B0604020202020204" pitchFamily="34" charset="0"/>
              <a:buChar char="•"/>
              <a:defRPr/>
            </a:pPr>
            <a:endParaRPr lang="zh-CN" altLang="en-US" dirty="0"/>
          </a:p>
        </p:txBody>
      </p:sp>
      <p:pic>
        <p:nvPicPr>
          <p:cNvPr id="16387" name="图片 5"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8" name="图片 12" descr="MORE"/>
          <p:cNvPicPr>
            <a:picLocks noChangeAspect="1" noChangeArrowheads="1"/>
          </p:cNvPicPr>
          <p:nvPr/>
        </p:nvPicPr>
        <p:blipFill>
          <a:blip r:embed="rId8" cstate="print"/>
          <a:srcRect/>
          <a:stretch>
            <a:fillRect/>
          </a:stretch>
        </p:blipFill>
        <p:spPr bwMode="auto">
          <a:xfrm>
            <a:off x="7991475" y="6262688"/>
            <a:ext cx="912813" cy="228600"/>
          </a:xfrm>
          <a:prstGeom prst="rect">
            <a:avLst/>
          </a:prstGeom>
          <a:noFill/>
          <a:ln w="9525">
            <a:noFill/>
            <a:miter lim="800000"/>
            <a:headEnd/>
            <a:tailEnd/>
          </a:ln>
        </p:spPr>
      </p:pic>
      <p:sp>
        <p:nvSpPr>
          <p:cNvPr id="11" name="Rectangle 13"/>
          <p:cNvSpPr>
            <a:spLocks noChangeArrowheads="1"/>
          </p:cNvSpPr>
          <p:nvPr/>
        </p:nvSpPr>
        <p:spPr bwMode="auto">
          <a:xfrm>
            <a:off x="7781924" y="3171826"/>
            <a:ext cx="1133259" cy="523220"/>
          </a:xfrm>
          <a:prstGeom prst="rect">
            <a:avLst/>
          </a:prstGeom>
          <a:noFill/>
          <a:ln w="0">
            <a:noFill/>
            <a:miter lim="800000"/>
            <a:headEnd/>
            <a:tailEnd/>
          </a:ln>
          <a:effectLst>
            <a:prstShdw prst="shdw17" dist="17961" dir="2700000">
              <a:schemeClr val="tx1">
                <a:gamma/>
                <a:shade val="60000"/>
                <a:invGamma/>
              </a:schemeClr>
            </a:prstShdw>
          </a:effectLst>
        </p:spPr>
        <p:txBody>
          <a:bodyPr wrap="none" anchor="ctr">
            <a:spAutoFit/>
          </a:bodyPr>
          <a:lstStyle/>
          <a:p>
            <a:pPr algn="ctr"/>
            <a:r>
              <a:rPr lang="en-US" altLang="zh-CN" sz="2800" b="1" dirty="0" smtClean="0">
                <a:solidFill>
                  <a:srgbClr val="CC3300"/>
                </a:solidFill>
              </a:rPr>
              <a:t>detect</a:t>
            </a:r>
            <a:endParaRPr lang="zh-CN" altLang="en-US" sz="2800" b="1" dirty="0">
              <a:solidFill>
                <a:srgbClr val="CC3300"/>
              </a:solidFill>
            </a:endParaRPr>
          </a:p>
        </p:txBody>
      </p:sp>
      <p:sp>
        <p:nvSpPr>
          <p:cNvPr id="12" name="Rectangle 13"/>
          <p:cNvSpPr>
            <a:spLocks noChangeArrowheads="1"/>
          </p:cNvSpPr>
          <p:nvPr/>
        </p:nvSpPr>
        <p:spPr bwMode="auto">
          <a:xfrm>
            <a:off x="7286624" y="4492630"/>
            <a:ext cx="1694824" cy="523220"/>
          </a:xfrm>
          <a:prstGeom prst="rect">
            <a:avLst/>
          </a:prstGeom>
          <a:noFill/>
          <a:ln w="0">
            <a:noFill/>
            <a:miter lim="800000"/>
            <a:headEnd/>
            <a:tailEnd/>
          </a:ln>
          <a:effectLst>
            <a:prstShdw prst="shdw17" dist="17961" dir="2700000">
              <a:schemeClr val="tx1">
                <a:gamma/>
                <a:shade val="60000"/>
                <a:invGamma/>
              </a:schemeClr>
            </a:prstShdw>
          </a:effectLst>
        </p:spPr>
        <p:txBody>
          <a:bodyPr wrap="none" anchor="ctr">
            <a:spAutoFit/>
          </a:bodyPr>
          <a:lstStyle/>
          <a:p>
            <a:pPr algn="ctr"/>
            <a:r>
              <a:rPr lang="en-US" altLang="zh-CN" sz="2800" b="1" dirty="0" smtClean="0">
                <a:solidFill>
                  <a:srgbClr val="CC3300"/>
                </a:solidFill>
              </a:rPr>
              <a:t>admirable</a:t>
            </a:r>
            <a:endParaRPr lang="zh-CN" altLang="en-US" sz="2800" b="1" dirty="0">
              <a:solidFill>
                <a:srgbClr val="CC3300"/>
              </a:solidFill>
            </a:endParaRPr>
          </a:p>
        </p:txBody>
      </p:sp>
      <p:sp>
        <p:nvSpPr>
          <p:cNvPr id="13" name="Rectangle 13"/>
          <p:cNvSpPr>
            <a:spLocks noChangeArrowheads="1"/>
          </p:cNvSpPr>
          <p:nvPr/>
        </p:nvSpPr>
        <p:spPr bwMode="auto">
          <a:xfrm>
            <a:off x="7658099" y="5455108"/>
            <a:ext cx="1315553" cy="523220"/>
          </a:xfrm>
          <a:prstGeom prst="rect">
            <a:avLst/>
          </a:prstGeom>
          <a:noFill/>
          <a:ln w="0">
            <a:noFill/>
            <a:miter lim="800000"/>
            <a:headEnd/>
            <a:tailEnd/>
          </a:ln>
          <a:effectLst>
            <a:prstShdw prst="shdw17" dist="17961" dir="2700000">
              <a:schemeClr val="tx1">
                <a:gamma/>
                <a:shade val="60000"/>
                <a:invGamma/>
              </a:schemeClr>
            </a:prstShdw>
          </a:effectLst>
        </p:spPr>
        <p:txBody>
          <a:bodyPr wrap="none" anchor="ctr">
            <a:spAutoFit/>
          </a:bodyPr>
          <a:lstStyle/>
          <a:p>
            <a:pPr algn="ctr"/>
            <a:r>
              <a:rPr lang="en-US" altLang="zh-CN" sz="2800" b="1" dirty="0" smtClean="0">
                <a:solidFill>
                  <a:srgbClr val="CC3300"/>
                </a:solidFill>
              </a:rPr>
              <a:t>subway</a:t>
            </a:r>
            <a:endParaRPr lang="zh-CN" altLang="en-US" sz="2800" b="1" dirty="0">
              <a:solidFill>
                <a:srgbClr val="CC33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dissolve">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dissolve">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1009650"/>
            <a:ext cx="8834438" cy="5683249"/>
          </a:xfrm>
        </p:spPr>
        <p:txBody>
          <a:bodyPr/>
          <a:lstStyle/>
          <a:p>
            <a:pPr algn="ctr" eaLnBrk="1" hangingPunct="1">
              <a:lnSpc>
                <a:spcPct val="100000"/>
              </a:lnSpc>
              <a:buNone/>
              <a:defRPr/>
            </a:pPr>
            <a:r>
              <a:rPr lang="en-US" altLang="zh-CN" dirty="0" smtClean="0">
                <a:solidFill>
                  <a:srgbClr val="C00000"/>
                </a:solidFill>
              </a:rPr>
              <a:t>admirable       detect       inadequate       persecution</a:t>
            </a:r>
          </a:p>
          <a:p>
            <a:pPr algn="ctr" eaLnBrk="1" hangingPunct="1">
              <a:lnSpc>
                <a:spcPct val="100000"/>
              </a:lnSpc>
              <a:buNone/>
              <a:defRPr/>
            </a:pPr>
            <a:r>
              <a:rPr lang="en-US" altLang="zh-CN" dirty="0" smtClean="0">
                <a:solidFill>
                  <a:srgbClr val="C00000"/>
                </a:solidFill>
              </a:rPr>
              <a:t>scribble                  subway</a:t>
            </a:r>
          </a:p>
          <a:p>
            <a:pPr marL="355600" indent="-354013" algn="just" eaLnBrk="1" hangingPunct="1">
              <a:lnSpc>
                <a:spcPct val="100000"/>
              </a:lnSpc>
              <a:buNone/>
              <a:defRPr/>
            </a:pPr>
            <a:r>
              <a:rPr lang="en-US" altLang="zh-CN" dirty="0" smtClean="0"/>
              <a:t>4 The woman in the admissions office suggests that his European education is </a:t>
            </a:r>
            <a:r>
              <a:rPr lang="en-US" altLang="zh-CN" u="sng" dirty="0" smtClean="0"/>
              <a:t>not good enough</a:t>
            </a:r>
            <a:r>
              <a:rPr lang="en-US" altLang="zh-CN" dirty="0" smtClean="0"/>
              <a:t>.</a:t>
            </a:r>
          </a:p>
          <a:p>
            <a:pPr algn="just" eaLnBrk="1" hangingPunct="1">
              <a:lnSpc>
                <a:spcPct val="100000"/>
              </a:lnSpc>
              <a:buNone/>
              <a:defRPr/>
            </a:pPr>
            <a:r>
              <a:rPr lang="en-US" altLang="zh-CN" dirty="0" smtClean="0"/>
              <a:t>5  The professor was </a:t>
            </a:r>
            <a:r>
              <a:rPr lang="en-US" altLang="zh-CN" u="sng" dirty="0" smtClean="0"/>
              <a:t>writing very quickly</a:t>
            </a:r>
            <a:r>
              <a:rPr lang="en-US" altLang="zh-CN" dirty="0" smtClean="0"/>
              <a:t> in his notebook.</a:t>
            </a:r>
          </a:p>
          <a:p>
            <a:pPr algn="just" eaLnBrk="1" hangingPunct="1">
              <a:lnSpc>
                <a:spcPct val="100000"/>
              </a:lnSpc>
              <a:buNone/>
              <a:defRPr/>
            </a:pPr>
            <a:endParaRPr lang="en-US" altLang="zh-CN" dirty="0" smtClean="0"/>
          </a:p>
          <a:p>
            <a:pPr marL="304800" indent="-303213" algn="just" eaLnBrk="1" hangingPunct="1">
              <a:lnSpc>
                <a:spcPct val="100000"/>
              </a:lnSpc>
              <a:buNone/>
              <a:defRPr/>
            </a:pPr>
            <a:r>
              <a:rPr lang="en-US" altLang="zh-CN" dirty="0" smtClean="0"/>
              <a:t>6 Many immigrants came to America to escape </a:t>
            </a:r>
            <a:r>
              <a:rPr lang="en-US" altLang="zh-CN" u="sng" dirty="0" smtClean="0"/>
              <a:t>extremely bad treatment because of their race, religion or political beliefs in their own countries</a:t>
            </a:r>
            <a:r>
              <a:rPr lang="en-US" altLang="zh-CN" dirty="0" smtClean="0"/>
              <a:t>.</a:t>
            </a:r>
          </a:p>
          <a:p>
            <a:pPr algn="just" eaLnBrk="1" hangingPunct="1">
              <a:lnSpc>
                <a:spcPct val="100000"/>
              </a:lnSpc>
              <a:buNone/>
              <a:defRPr/>
            </a:pPr>
            <a:endParaRPr lang="en-US" altLang="zh-CN" dirty="0" smtClean="0"/>
          </a:p>
          <a:p>
            <a:pPr lvl="2" eaLnBrk="1" hangingPunct="1">
              <a:buFont typeface="Arial" panose="020B0604020202020204" pitchFamily="34" charset="0"/>
              <a:buChar char="•"/>
              <a:defRPr/>
            </a:pPr>
            <a:endParaRPr lang="zh-CN" altLang="en-US" dirty="0"/>
          </a:p>
        </p:txBody>
      </p:sp>
      <p:pic>
        <p:nvPicPr>
          <p:cNvPr id="16387" name="图片 5"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7" name="图片 2" descr="END"/>
          <p:cNvPicPr>
            <a:picLocks noChangeAspect="1" noChangeArrowheads="1"/>
          </p:cNvPicPr>
          <p:nvPr/>
        </p:nvPicPr>
        <p:blipFill>
          <a:blip r:embed="rId8" cstate="print"/>
          <a:srcRect/>
          <a:stretch>
            <a:fillRect/>
          </a:stretch>
        </p:blipFill>
        <p:spPr bwMode="auto">
          <a:xfrm>
            <a:off x="8379645" y="6341909"/>
            <a:ext cx="474663" cy="225425"/>
          </a:xfrm>
          <a:prstGeom prst="rect">
            <a:avLst/>
          </a:prstGeom>
          <a:noFill/>
          <a:ln w="9525">
            <a:noFill/>
            <a:miter lim="800000"/>
            <a:headEnd/>
            <a:tailEnd/>
          </a:ln>
        </p:spPr>
      </p:pic>
      <p:sp>
        <p:nvSpPr>
          <p:cNvPr id="8" name="Rectangle 13"/>
          <p:cNvSpPr>
            <a:spLocks noChangeArrowheads="1"/>
          </p:cNvSpPr>
          <p:nvPr/>
        </p:nvSpPr>
        <p:spPr bwMode="auto">
          <a:xfrm>
            <a:off x="7096124" y="2533651"/>
            <a:ext cx="1877758" cy="523220"/>
          </a:xfrm>
          <a:prstGeom prst="rect">
            <a:avLst/>
          </a:prstGeom>
          <a:noFill/>
          <a:ln w="0">
            <a:noFill/>
            <a:miter lim="800000"/>
            <a:headEnd/>
            <a:tailEnd/>
          </a:ln>
          <a:effectLst>
            <a:prstShdw prst="shdw17" dist="17961" dir="2700000">
              <a:schemeClr val="tx1">
                <a:gamma/>
                <a:shade val="60000"/>
                <a:invGamma/>
              </a:schemeClr>
            </a:prstShdw>
          </a:effectLst>
        </p:spPr>
        <p:txBody>
          <a:bodyPr wrap="none" anchor="ctr">
            <a:spAutoFit/>
          </a:bodyPr>
          <a:lstStyle/>
          <a:p>
            <a:pPr algn="ctr"/>
            <a:r>
              <a:rPr lang="en-US" altLang="zh-CN" sz="2800" b="1" dirty="0" smtClean="0">
                <a:solidFill>
                  <a:srgbClr val="CC3300"/>
                </a:solidFill>
              </a:rPr>
              <a:t>inadequate</a:t>
            </a:r>
            <a:endParaRPr lang="zh-CN" altLang="en-US" sz="2800" b="1" dirty="0">
              <a:solidFill>
                <a:srgbClr val="CC3300"/>
              </a:solidFill>
            </a:endParaRPr>
          </a:p>
        </p:txBody>
      </p:sp>
      <p:sp>
        <p:nvSpPr>
          <p:cNvPr id="11" name="Rectangle 13"/>
          <p:cNvSpPr>
            <a:spLocks noChangeArrowheads="1"/>
          </p:cNvSpPr>
          <p:nvPr/>
        </p:nvSpPr>
        <p:spPr bwMode="auto">
          <a:xfrm>
            <a:off x="7277099" y="3571876"/>
            <a:ext cx="1617752" cy="523220"/>
          </a:xfrm>
          <a:prstGeom prst="rect">
            <a:avLst/>
          </a:prstGeom>
          <a:noFill/>
          <a:ln w="0">
            <a:noFill/>
            <a:miter lim="800000"/>
            <a:headEnd/>
            <a:tailEnd/>
          </a:ln>
          <a:effectLst>
            <a:prstShdw prst="shdw17" dist="17961" dir="2700000">
              <a:schemeClr val="tx1">
                <a:gamma/>
                <a:shade val="60000"/>
                <a:invGamma/>
              </a:schemeClr>
            </a:prstShdw>
          </a:effectLst>
        </p:spPr>
        <p:txBody>
          <a:bodyPr wrap="none" anchor="ctr">
            <a:spAutoFit/>
          </a:bodyPr>
          <a:lstStyle/>
          <a:p>
            <a:pPr algn="ctr"/>
            <a:r>
              <a:rPr lang="en-US" altLang="zh-CN" sz="2800" b="1" dirty="0" smtClean="0">
                <a:solidFill>
                  <a:srgbClr val="CC3300"/>
                </a:solidFill>
              </a:rPr>
              <a:t>scribbling</a:t>
            </a:r>
            <a:endParaRPr lang="zh-CN" altLang="en-US" sz="2800" b="1" dirty="0">
              <a:solidFill>
                <a:srgbClr val="CC3300"/>
              </a:solidFill>
            </a:endParaRPr>
          </a:p>
        </p:txBody>
      </p:sp>
      <p:sp>
        <p:nvSpPr>
          <p:cNvPr id="12" name="Rectangle 13"/>
          <p:cNvSpPr>
            <a:spLocks noChangeArrowheads="1"/>
          </p:cNvSpPr>
          <p:nvPr/>
        </p:nvSpPr>
        <p:spPr bwMode="auto">
          <a:xfrm>
            <a:off x="7038974" y="5153026"/>
            <a:ext cx="1946815" cy="523220"/>
          </a:xfrm>
          <a:prstGeom prst="rect">
            <a:avLst/>
          </a:prstGeom>
          <a:noFill/>
          <a:ln w="0">
            <a:noFill/>
            <a:miter lim="800000"/>
            <a:headEnd/>
            <a:tailEnd/>
          </a:ln>
          <a:effectLst>
            <a:prstShdw prst="shdw17" dist="17961" dir="2700000">
              <a:schemeClr val="tx1">
                <a:gamma/>
                <a:shade val="60000"/>
                <a:invGamma/>
              </a:schemeClr>
            </a:prstShdw>
          </a:effectLst>
        </p:spPr>
        <p:txBody>
          <a:bodyPr wrap="none" anchor="ctr">
            <a:spAutoFit/>
          </a:bodyPr>
          <a:lstStyle/>
          <a:p>
            <a:pPr algn="ctr"/>
            <a:r>
              <a:rPr lang="en-US" altLang="zh-CN" sz="2800" b="1" dirty="0" smtClean="0">
                <a:solidFill>
                  <a:srgbClr val="CC3300"/>
                </a:solidFill>
              </a:rPr>
              <a:t>persecution</a:t>
            </a:r>
            <a:endParaRPr lang="zh-CN" altLang="en-US" sz="2800" b="1" dirty="0">
              <a:solidFill>
                <a:srgbClr val="CC33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dissolv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dissolv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85800"/>
            <a:ext cx="8834438" cy="6007099"/>
          </a:xfrm>
        </p:spPr>
        <p:txBody>
          <a:bodyPr/>
          <a:lstStyle/>
          <a:p>
            <a:pPr algn="just" eaLnBrk="1" hangingPunct="1">
              <a:lnSpc>
                <a:spcPct val="100000"/>
              </a:lnSpc>
              <a:buNone/>
              <a:defRPr/>
            </a:pPr>
            <a:r>
              <a:rPr lang="en-US" altLang="zh-CN" b="1" dirty="0" smtClean="0"/>
              <a:t>5 Answer the questions about the expressions.</a:t>
            </a:r>
          </a:p>
          <a:p>
            <a:pPr algn="just">
              <a:buNone/>
            </a:pPr>
            <a:r>
              <a:rPr lang="en-US" altLang="zh-CN" dirty="0" smtClean="0"/>
              <a:t>1 </a:t>
            </a:r>
            <a:r>
              <a:rPr lang="en-US" altLang="zh-CN" b="1" dirty="0" smtClean="0"/>
              <a:t>I’m in heaven</a:t>
            </a:r>
            <a:r>
              <a:rPr lang="en-US" altLang="zh-CN" dirty="0" smtClean="0"/>
              <a:t> Does this mean I’m (a) delighted, or (b) unhappy?</a:t>
            </a:r>
          </a:p>
          <a:p>
            <a:pPr algn="just">
              <a:buNone/>
            </a:pPr>
            <a:r>
              <a:rPr lang="en-US" altLang="zh-CN" dirty="0" smtClean="0"/>
              <a:t>2 </a:t>
            </a:r>
            <a:r>
              <a:rPr lang="en-US" altLang="zh-CN" b="1" dirty="0" smtClean="0"/>
              <a:t>ideas don’t drop fully formed from the skies</a:t>
            </a:r>
            <a:r>
              <a:rPr lang="en-US" altLang="zh-CN" dirty="0" smtClean="0"/>
              <a:t> Does this mean that ideas (a) need to be developed with careful thinking, or (b) are immediately created through good teaching?</a:t>
            </a:r>
          </a:p>
          <a:p>
            <a:pPr algn="just">
              <a:buNone/>
            </a:pPr>
            <a:r>
              <a:rPr lang="en-US" altLang="zh-CN" dirty="0" smtClean="0"/>
              <a:t>3 </a:t>
            </a:r>
            <a:r>
              <a:rPr lang="en-US" altLang="zh-CN" b="1" dirty="0" smtClean="0"/>
              <a:t>in the long run</a:t>
            </a:r>
            <a:r>
              <a:rPr lang="en-US" altLang="zh-CN" dirty="0" smtClean="0"/>
              <a:t> Does this mean (a) at a time in the future, or (b) with a great deal of effort?</a:t>
            </a:r>
          </a:p>
          <a:p>
            <a:pPr algn="just">
              <a:buNone/>
            </a:pPr>
            <a:r>
              <a:rPr lang="en-US" altLang="zh-CN" dirty="0" smtClean="0"/>
              <a:t>4 </a:t>
            </a:r>
            <a:r>
              <a:rPr lang="en-US" altLang="zh-CN" b="1" dirty="0" smtClean="0"/>
              <a:t>frighten the life out of someone</a:t>
            </a:r>
            <a:r>
              <a:rPr lang="en-US" altLang="zh-CN" dirty="0" smtClean="0"/>
              <a:t> Does this mean (a) to make someone very ill, or (b) to make someone extremely afraid and nervous?</a:t>
            </a:r>
          </a:p>
          <a:p>
            <a:pPr algn="just" eaLnBrk="1" hangingPunct="1">
              <a:lnSpc>
                <a:spcPct val="100000"/>
              </a:lnSpc>
              <a:buNone/>
              <a:defRPr/>
            </a:pPr>
            <a:endParaRPr lang="en-US" altLang="zh-CN" dirty="0" smtClean="0"/>
          </a:p>
          <a:p>
            <a:pPr lvl="2" eaLnBrk="1" hangingPunct="1">
              <a:buFont typeface="Arial" panose="020B0604020202020204" pitchFamily="34" charset="0"/>
              <a:buChar char="•"/>
              <a:defRPr/>
            </a:pPr>
            <a:endParaRPr lang="zh-CN" altLang="en-US" dirty="0"/>
          </a:p>
        </p:txBody>
      </p:sp>
      <p:pic>
        <p:nvPicPr>
          <p:cNvPr id="16387" name="图片 5"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
        <p:nvSpPr>
          <p:cNvPr id="11" name="内容占位符 2"/>
          <p:cNvSpPr txBox="1">
            <a:spLocks/>
          </p:cNvSpPr>
          <p:nvPr/>
        </p:nvSpPr>
        <p:spPr bwMode="auto">
          <a:xfrm>
            <a:off x="184150" y="685800"/>
            <a:ext cx="8834438" cy="6007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altLang="zh-CN" sz="2800" b="1" i="0" u="none" strike="noStrike" kern="1200" cap="none" spc="0" normalizeH="0" baseline="0" noProof="0" dirty="0" smtClean="0">
                <a:ln>
                  <a:noFill/>
                </a:ln>
                <a:solidFill>
                  <a:schemeClr val="tx1"/>
                </a:solidFill>
                <a:effectLst/>
                <a:uLnTx/>
                <a:uFillTx/>
                <a:latin typeface="+mn-lt"/>
                <a:ea typeface="+mn-ea"/>
                <a:cs typeface="+mn-cs"/>
              </a:rPr>
              <a:t>5 Answer the questions about the expressions.</a:t>
            </a:r>
          </a:p>
          <a:p>
            <a:pPr marL="228600" marR="0" lvl="0" indent="-227013" algn="just" defTabSz="914400" rtl="0" eaLnBrk="0" fontAlgn="base" latinLnBrk="0" hangingPunct="0">
              <a:lnSpc>
                <a:spcPct val="90000"/>
              </a:lnSpc>
              <a:spcBef>
                <a:spcPts val="1000"/>
              </a:spcBef>
              <a:spcAft>
                <a:spcPct val="0"/>
              </a:spcAft>
              <a:buClrTx/>
              <a:buSzTx/>
              <a:buFont typeface="Arial" charset="0"/>
              <a:buNone/>
              <a:tabLst/>
              <a:defRPr/>
            </a:pP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1 </a:t>
            </a:r>
            <a:r>
              <a:rPr kumimoji="0" lang="en-US" altLang="zh-CN" sz="2800" b="1" i="0" u="none" strike="noStrike" kern="1200" cap="none" spc="0" normalizeH="0" baseline="0" noProof="0" dirty="0" smtClean="0">
                <a:ln>
                  <a:noFill/>
                </a:ln>
                <a:solidFill>
                  <a:schemeClr val="tx1"/>
                </a:solidFill>
                <a:effectLst/>
                <a:uLnTx/>
                <a:uFillTx/>
                <a:latin typeface="+mn-lt"/>
                <a:ea typeface="+mn-ea"/>
                <a:cs typeface="+mn-cs"/>
              </a:rPr>
              <a:t>I’m in heaven</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 Does this mean I’m </a:t>
            </a:r>
            <a:r>
              <a:rPr kumimoji="0" lang="en-US" altLang="zh-CN" sz="2800" b="0" i="0" u="none" strike="noStrike" kern="1200" cap="none" spc="0" normalizeH="0" baseline="0" noProof="0" dirty="0" smtClean="0">
                <a:ln>
                  <a:noFill/>
                </a:ln>
                <a:solidFill>
                  <a:srgbClr val="FF0000"/>
                </a:solidFill>
                <a:effectLst/>
                <a:uLnTx/>
                <a:uFillTx/>
                <a:latin typeface="+mn-lt"/>
                <a:ea typeface="+mn-ea"/>
                <a:cs typeface="+mn-cs"/>
              </a:rPr>
              <a:t>(a) delighted</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 or (b) unhappy?</a:t>
            </a:r>
          </a:p>
          <a:p>
            <a:pPr marL="228600" marR="0" lvl="0" indent="-227013" algn="just" defTabSz="914400" rtl="0" eaLnBrk="0" fontAlgn="base" latinLnBrk="0" hangingPunct="0">
              <a:lnSpc>
                <a:spcPct val="90000"/>
              </a:lnSpc>
              <a:spcBef>
                <a:spcPts val="1000"/>
              </a:spcBef>
              <a:spcAft>
                <a:spcPct val="0"/>
              </a:spcAft>
              <a:buClrTx/>
              <a:buSzTx/>
              <a:buFont typeface="Arial" charset="0"/>
              <a:buNone/>
              <a:tabLst/>
              <a:defRPr/>
            </a:pP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2 </a:t>
            </a:r>
            <a:r>
              <a:rPr kumimoji="0" lang="en-US" altLang="zh-CN" sz="2800" b="1" i="0" u="none" strike="noStrike" kern="1200" cap="none" spc="0" normalizeH="0" baseline="0" noProof="0" dirty="0" smtClean="0">
                <a:ln>
                  <a:noFill/>
                </a:ln>
                <a:solidFill>
                  <a:schemeClr val="tx1"/>
                </a:solidFill>
                <a:effectLst/>
                <a:uLnTx/>
                <a:uFillTx/>
                <a:latin typeface="+mn-lt"/>
                <a:ea typeface="+mn-ea"/>
                <a:cs typeface="+mn-cs"/>
              </a:rPr>
              <a:t>ideas don’t drop fully formed from the skies</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 Does this mean that ideas </a:t>
            </a:r>
            <a:r>
              <a:rPr kumimoji="0" lang="en-US" altLang="zh-CN" sz="2800" b="0" i="0" u="none" strike="noStrike" kern="1200" cap="none" spc="0" normalizeH="0" baseline="0" noProof="0" dirty="0" smtClean="0">
                <a:ln>
                  <a:noFill/>
                </a:ln>
                <a:solidFill>
                  <a:srgbClr val="FF0000"/>
                </a:solidFill>
                <a:effectLst/>
                <a:uLnTx/>
                <a:uFillTx/>
                <a:latin typeface="+mn-lt"/>
                <a:ea typeface="+mn-ea"/>
                <a:cs typeface="+mn-cs"/>
              </a:rPr>
              <a:t>(a) need to be developed with careful thinking</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 or (b) are immediately created through good teaching?</a:t>
            </a:r>
          </a:p>
          <a:p>
            <a:pPr marL="228600" marR="0" lvl="0" indent="-227013" algn="just" defTabSz="914400" rtl="0" eaLnBrk="0" fontAlgn="base" latinLnBrk="0" hangingPunct="0">
              <a:lnSpc>
                <a:spcPct val="90000"/>
              </a:lnSpc>
              <a:spcBef>
                <a:spcPts val="1000"/>
              </a:spcBef>
              <a:spcAft>
                <a:spcPct val="0"/>
              </a:spcAft>
              <a:buClrTx/>
              <a:buSzTx/>
              <a:buFont typeface="Arial" charset="0"/>
              <a:buNone/>
              <a:tabLst/>
              <a:defRPr/>
            </a:pP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3 </a:t>
            </a:r>
            <a:r>
              <a:rPr kumimoji="0" lang="en-US" altLang="zh-CN" sz="2800" b="1" i="0" u="none" strike="noStrike" kern="1200" cap="none" spc="0" normalizeH="0" baseline="0" noProof="0" dirty="0" smtClean="0">
                <a:ln>
                  <a:noFill/>
                </a:ln>
                <a:solidFill>
                  <a:schemeClr val="tx1"/>
                </a:solidFill>
                <a:effectLst/>
                <a:uLnTx/>
                <a:uFillTx/>
                <a:latin typeface="+mn-lt"/>
                <a:ea typeface="+mn-ea"/>
                <a:cs typeface="+mn-cs"/>
              </a:rPr>
              <a:t>in the long run</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 Does this mean </a:t>
            </a:r>
            <a:r>
              <a:rPr kumimoji="0" lang="en-US" altLang="zh-CN" sz="2800" b="0" i="0" u="none" strike="noStrike" kern="1200" cap="none" spc="0" normalizeH="0" baseline="0" noProof="0" dirty="0" smtClean="0">
                <a:ln>
                  <a:noFill/>
                </a:ln>
                <a:solidFill>
                  <a:srgbClr val="FF0000"/>
                </a:solidFill>
                <a:effectLst/>
                <a:uLnTx/>
                <a:uFillTx/>
                <a:latin typeface="+mn-lt"/>
                <a:ea typeface="+mn-ea"/>
                <a:cs typeface="+mn-cs"/>
              </a:rPr>
              <a:t>(a) at a time in the future</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 or (b) with a great deal of effort?</a:t>
            </a:r>
          </a:p>
          <a:p>
            <a:pPr marL="228600" marR="0" lvl="0" indent="-227013" algn="just" defTabSz="914400" rtl="0" eaLnBrk="0" fontAlgn="base" latinLnBrk="0" hangingPunct="0">
              <a:lnSpc>
                <a:spcPct val="90000"/>
              </a:lnSpc>
              <a:spcBef>
                <a:spcPts val="1000"/>
              </a:spcBef>
              <a:spcAft>
                <a:spcPct val="0"/>
              </a:spcAft>
              <a:buClrTx/>
              <a:buSzTx/>
              <a:buFont typeface="Arial" charset="0"/>
              <a:buNone/>
              <a:tabLst/>
              <a:defRPr/>
            </a:pP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4 </a:t>
            </a:r>
            <a:r>
              <a:rPr kumimoji="0" lang="en-US" altLang="zh-CN" sz="2800" b="1" i="0" u="none" strike="noStrike" kern="1200" cap="none" spc="0" normalizeH="0" baseline="0" noProof="0" dirty="0" smtClean="0">
                <a:ln>
                  <a:noFill/>
                </a:ln>
                <a:solidFill>
                  <a:schemeClr val="tx1"/>
                </a:solidFill>
                <a:effectLst/>
                <a:uLnTx/>
                <a:uFillTx/>
                <a:latin typeface="+mn-lt"/>
                <a:ea typeface="+mn-ea"/>
                <a:cs typeface="+mn-cs"/>
              </a:rPr>
              <a:t>frighten the life out of someone</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 Does this mean (a) to make someone very ill, </a:t>
            </a:r>
            <a:r>
              <a:rPr kumimoji="0" lang="en-US" altLang="zh-CN" sz="2800" b="0" i="0" u="none" strike="noStrike" kern="1200" cap="none" spc="0" normalizeH="0" baseline="0" noProof="0" dirty="0" smtClean="0">
                <a:ln>
                  <a:noFill/>
                </a:ln>
                <a:effectLst/>
                <a:uLnTx/>
                <a:uFillTx/>
                <a:latin typeface="+mn-lt"/>
                <a:ea typeface="+mn-ea"/>
                <a:cs typeface="+mn-cs"/>
              </a:rPr>
              <a:t>or</a:t>
            </a:r>
            <a:r>
              <a:rPr kumimoji="0" lang="en-US" altLang="zh-CN" sz="2800" b="0" i="0" u="none" strike="noStrike" kern="1200" cap="none" spc="0" normalizeH="0" baseline="0" noProof="0" dirty="0" smtClean="0">
                <a:ln>
                  <a:noFill/>
                </a:ln>
                <a:solidFill>
                  <a:srgbClr val="FF0000"/>
                </a:solidFill>
                <a:effectLst/>
                <a:uLnTx/>
                <a:uFillTx/>
                <a:latin typeface="+mn-lt"/>
                <a:ea typeface="+mn-ea"/>
                <a:cs typeface="+mn-cs"/>
              </a:rPr>
              <a:t> (b) to make someone extremely afraid and nervous</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a:t>
            </a: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endParaRPr kumimoji="0" lang="en-US" altLang="zh-CN" sz="28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7013"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a:pPr>
            <a:endParaRPr kumimoji="0" lang="zh-CN" alt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12" name="图片 2" descr="END"/>
          <p:cNvPicPr>
            <a:picLocks noChangeAspect="1" noChangeArrowheads="1"/>
          </p:cNvPicPr>
          <p:nvPr/>
        </p:nvPicPr>
        <p:blipFill>
          <a:blip r:embed="rId8" cstate="print"/>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dissolv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dissolve">
                                      <p:cBhvr>
                                        <p:cTn id="17" dur="500"/>
                                        <p:tgtEl>
                                          <p:spTgt spid="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dissolve">
                                      <p:cBhvr>
                                        <p:cTn id="22" dur="500"/>
                                        <p:tgtEl>
                                          <p:spTgt spid="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58750" y="1168401"/>
            <a:ext cx="8834438" cy="5626100"/>
          </a:xfrm>
        </p:spPr>
        <p:txBody>
          <a:bodyPr/>
          <a:lstStyle/>
          <a:p>
            <a:pPr marL="317500" indent="-315913" algn="just" eaLnBrk="1" hangingPunct="1">
              <a:lnSpc>
                <a:spcPct val="85000"/>
              </a:lnSpc>
              <a:spcBef>
                <a:spcPts val="0"/>
              </a:spcBef>
              <a:buNone/>
              <a:defRPr/>
            </a:pPr>
            <a:r>
              <a:rPr lang="en-US" altLang="zh-CN" b="1" dirty="0" smtClean="0"/>
              <a:t>6 Work in pairs. Look at the sentences from the extract and answer the questions.</a:t>
            </a:r>
          </a:p>
          <a:p>
            <a:pPr marL="317500" indent="-315913" algn="just" eaLnBrk="1" hangingPunct="1">
              <a:lnSpc>
                <a:spcPct val="85000"/>
              </a:lnSpc>
              <a:spcBef>
                <a:spcPts val="0"/>
              </a:spcBef>
              <a:buNone/>
              <a:defRPr/>
            </a:pPr>
            <a:endParaRPr lang="en-US" altLang="zh-CN" b="1" dirty="0" smtClean="0"/>
          </a:p>
          <a:p>
            <a:pPr marL="622300" indent="-620713" algn="just" eaLnBrk="1" hangingPunct="1">
              <a:lnSpc>
                <a:spcPct val="85000"/>
              </a:lnSpc>
              <a:spcBef>
                <a:spcPts val="0"/>
              </a:spcBef>
              <a:buNone/>
              <a:defRPr/>
            </a:pPr>
            <a:r>
              <a:rPr lang="en-US" altLang="zh-CN" spc="-150" dirty="0" smtClean="0"/>
              <a:t>     1 </a:t>
            </a:r>
            <a:r>
              <a:rPr lang="en-US" altLang="zh-CN" spc="-100" dirty="0" smtClean="0"/>
              <a:t>She says The History of Education in America course will provide me with the broad cultural background I need after my inadequate European education.</a:t>
            </a:r>
          </a:p>
          <a:p>
            <a:pPr marL="622300" indent="-620713" algn="just" eaLnBrk="1" hangingPunct="1">
              <a:lnSpc>
                <a:spcPct val="85000"/>
              </a:lnSpc>
              <a:spcBef>
                <a:spcPts val="0"/>
              </a:spcBef>
              <a:buNone/>
              <a:defRPr/>
            </a:pPr>
            <a:endParaRPr lang="en-US" altLang="zh-CN" spc="-100" dirty="0" smtClean="0"/>
          </a:p>
          <a:p>
            <a:pPr marL="266700" indent="-265113" algn="just" eaLnBrk="1" hangingPunct="1">
              <a:lnSpc>
                <a:spcPct val="85000"/>
              </a:lnSpc>
              <a:spcBef>
                <a:spcPts val="0"/>
              </a:spcBef>
              <a:buNone/>
              <a:defRPr/>
            </a:pPr>
            <a:r>
              <a:rPr lang="en-US" altLang="zh-CN" spc="-100" dirty="0" smtClean="0"/>
              <a:t>    </a:t>
            </a:r>
            <a:r>
              <a:rPr lang="en-US" altLang="zh-CN" b="1" dirty="0" smtClean="0"/>
              <a:t>How does the writer feel about his European education being described as inadequate?</a:t>
            </a:r>
          </a:p>
        </p:txBody>
      </p:sp>
      <p:pic>
        <p:nvPicPr>
          <p:cNvPr id="16387" name="图片 5"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8" name="图片 12" descr="MORE"/>
          <p:cNvPicPr>
            <a:picLocks noChangeAspect="1" noChangeArrowheads="1"/>
          </p:cNvPicPr>
          <p:nvPr/>
        </p:nvPicPr>
        <p:blipFill>
          <a:blip r:embed="rId8" cstate="print"/>
          <a:srcRect/>
          <a:stretch>
            <a:fillRect/>
          </a:stretch>
        </p:blipFill>
        <p:spPr bwMode="auto">
          <a:xfrm>
            <a:off x="7991475" y="6262688"/>
            <a:ext cx="912813" cy="228600"/>
          </a:xfrm>
          <a:prstGeom prst="rect">
            <a:avLst/>
          </a:prstGeom>
          <a:noFill/>
          <a:ln w="9525">
            <a:noFill/>
            <a:miter lim="800000"/>
            <a:headEnd/>
            <a:tailEnd/>
          </a:ln>
        </p:spPr>
      </p:pic>
      <p:sp>
        <p:nvSpPr>
          <p:cNvPr id="7" name="矩形 6"/>
          <p:cNvSpPr/>
          <p:nvPr/>
        </p:nvSpPr>
        <p:spPr>
          <a:xfrm>
            <a:off x="169886" y="693934"/>
            <a:ext cx="3888693" cy="445635"/>
          </a:xfrm>
          <a:prstGeom prst="rect">
            <a:avLst/>
          </a:prstGeom>
        </p:spPr>
        <p:txBody>
          <a:bodyPr wrap="none">
            <a:spAutoFit/>
          </a:bodyPr>
          <a:lstStyle/>
          <a:p>
            <a:pPr marL="228600" lvl="0" indent="-227013" algn="just" eaLnBrk="1" hangingPunct="1">
              <a:lnSpc>
                <a:spcPct val="80000"/>
              </a:lnSpc>
              <a:spcBef>
                <a:spcPts val="0"/>
              </a:spcBef>
              <a:defRPr/>
            </a:pPr>
            <a:r>
              <a:rPr lang="en-US" altLang="zh-CN" sz="2800" b="1" dirty="0" smtClean="0">
                <a:solidFill>
                  <a:srgbClr val="C00000"/>
                </a:solidFill>
                <a:latin typeface="Calibri"/>
                <a:ea typeface="宋体"/>
              </a:rPr>
              <a:t>Reading and interpreting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58750" y="1168401"/>
            <a:ext cx="8834438" cy="5626100"/>
          </a:xfrm>
        </p:spPr>
        <p:txBody>
          <a:bodyPr/>
          <a:lstStyle/>
          <a:p>
            <a:pPr marL="330200" indent="-328613" algn="just">
              <a:lnSpc>
                <a:spcPct val="85000"/>
              </a:lnSpc>
              <a:buFont typeface="Arial" pitchFamily="34" charset="0"/>
              <a:buChar char="•"/>
            </a:pPr>
            <a:r>
              <a:rPr lang="en-US" altLang="zh-CN" dirty="0" smtClean="0"/>
              <a:t>The writer may be exaggerating. Perhaps the woman in the admissions office did not actually say that his education was “inadequate”, but she made him feel like this. </a:t>
            </a:r>
          </a:p>
          <a:p>
            <a:pPr marL="330200" indent="-328613" algn="just">
              <a:lnSpc>
                <a:spcPct val="85000"/>
              </a:lnSpc>
              <a:buFont typeface="Arial" pitchFamily="34" charset="0"/>
              <a:buChar char="•"/>
            </a:pPr>
            <a:r>
              <a:rPr lang="en-US" altLang="zh-CN" dirty="0" smtClean="0"/>
              <a:t>The woman may have a point. If all the American students have a high school diploma and the writer doesn’t have one, then he is not qualified in the expected way (and might be considered lucky to have this chance of university education). </a:t>
            </a:r>
          </a:p>
        </p:txBody>
      </p:sp>
      <p:pic>
        <p:nvPicPr>
          <p:cNvPr id="16387" name="图片 5"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8" name="图片 12" descr="MORE"/>
          <p:cNvPicPr>
            <a:picLocks noChangeAspect="1" noChangeArrowheads="1"/>
          </p:cNvPicPr>
          <p:nvPr/>
        </p:nvPicPr>
        <p:blipFill>
          <a:blip r:embed="rId8" cstate="print"/>
          <a:srcRect/>
          <a:stretch>
            <a:fillRect/>
          </a:stretch>
        </p:blipFill>
        <p:spPr bwMode="auto">
          <a:xfrm>
            <a:off x="7991475" y="6262688"/>
            <a:ext cx="912813" cy="228600"/>
          </a:xfrm>
          <a:prstGeom prst="rect">
            <a:avLst/>
          </a:prstGeom>
          <a:noFill/>
          <a:ln w="9525">
            <a:noFill/>
            <a:miter lim="800000"/>
            <a:headEnd/>
            <a:tailEnd/>
          </a:ln>
        </p:spPr>
      </p:pic>
      <p:sp>
        <p:nvSpPr>
          <p:cNvPr id="7" name="矩形 6"/>
          <p:cNvSpPr/>
          <p:nvPr/>
        </p:nvSpPr>
        <p:spPr>
          <a:xfrm>
            <a:off x="169886" y="693934"/>
            <a:ext cx="3888693" cy="445635"/>
          </a:xfrm>
          <a:prstGeom prst="rect">
            <a:avLst/>
          </a:prstGeom>
        </p:spPr>
        <p:txBody>
          <a:bodyPr wrap="none">
            <a:spAutoFit/>
          </a:bodyPr>
          <a:lstStyle/>
          <a:p>
            <a:pPr marL="228600" lvl="0" indent="-227013" algn="just" eaLnBrk="1" hangingPunct="1">
              <a:lnSpc>
                <a:spcPct val="80000"/>
              </a:lnSpc>
              <a:spcBef>
                <a:spcPts val="0"/>
              </a:spcBef>
              <a:defRPr/>
            </a:pPr>
            <a:r>
              <a:rPr lang="en-US" altLang="zh-CN" sz="2800" b="1" dirty="0" smtClean="0">
                <a:solidFill>
                  <a:srgbClr val="C00000"/>
                </a:solidFill>
                <a:latin typeface="Calibri"/>
                <a:ea typeface="宋体"/>
              </a:rPr>
              <a:t>Reading and interpreting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dissolv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1019175"/>
            <a:ext cx="8834438" cy="5673724"/>
          </a:xfrm>
        </p:spPr>
        <p:txBody>
          <a:bodyPr/>
          <a:lstStyle/>
          <a:p>
            <a:pPr eaLnBrk="1" hangingPunct="1">
              <a:lnSpc>
                <a:spcPct val="100000"/>
              </a:lnSpc>
              <a:buNone/>
              <a:defRPr/>
            </a:pPr>
            <a:r>
              <a:rPr lang="en-US" altLang="zh-CN" dirty="0" smtClean="0"/>
              <a:t>2 All around me are students scribbling away in their notebooks and I wish I knew what to scribble myself. How am I supposed to know what’s important out of all the things she’s saying up there?</a:t>
            </a:r>
          </a:p>
          <a:p>
            <a:pPr algn="just" eaLnBrk="1" hangingPunct="1">
              <a:lnSpc>
                <a:spcPct val="100000"/>
              </a:lnSpc>
              <a:buNone/>
              <a:defRPr/>
            </a:pPr>
            <a:r>
              <a:rPr lang="en-US" altLang="zh-CN" dirty="0" smtClean="0"/>
              <a:t>   </a:t>
            </a:r>
            <a:r>
              <a:rPr lang="en-US" altLang="zh-CN" b="1" dirty="0" smtClean="0"/>
              <a:t>How does he feel about being in class at the moment?</a:t>
            </a:r>
          </a:p>
          <a:p>
            <a:pPr algn="just" eaLnBrk="1" hangingPunct="1">
              <a:lnSpc>
                <a:spcPct val="100000"/>
              </a:lnSpc>
              <a:buNone/>
              <a:defRPr/>
            </a:pPr>
            <a:r>
              <a:rPr lang="en-US" altLang="zh-CN" dirty="0" smtClean="0"/>
              <a:t>   He is not sure what to write and what sort of notes to take. He has no experience of note-taking, and feels puzzled as no one has given him any guidance. </a:t>
            </a:r>
          </a:p>
        </p:txBody>
      </p:sp>
      <p:pic>
        <p:nvPicPr>
          <p:cNvPr id="16387" name="图片 5"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8" name="图片 12" descr="MORE"/>
          <p:cNvPicPr>
            <a:picLocks noChangeAspect="1" noChangeArrowheads="1"/>
          </p:cNvPicPr>
          <p:nvPr/>
        </p:nvPicPr>
        <p:blipFill>
          <a:blip r:embed="rId8"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dissolv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1152525"/>
            <a:ext cx="8834438" cy="5540374"/>
          </a:xfrm>
        </p:spPr>
        <p:txBody>
          <a:bodyPr/>
          <a:lstStyle/>
          <a:p>
            <a:pPr eaLnBrk="1" hangingPunct="1">
              <a:lnSpc>
                <a:spcPct val="100000"/>
              </a:lnSpc>
              <a:buNone/>
              <a:defRPr/>
            </a:pPr>
            <a:r>
              <a:rPr lang="en-US" altLang="zh-CN" dirty="0" smtClean="0"/>
              <a:t>3 Some students raise their hands to ask questions but I could never do that. The whole class would stare at me and wonder who’s the one with the accent.</a:t>
            </a:r>
          </a:p>
          <a:p>
            <a:pPr algn="just" eaLnBrk="1" hangingPunct="1">
              <a:lnSpc>
                <a:spcPct val="100000"/>
              </a:lnSpc>
              <a:buNone/>
              <a:defRPr/>
            </a:pPr>
            <a:r>
              <a:rPr lang="en-US" altLang="zh-CN" dirty="0" smtClean="0"/>
              <a:t>   </a:t>
            </a:r>
            <a:r>
              <a:rPr lang="en-US" altLang="zh-CN" b="1" dirty="0" smtClean="0"/>
              <a:t>Does he feel part of the class yet?   </a:t>
            </a:r>
          </a:p>
          <a:p>
            <a:pPr eaLnBrk="1" hangingPunct="1">
              <a:lnSpc>
                <a:spcPct val="100000"/>
              </a:lnSpc>
              <a:buNone/>
              <a:defRPr/>
            </a:pPr>
            <a:r>
              <a:rPr lang="en-US" altLang="zh-CN" dirty="0" smtClean="0"/>
              <a:t>   No, he feels different because of his accent and background. </a:t>
            </a:r>
          </a:p>
        </p:txBody>
      </p:sp>
      <p:pic>
        <p:nvPicPr>
          <p:cNvPr id="16387" name="图片 5"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8" name="图片 12" descr="MORE"/>
          <p:cNvPicPr>
            <a:picLocks noChangeAspect="1" noChangeArrowheads="1"/>
          </p:cNvPicPr>
          <p:nvPr/>
        </p:nvPicPr>
        <p:blipFill>
          <a:blip r:embed="rId8"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dissolv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1152525"/>
            <a:ext cx="8834438" cy="5540374"/>
          </a:xfrm>
        </p:spPr>
        <p:txBody>
          <a:bodyPr/>
          <a:lstStyle/>
          <a:p>
            <a:pPr marL="266700" indent="-265113" algn="just" eaLnBrk="1" hangingPunct="1">
              <a:lnSpc>
                <a:spcPct val="100000"/>
              </a:lnSpc>
              <a:buNone/>
              <a:defRPr/>
            </a:pPr>
            <a:r>
              <a:rPr lang="en-US" altLang="zh-CN" dirty="0" smtClean="0"/>
              <a:t>4 I’d like to raise my hand and tell the professor how the Irish suffered for centuries under English rule but I’m sure everyone in this class has a high school diploma and if I open my mouth they’ll know I’m not one of them.</a:t>
            </a:r>
          </a:p>
          <a:p>
            <a:pPr algn="just" eaLnBrk="1" hangingPunct="1">
              <a:lnSpc>
                <a:spcPct val="100000"/>
              </a:lnSpc>
              <a:buNone/>
              <a:defRPr/>
            </a:pPr>
            <a:r>
              <a:rPr lang="en-US" altLang="zh-CN" dirty="0" smtClean="0"/>
              <a:t>   </a:t>
            </a:r>
            <a:r>
              <a:rPr lang="en-US" altLang="zh-CN" b="1" dirty="0" smtClean="0"/>
              <a:t>What does this sentence reveal about the writer’s self-confidence?</a:t>
            </a:r>
          </a:p>
          <a:p>
            <a:pPr marL="266700" indent="-265113" algn="just" eaLnBrk="1" hangingPunct="1">
              <a:lnSpc>
                <a:spcPct val="100000"/>
              </a:lnSpc>
              <a:buNone/>
              <a:defRPr/>
            </a:pPr>
            <a:r>
              <a:rPr lang="en-US" altLang="zh-CN" dirty="0" smtClean="0"/>
              <a:t>    It reveals that the writer lacks self-confidence. Despite wanting to share something important with the class, he worries that his accent will mark him as an outsider. </a:t>
            </a:r>
          </a:p>
        </p:txBody>
      </p:sp>
      <p:pic>
        <p:nvPicPr>
          <p:cNvPr id="16387" name="图片 5"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8" name="图片 12" descr="MORE"/>
          <p:cNvPicPr>
            <a:picLocks noChangeAspect="1" noChangeArrowheads="1"/>
          </p:cNvPicPr>
          <p:nvPr/>
        </p:nvPicPr>
        <p:blipFill>
          <a:blip r:embed="rId8"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dissolv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876300"/>
            <a:ext cx="8834438" cy="5816599"/>
          </a:xfrm>
        </p:spPr>
        <p:txBody>
          <a:bodyPr/>
          <a:lstStyle/>
          <a:p>
            <a:pPr marL="266700" indent="-265113" algn="just" eaLnBrk="1" hangingPunct="1">
              <a:lnSpc>
                <a:spcPct val="100000"/>
              </a:lnSpc>
              <a:buNone/>
              <a:defRPr/>
            </a:pPr>
            <a:r>
              <a:rPr lang="en-US" altLang="zh-CN" dirty="0" smtClean="0"/>
              <a:t>5 I could tell the girl how I read Dostoyevsky and Melville and she’d be impressed and fall in love with me and we’d study the history of education in America together.</a:t>
            </a:r>
          </a:p>
          <a:p>
            <a:pPr algn="just" eaLnBrk="1" hangingPunct="1">
              <a:lnSpc>
                <a:spcPct val="100000"/>
              </a:lnSpc>
              <a:buNone/>
              <a:defRPr/>
            </a:pPr>
            <a:r>
              <a:rPr lang="en-US" altLang="zh-CN" dirty="0" smtClean="0"/>
              <a:t>   </a:t>
            </a:r>
            <a:r>
              <a:rPr lang="en-US" altLang="zh-CN" b="1" dirty="0" smtClean="0"/>
              <a:t>Do you think he has made friends yet? How does he feel about this?</a:t>
            </a:r>
          </a:p>
          <a:p>
            <a:pPr algn="just">
              <a:buNone/>
            </a:pPr>
            <a:r>
              <a:rPr lang="en-US" altLang="zh-CN" dirty="0" smtClean="0"/>
              <a:t>   It seems he has not made friends yet. He’s dreaming (or fantasizing) about a romance. </a:t>
            </a:r>
          </a:p>
          <a:p>
            <a:pPr algn="just">
              <a:buNone/>
            </a:pPr>
            <a:r>
              <a:rPr lang="en-US" altLang="zh-CN" dirty="0" smtClean="0"/>
              <a:t>   • He must feel like a stranger, a bit lonely. </a:t>
            </a:r>
          </a:p>
          <a:p>
            <a:pPr algn="just">
              <a:buNone/>
            </a:pPr>
            <a:r>
              <a:rPr lang="en-US" altLang="zh-CN" dirty="0" smtClean="0"/>
              <a:t>   • He’d like to share what he knows with someone, but he   </a:t>
            </a:r>
          </a:p>
          <a:p>
            <a:pPr algn="just">
              <a:buNone/>
            </a:pPr>
            <a:r>
              <a:rPr lang="en-US" altLang="zh-CN" dirty="0" smtClean="0"/>
              <a:t>       feels he can’t do this in class. </a:t>
            </a:r>
          </a:p>
        </p:txBody>
      </p:sp>
      <p:pic>
        <p:nvPicPr>
          <p:cNvPr id="16387" name="图片 5"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7" name="图片 2" descr="END"/>
          <p:cNvPicPr>
            <a:picLocks noChangeAspect="1" noChangeArrowheads="1"/>
          </p:cNvPicPr>
          <p:nvPr/>
        </p:nvPicPr>
        <p:blipFill>
          <a:blip r:embed="rId8" cstate="print"/>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dissolv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dissolve">
                                      <p:cBhvr>
                                        <p:cTn id="12" dur="500"/>
                                        <p:tgtEl>
                                          <p:spTgt spid="1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dissolve">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dissolve">
                                      <p:cBhvr>
                                        <p:cTn id="22" dur="500"/>
                                        <p:tgtEl>
                                          <p:spTgt spid="10">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94460" y="861151"/>
            <a:ext cx="8777012" cy="5829931"/>
          </a:xfrm>
          <a:prstGeom prst="rect">
            <a:avLst/>
          </a:prstGeom>
          <a:noFill/>
          <a:ln>
            <a:miter lim="800000"/>
            <a:headEnd/>
            <a:tailEnd/>
          </a:ln>
        </p:spPr>
        <p:txBody>
          <a:bodyPr/>
          <a:lstStyle/>
          <a:p>
            <a:pPr marL="0" indent="714375" algn="just" eaLnBrk="1" hangingPunct="1">
              <a:buSzPct val="120000"/>
              <a:buFont typeface="Arial" pitchFamily="34" charset="0"/>
              <a:buNone/>
            </a:pPr>
            <a:endParaRPr lang="zh-CN" altLang="zh-CN" sz="2800" dirty="0" smtClean="0"/>
          </a:p>
          <a:p>
            <a:pPr marL="0" indent="714375" algn="just" eaLnBrk="1" hangingPunct="1">
              <a:lnSpc>
                <a:spcPct val="130000"/>
              </a:lnSpc>
              <a:buSzPct val="120000"/>
              <a:buFont typeface="Arial" pitchFamily="34" charset="0"/>
              <a:buNone/>
            </a:pPr>
            <a:r>
              <a:rPr lang="zh-CN" altLang="zh-CN" sz="2800" dirty="0" smtClean="0">
                <a:solidFill>
                  <a:srgbClr val="002060"/>
                </a:solidFill>
              </a:rPr>
              <a:t>He ha</a:t>
            </a:r>
            <a:r>
              <a:rPr lang="en-US" altLang="zh-CN" sz="2800" dirty="0" smtClean="0">
                <a:solidFill>
                  <a:srgbClr val="002060"/>
                </a:solidFill>
              </a:rPr>
              <a:t>d</a:t>
            </a:r>
            <a:r>
              <a:rPr lang="zh-CN" altLang="zh-CN" sz="2800" dirty="0" smtClean="0">
                <a:solidFill>
                  <a:srgbClr val="002060"/>
                </a:solidFill>
              </a:rPr>
              <a:t> little in common with the healthy, self-assured (</a:t>
            </a:r>
            <a:r>
              <a:rPr lang="zh-CN" sz="2400" dirty="0" smtClean="0">
                <a:solidFill>
                  <a:srgbClr val="002060"/>
                </a:solidFill>
              </a:rPr>
              <a:t>自信的</a:t>
            </a:r>
            <a:r>
              <a:rPr lang="zh-CN" altLang="zh-CN" sz="2800" dirty="0" smtClean="0">
                <a:solidFill>
                  <a:srgbClr val="002060"/>
                </a:solidFill>
              </a:rPr>
              <a:t>) college students he s</a:t>
            </a:r>
            <a:r>
              <a:rPr lang="en-US" altLang="zh-CN" sz="2800" dirty="0" smtClean="0">
                <a:solidFill>
                  <a:srgbClr val="002060"/>
                </a:solidFill>
              </a:rPr>
              <a:t>aw</a:t>
            </a:r>
            <a:r>
              <a:rPr lang="zh-CN" altLang="zh-CN" sz="2800" dirty="0" smtClean="0">
                <a:solidFill>
                  <a:srgbClr val="002060"/>
                </a:solidFill>
              </a:rPr>
              <a:t> on the subway and dream</a:t>
            </a:r>
            <a:r>
              <a:rPr lang="en-US" altLang="zh-CN" sz="2800" dirty="0" err="1" smtClean="0">
                <a:solidFill>
                  <a:srgbClr val="002060"/>
                </a:solidFill>
              </a:rPr>
              <a:t>ed</a:t>
            </a:r>
            <a:r>
              <a:rPr lang="zh-CN" altLang="zh-CN" sz="2800" dirty="0" smtClean="0">
                <a:solidFill>
                  <a:srgbClr val="002060"/>
                </a:solidFill>
              </a:rPr>
              <a:t> of joining in the classroom. Initially, his American experience </a:t>
            </a:r>
            <a:r>
              <a:rPr lang="en-US" altLang="zh-CN" sz="2800" dirty="0" smtClean="0">
                <a:solidFill>
                  <a:srgbClr val="002060"/>
                </a:solidFill>
              </a:rPr>
              <a:t>was</a:t>
            </a:r>
            <a:r>
              <a:rPr lang="zh-CN" altLang="zh-CN" sz="2800" dirty="0" smtClean="0">
                <a:solidFill>
                  <a:srgbClr val="002060"/>
                </a:solidFill>
              </a:rPr>
              <a:t> as upsetting as his poor youth in Ireland. McCourt view</a:t>
            </a:r>
            <a:r>
              <a:rPr lang="en-US" altLang="zh-CN" sz="2800" dirty="0" err="1" smtClean="0">
                <a:solidFill>
                  <a:srgbClr val="002060"/>
                </a:solidFill>
              </a:rPr>
              <a:t>ed</a:t>
            </a:r>
            <a:r>
              <a:rPr lang="zh-CN" altLang="zh-CN" sz="2800" dirty="0" smtClean="0">
                <a:solidFill>
                  <a:srgbClr val="002060"/>
                </a:solidFill>
              </a:rPr>
              <a:t> the US through the same sharp eye and with the same dark humo</a:t>
            </a:r>
            <a:r>
              <a:rPr lang="en-US" altLang="zh-CN" sz="2800" dirty="0" smtClean="0">
                <a:solidFill>
                  <a:srgbClr val="002060"/>
                </a:solidFill>
              </a:rPr>
              <a:t>u</a:t>
            </a:r>
            <a:r>
              <a:rPr lang="zh-CN" altLang="zh-CN" sz="2800" dirty="0" smtClean="0">
                <a:solidFill>
                  <a:srgbClr val="002060"/>
                </a:solidFill>
              </a:rPr>
              <a:t>r that distinguished his first memoir.</a:t>
            </a:r>
            <a:endParaRPr lang="zh-CN" altLang="en-US" sz="2800" dirty="0" smtClean="0">
              <a:solidFill>
                <a:srgbClr val="002060"/>
              </a:solidFill>
            </a:endParaRPr>
          </a:p>
        </p:txBody>
      </p:sp>
      <p:pic>
        <p:nvPicPr>
          <p:cNvPr id="4101" name="图片 5" descr="Back">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4102" name="图片 10" descr="MORE"/>
          <p:cNvPicPr>
            <a:picLocks noChangeAspect="1" noChangeArrowheads="1"/>
          </p:cNvPicPr>
          <p:nvPr/>
        </p:nvPicPr>
        <p:blipFill>
          <a:blip r:embed="rId5" cstate="print"/>
          <a:srcRect/>
          <a:stretch>
            <a:fillRect/>
          </a:stretch>
        </p:blipFill>
        <p:spPr bwMode="auto">
          <a:xfrm>
            <a:off x="7991475" y="6237288"/>
            <a:ext cx="912813" cy="228600"/>
          </a:xfrm>
          <a:prstGeom prst="rect">
            <a:avLst/>
          </a:prstGeom>
          <a:noFill/>
          <a:ln w="9525">
            <a:noFill/>
            <a:miter lim="800000"/>
            <a:headEnd/>
            <a:tailEnd/>
          </a:ln>
        </p:spPr>
      </p:pic>
      <p:pic>
        <p:nvPicPr>
          <p:cNvPr id="7"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dissolve">
                                      <p:cBhvr>
                                        <p:cTn id="7" dur="10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76276"/>
            <a:ext cx="8834438" cy="6016624"/>
          </a:xfrm>
        </p:spPr>
        <p:txBody>
          <a:bodyPr/>
          <a:lstStyle/>
          <a:p>
            <a:pPr algn="just" eaLnBrk="1" hangingPunct="1">
              <a:lnSpc>
                <a:spcPct val="100000"/>
              </a:lnSpc>
              <a:buNone/>
              <a:defRPr/>
            </a:pPr>
            <a:r>
              <a:rPr lang="en-US" altLang="zh-CN" b="1" dirty="0" smtClean="0">
                <a:solidFill>
                  <a:srgbClr val="C00000"/>
                </a:solidFill>
              </a:rPr>
              <a:t>Developing critical thinking</a:t>
            </a:r>
          </a:p>
          <a:p>
            <a:pPr algn="just" eaLnBrk="1" hangingPunct="1">
              <a:lnSpc>
                <a:spcPct val="100000"/>
              </a:lnSpc>
              <a:buNone/>
              <a:defRPr/>
            </a:pPr>
            <a:r>
              <a:rPr lang="en-US" altLang="zh-CN" b="1" dirty="0" smtClean="0"/>
              <a:t>7 Work in pairs and discuss the questions.</a:t>
            </a:r>
          </a:p>
          <a:p>
            <a:pPr marL="266700" indent="-265113" algn="just" eaLnBrk="1" hangingPunct="1">
              <a:lnSpc>
                <a:spcPct val="100000"/>
              </a:lnSpc>
              <a:buNone/>
              <a:defRPr/>
            </a:pPr>
            <a:r>
              <a:rPr lang="en-US" altLang="zh-CN" dirty="0" smtClean="0"/>
              <a:t>1 </a:t>
            </a:r>
            <a:r>
              <a:rPr lang="en-US" altLang="zh-CN" dirty="0" smtClean="0">
                <a:hlinkClick r:id="rId4" action="ppaction://hlinksldjump"/>
              </a:rPr>
              <a:t>The writer is overwhelmed by his teachers and the other students, and fears he’s not good enough. How common is this experience in a Chinese university?</a:t>
            </a:r>
            <a:endParaRPr lang="en-US" altLang="zh-CN" dirty="0" smtClean="0"/>
          </a:p>
          <a:p>
            <a:pPr marL="292100" indent="-290513" algn="just" eaLnBrk="1" hangingPunct="1">
              <a:lnSpc>
                <a:spcPct val="100000"/>
              </a:lnSpc>
              <a:buNone/>
              <a:defRPr/>
            </a:pPr>
            <a:r>
              <a:rPr lang="en-US" altLang="zh-CN" dirty="0" smtClean="0"/>
              <a:t>2 </a:t>
            </a:r>
            <a:r>
              <a:rPr lang="en-US" altLang="zh-CN" dirty="0" smtClean="0">
                <a:hlinkClick r:id="rId5" action="ppaction://hlinksldjump"/>
              </a:rPr>
              <a:t>Is it acceptable to question professors whose views you  don’t agree with?</a:t>
            </a:r>
            <a:endParaRPr lang="en-US" altLang="zh-CN" dirty="0" smtClean="0"/>
          </a:p>
          <a:p>
            <a:pPr marL="292100" indent="-290513" algn="just" eaLnBrk="1" hangingPunct="1">
              <a:lnSpc>
                <a:spcPct val="100000"/>
              </a:lnSpc>
              <a:buNone/>
              <a:defRPr/>
            </a:pPr>
            <a:r>
              <a:rPr lang="en-US" altLang="zh-CN" dirty="0" smtClean="0"/>
              <a:t>3 </a:t>
            </a:r>
            <a:r>
              <a:rPr lang="en-US" altLang="zh-CN" dirty="0" smtClean="0">
                <a:hlinkClick r:id="rId6" action="ppaction://hlinksldjump"/>
              </a:rPr>
              <a:t>Are there some other experiences that you think are equally important in university as learning from your professors?</a:t>
            </a:r>
            <a:endParaRPr lang="en-US" altLang="zh-CN" dirty="0" smtClean="0"/>
          </a:p>
        </p:txBody>
      </p:sp>
      <p:pic>
        <p:nvPicPr>
          <p:cNvPr id="16387"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876300"/>
            <a:ext cx="8834438" cy="5816600"/>
          </a:xfrm>
        </p:spPr>
        <p:txBody>
          <a:bodyPr/>
          <a:lstStyle/>
          <a:p>
            <a:pPr algn="just" eaLnBrk="1" hangingPunct="1">
              <a:lnSpc>
                <a:spcPct val="100000"/>
              </a:lnSpc>
              <a:buNone/>
              <a:defRPr/>
            </a:pPr>
            <a:r>
              <a:rPr lang="en-US" altLang="zh-CN" b="1" dirty="0" smtClean="0"/>
              <a:t>1 The writer is overwhelmed by his teachers and the other students, and fears he’s not good enough. How common is this experience in a Chinese university?</a:t>
            </a:r>
          </a:p>
          <a:p>
            <a:pPr algn="just" eaLnBrk="1" hangingPunct="1">
              <a:lnSpc>
                <a:spcPct val="100000"/>
              </a:lnSpc>
              <a:buNone/>
              <a:defRPr/>
            </a:pPr>
            <a:r>
              <a:rPr lang="en-US" altLang="zh-CN" dirty="0" smtClean="0"/>
              <a:t>   This phenomenon is very common in Chinese universities. Our tutors have high expectations of us, and the fear of not being able to keep up with our peers is a source of almost overwhelming pressure. University is very competitive, and excellent students are everywhere. We all worry that if we are not good enough, we will fall behind the other students.</a:t>
            </a:r>
          </a:p>
        </p:txBody>
      </p:sp>
      <p:pic>
        <p:nvPicPr>
          <p:cNvPr id="16387" name="图片 5"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8" name="图片 12" descr="MORE"/>
          <p:cNvPicPr>
            <a:picLocks noChangeAspect="1" noChangeArrowheads="1"/>
          </p:cNvPicPr>
          <p:nvPr/>
        </p:nvPicPr>
        <p:blipFill>
          <a:blip r:embed="rId8"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762000"/>
            <a:ext cx="8834438" cy="5930900"/>
          </a:xfrm>
        </p:spPr>
        <p:txBody>
          <a:bodyPr/>
          <a:lstStyle/>
          <a:p>
            <a:pPr algn="just" eaLnBrk="1" hangingPunct="1">
              <a:lnSpc>
                <a:spcPct val="100000"/>
              </a:lnSpc>
              <a:buNone/>
              <a:defRPr/>
            </a:pPr>
            <a:r>
              <a:rPr lang="en-US" altLang="zh-CN" b="1" dirty="0" smtClean="0"/>
              <a:t>2 Is it acceptable to question professors whose views you don’t agree with?</a:t>
            </a:r>
          </a:p>
          <a:p>
            <a:pPr marL="368300" indent="-366713" algn="just">
              <a:lnSpc>
                <a:spcPct val="100000"/>
              </a:lnSpc>
              <a:buNone/>
            </a:pPr>
            <a:r>
              <a:rPr lang="en-US" altLang="zh-CN" dirty="0" smtClean="0"/>
              <a:t>• Some students think that it is important to question professors, provided that you are polite and have reasons to back up your opinion. A valuable part of university education is learning to think critically, so some professors welcome this form of discussion. </a:t>
            </a:r>
          </a:p>
          <a:p>
            <a:pPr marL="368300" indent="-366713" algn="just">
              <a:lnSpc>
                <a:spcPct val="100000"/>
              </a:lnSpc>
              <a:buNone/>
            </a:pPr>
            <a:r>
              <a:rPr lang="en-US" altLang="zh-CN" dirty="0" smtClean="0"/>
              <a:t>• Other students think that professors know best and should not be questioned unless they have clearly made a mistake. After all, professors are highly educated and very knowledgeable in their fields, and that’s why we choose to learn from them.</a:t>
            </a:r>
          </a:p>
        </p:txBody>
      </p:sp>
      <p:pic>
        <p:nvPicPr>
          <p:cNvPr id="16387" name="图片 5"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8" name="图片 12" descr="MORE"/>
          <p:cNvPicPr>
            <a:picLocks noChangeAspect="1" noChangeArrowheads="1"/>
          </p:cNvPicPr>
          <p:nvPr/>
        </p:nvPicPr>
        <p:blipFill>
          <a:blip r:embed="rId8"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dissolv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933450"/>
            <a:ext cx="8834438" cy="5759450"/>
          </a:xfrm>
        </p:spPr>
        <p:txBody>
          <a:bodyPr/>
          <a:lstStyle/>
          <a:p>
            <a:pPr marL="355600" indent="-354013" algn="just" eaLnBrk="1" hangingPunct="1">
              <a:lnSpc>
                <a:spcPct val="100000"/>
              </a:lnSpc>
              <a:buNone/>
              <a:tabLst>
                <a:tab pos="355600" algn="l"/>
              </a:tabLst>
              <a:defRPr/>
            </a:pPr>
            <a:r>
              <a:rPr lang="en-US" altLang="zh-CN" b="1" dirty="0" smtClean="0"/>
              <a:t>3 Are there some other experiences that you think are  equally important in university as learning from your professors?</a:t>
            </a:r>
          </a:p>
          <a:p>
            <a:pPr marL="279400" indent="-277813" algn="just">
              <a:lnSpc>
                <a:spcPct val="100000"/>
              </a:lnSpc>
              <a:buNone/>
            </a:pPr>
            <a:r>
              <a:rPr lang="en-US" altLang="zh-CN" dirty="0" smtClean="0"/>
              <a:t>• It’s equally important to be independent and to learn to think for yourself to prepare you for work and life. </a:t>
            </a:r>
          </a:p>
          <a:p>
            <a:pPr marL="304800" indent="-303213" algn="just">
              <a:lnSpc>
                <a:spcPct val="100000"/>
              </a:lnSpc>
              <a:buNone/>
            </a:pPr>
            <a:r>
              <a:rPr lang="en-US" altLang="zh-CN" dirty="0" smtClean="0"/>
              <a:t>• It’s very important to get on with people and learn to work as part of a team. Every adult should learn how to do this. Improving IT and communication skills is also important.</a:t>
            </a:r>
          </a:p>
        </p:txBody>
      </p:sp>
      <p:pic>
        <p:nvPicPr>
          <p:cNvPr id="16387" name="图片 5"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7" name="图片 2" descr="END"/>
          <p:cNvPicPr>
            <a:picLocks noChangeAspect="1" noChangeArrowheads="1"/>
          </p:cNvPicPr>
          <p:nvPr/>
        </p:nvPicPr>
        <p:blipFill>
          <a:blip r:embed="rId8" cstate="print"/>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dissolv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3" name="Text Box 15"/>
          <p:cNvSpPr txBox="1">
            <a:spLocks noChangeArrowheads="1"/>
          </p:cNvSpPr>
          <p:nvPr/>
        </p:nvSpPr>
        <p:spPr bwMode="auto">
          <a:xfrm>
            <a:off x="468313" y="2276475"/>
            <a:ext cx="2160587" cy="3725863"/>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Bef>
                <a:spcPct val="50000"/>
              </a:spcBef>
              <a:defRPr/>
            </a:pPr>
            <a:r>
              <a:rPr lang="en-US" altLang="zh-CN" sz="2800" dirty="0">
                <a:solidFill>
                  <a:srgbClr val="C00000"/>
                </a:solidFill>
              </a:rPr>
              <a:t>Sudan</a:t>
            </a:r>
          </a:p>
          <a:p>
            <a:pPr algn="l">
              <a:spcBef>
                <a:spcPct val="50000"/>
              </a:spcBef>
              <a:defRPr/>
            </a:pPr>
            <a:r>
              <a:rPr lang="en-US" altLang="zh-CN" sz="2800" dirty="0">
                <a:solidFill>
                  <a:srgbClr val="C00000"/>
                </a:solidFill>
              </a:rPr>
              <a:t>refugee</a:t>
            </a:r>
          </a:p>
          <a:p>
            <a:pPr algn="l">
              <a:spcBef>
                <a:spcPct val="50000"/>
              </a:spcBef>
              <a:defRPr/>
            </a:pPr>
            <a:r>
              <a:rPr lang="en-US" altLang="zh-CN" sz="2800" dirty="0">
                <a:solidFill>
                  <a:srgbClr val="C00000"/>
                </a:solidFill>
              </a:rPr>
              <a:t>Darfur</a:t>
            </a:r>
          </a:p>
          <a:p>
            <a:pPr algn="l">
              <a:spcBef>
                <a:spcPct val="50000"/>
              </a:spcBef>
              <a:defRPr/>
            </a:pPr>
            <a:r>
              <a:rPr lang="en-US" altLang="zh-CN" sz="2800" dirty="0">
                <a:solidFill>
                  <a:srgbClr val="C00000"/>
                </a:solidFill>
              </a:rPr>
              <a:t>Santo </a:t>
            </a:r>
            <a:r>
              <a:rPr lang="en-US" altLang="zh-CN" sz="2800" dirty="0" err="1">
                <a:solidFill>
                  <a:srgbClr val="C00000"/>
                </a:solidFill>
              </a:rPr>
              <a:t>Khamis</a:t>
            </a:r>
            <a:endParaRPr lang="en-US" altLang="zh-CN" sz="2800" dirty="0">
              <a:solidFill>
                <a:srgbClr val="C00000"/>
              </a:solidFill>
            </a:endParaRPr>
          </a:p>
          <a:p>
            <a:pPr algn="l">
              <a:spcBef>
                <a:spcPct val="50000"/>
              </a:spcBef>
              <a:defRPr/>
            </a:pPr>
            <a:r>
              <a:rPr lang="en-US" altLang="zh-CN" sz="2800" dirty="0">
                <a:solidFill>
                  <a:srgbClr val="C00000"/>
                </a:solidFill>
              </a:rPr>
              <a:t>messenger</a:t>
            </a:r>
          </a:p>
          <a:p>
            <a:pPr algn="l">
              <a:spcBef>
                <a:spcPct val="50000"/>
              </a:spcBef>
              <a:defRPr/>
            </a:pPr>
            <a:r>
              <a:rPr lang="en-US" altLang="zh-CN" sz="2800" dirty="0">
                <a:solidFill>
                  <a:srgbClr val="C00000"/>
                </a:solidFill>
              </a:rPr>
              <a:t>donation</a:t>
            </a:r>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8" name="图片 8" descr="MORE"/>
          <p:cNvPicPr>
            <a:picLocks noChangeAspect="1" noChangeArrowheads="1"/>
          </p:cNvPicPr>
          <p:nvPr/>
        </p:nvPicPr>
        <p:blipFill>
          <a:blip r:embed="rId3" cstate="print"/>
          <a:srcRect/>
          <a:stretch>
            <a:fillRect/>
          </a:stretch>
        </p:blipFill>
        <p:spPr bwMode="auto">
          <a:xfrm>
            <a:off x="7991475" y="6262688"/>
            <a:ext cx="912813" cy="228600"/>
          </a:xfrm>
          <a:prstGeom prst="rect">
            <a:avLst/>
          </a:prstGeom>
          <a:noFill/>
          <a:ln w="9525">
            <a:noFill/>
            <a:miter lim="800000"/>
            <a:headEnd/>
            <a:tailEnd/>
          </a:ln>
        </p:spPr>
      </p:pic>
      <p:sp>
        <p:nvSpPr>
          <p:cNvPr id="11" name="Text Box 13"/>
          <p:cNvSpPr txBox="1">
            <a:spLocks noChangeArrowheads="1"/>
          </p:cNvSpPr>
          <p:nvPr/>
        </p:nvSpPr>
        <p:spPr bwMode="auto">
          <a:xfrm>
            <a:off x="2268538" y="620713"/>
            <a:ext cx="3959225" cy="579437"/>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Bef>
                <a:spcPct val="50000"/>
              </a:spcBef>
              <a:defRPr/>
            </a:pPr>
            <a:r>
              <a:rPr lang="en-US" altLang="zh-CN" sz="3200" b="1" dirty="0">
                <a:solidFill>
                  <a:srgbClr val="C00000"/>
                </a:solidFill>
              </a:rPr>
              <a:t>School for Ex-Soldiers</a:t>
            </a:r>
          </a:p>
        </p:txBody>
      </p:sp>
      <p:sp>
        <p:nvSpPr>
          <p:cNvPr id="12" name="Text Box 14"/>
          <p:cNvSpPr txBox="1">
            <a:spLocks noChangeArrowheads="1"/>
          </p:cNvSpPr>
          <p:nvPr/>
        </p:nvSpPr>
        <p:spPr bwMode="auto">
          <a:xfrm>
            <a:off x="323850" y="1196975"/>
            <a:ext cx="8496300" cy="946150"/>
          </a:xfrm>
          <a:prstGeom prst="rect">
            <a:avLst/>
          </a:prstGeom>
          <a:noFill/>
          <a:ln>
            <a:noFill/>
          </a:ln>
          <a:effectLst>
            <a:prstShdw prst="shdw17" dist="17961" dir="2700000">
              <a:schemeClr val="accent1">
                <a:gamma/>
                <a:shade val="60000"/>
                <a:invGamma/>
              </a:schemeClr>
            </a:prstShdw>
          </a:effectLst>
          <a:extLst/>
        </p:spPr>
        <p:txBody>
          <a:bodyPr>
            <a:spAutoFit/>
          </a:bodyPr>
          <a:lstStyle/>
          <a:p>
            <a:pPr algn="just">
              <a:spcBef>
                <a:spcPct val="50000"/>
              </a:spcBef>
              <a:defRPr/>
            </a:pPr>
            <a:r>
              <a:rPr lang="en-US" altLang="zh-CN" sz="2800" b="1" dirty="0">
                <a:solidFill>
                  <a:srgbClr val="C00000"/>
                </a:solidFill>
              </a:rPr>
              <a:t>Before listening to the </a:t>
            </a:r>
            <a:r>
              <a:rPr lang="en-US" altLang="zh-CN" sz="2800" b="1" dirty="0" err="1">
                <a:solidFill>
                  <a:srgbClr val="C00000"/>
                </a:solidFill>
              </a:rPr>
              <a:t>programme</a:t>
            </a:r>
            <a:r>
              <a:rPr lang="en-US" altLang="zh-CN" sz="2800" b="1" dirty="0">
                <a:solidFill>
                  <a:srgbClr val="C00000"/>
                </a:solidFill>
              </a:rPr>
              <a:t>, familiarize yourself with the following words.</a:t>
            </a:r>
          </a:p>
        </p:txBody>
      </p:sp>
      <p:sp>
        <p:nvSpPr>
          <p:cNvPr id="14" name="Text Box 21"/>
          <p:cNvSpPr txBox="1">
            <a:spLocks noChangeArrowheads="1"/>
          </p:cNvSpPr>
          <p:nvPr/>
        </p:nvSpPr>
        <p:spPr bwMode="auto">
          <a:xfrm>
            <a:off x="2484438" y="2319605"/>
            <a:ext cx="2447925" cy="457200"/>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Bef>
                <a:spcPct val="50000"/>
              </a:spcBef>
              <a:defRPr/>
            </a:pPr>
            <a:r>
              <a:rPr lang="zh-CN" altLang="en-US" sz="2400" dirty="0">
                <a:solidFill>
                  <a:srgbClr val="C00000"/>
                </a:solidFill>
              </a:rPr>
              <a:t>苏丹，非洲国家</a:t>
            </a:r>
          </a:p>
        </p:txBody>
      </p:sp>
      <p:sp>
        <p:nvSpPr>
          <p:cNvPr id="15" name="Text Box 22"/>
          <p:cNvSpPr txBox="1">
            <a:spLocks noChangeArrowheads="1"/>
          </p:cNvSpPr>
          <p:nvPr/>
        </p:nvSpPr>
        <p:spPr bwMode="auto">
          <a:xfrm>
            <a:off x="2627313" y="2967305"/>
            <a:ext cx="863600" cy="457200"/>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Bef>
                <a:spcPct val="50000"/>
              </a:spcBef>
              <a:defRPr/>
            </a:pPr>
            <a:r>
              <a:rPr lang="zh-CN" altLang="en-US" sz="2400" dirty="0">
                <a:solidFill>
                  <a:srgbClr val="C00000"/>
                </a:solidFill>
              </a:rPr>
              <a:t>难民</a:t>
            </a:r>
          </a:p>
        </p:txBody>
      </p:sp>
      <p:sp>
        <p:nvSpPr>
          <p:cNvPr id="16" name="Text Box 23"/>
          <p:cNvSpPr txBox="1">
            <a:spLocks noChangeArrowheads="1"/>
          </p:cNvSpPr>
          <p:nvPr/>
        </p:nvSpPr>
        <p:spPr bwMode="auto">
          <a:xfrm rot="10800000" flipV="1">
            <a:off x="3492500" y="4264293"/>
            <a:ext cx="936625" cy="457200"/>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Bef>
                <a:spcPct val="50000"/>
              </a:spcBef>
              <a:defRPr/>
            </a:pPr>
            <a:r>
              <a:rPr lang="zh-CN" altLang="en-US" sz="2400" dirty="0">
                <a:solidFill>
                  <a:srgbClr val="C00000"/>
                </a:solidFill>
              </a:rPr>
              <a:t>人名</a:t>
            </a:r>
          </a:p>
        </p:txBody>
      </p:sp>
      <p:sp>
        <p:nvSpPr>
          <p:cNvPr id="17" name="Text Box 24"/>
          <p:cNvSpPr txBox="1">
            <a:spLocks noChangeArrowheads="1"/>
          </p:cNvSpPr>
          <p:nvPr/>
        </p:nvSpPr>
        <p:spPr bwMode="auto">
          <a:xfrm>
            <a:off x="3132138" y="4911993"/>
            <a:ext cx="1225550" cy="457200"/>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Bef>
                <a:spcPct val="50000"/>
              </a:spcBef>
              <a:defRPr/>
            </a:pPr>
            <a:r>
              <a:rPr lang="zh-CN" altLang="en-US" sz="2400" dirty="0">
                <a:solidFill>
                  <a:srgbClr val="C00000"/>
                </a:solidFill>
              </a:rPr>
              <a:t>送信者</a:t>
            </a:r>
          </a:p>
        </p:txBody>
      </p:sp>
      <p:sp>
        <p:nvSpPr>
          <p:cNvPr id="18" name="Text Box 25"/>
          <p:cNvSpPr txBox="1">
            <a:spLocks noChangeArrowheads="1"/>
          </p:cNvSpPr>
          <p:nvPr/>
        </p:nvSpPr>
        <p:spPr bwMode="auto">
          <a:xfrm>
            <a:off x="2916238" y="5559693"/>
            <a:ext cx="863600" cy="457200"/>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Bef>
                <a:spcPct val="50000"/>
              </a:spcBef>
              <a:defRPr/>
            </a:pPr>
            <a:r>
              <a:rPr lang="zh-CN" altLang="en-US" sz="2400" dirty="0">
                <a:solidFill>
                  <a:srgbClr val="C00000"/>
                </a:solidFill>
              </a:rPr>
              <a:t>捐赠</a:t>
            </a:r>
          </a:p>
        </p:txBody>
      </p:sp>
      <p:sp>
        <p:nvSpPr>
          <p:cNvPr id="19" name="AutoShape 26"/>
          <p:cNvSpPr>
            <a:spLocks noChangeArrowheads="1"/>
          </p:cNvSpPr>
          <p:nvPr/>
        </p:nvSpPr>
        <p:spPr bwMode="auto">
          <a:xfrm>
            <a:off x="1763713" y="3085890"/>
            <a:ext cx="863600" cy="215900"/>
          </a:xfrm>
          <a:prstGeom prst="rightArrow">
            <a:avLst>
              <a:gd name="adj1" fmla="val 50000"/>
              <a:gd name="adj2" fmla="val 100000"/>
            </a:avLst>
          </a:prstGeom>
          <a:noFill/>
          <a:ln w="9525" algn="ctr">
            <a:solidFill>
              <a:srgbClr val="C00000"/>
            </a:solidFill>
            <a:miter lim="800000"/>
            <a:headEnd/>
            <a:tailEnd/>
          </a:ln>
          <a:effectLst>
            <a:prstShdw prst="shdw17" dist="17961" dir="2700000">
              <a:srgbClr val="004D00"/>
            </a:prstShdw>
          </a:effectLst>
        </p:spPr>
        <p:txBody>
          <a:bodyPr wrap="none" anchor="ctr"/>
          <a:lstStyle/>
          <a:p>
            <a:endParaRPr lang="zh-CN" altLang="en-US"/>
          </a:p>
        </p:txBody>
      </p:sp>
      <p:sp>
        <p:nvSpPr>
          <p:cNvPr id="20" name="AutoShape 30"/>
          <p:cNvSpPr>
            <a:spLocks noChangeArrowheads="1"/>
          </p:cNvSpPr>
          <p:nvPr/>
        </p:nvSpPr>
        <p:spPr bwMode="auto">
          <a:xfrm>
            <a:off x="1979613" y="5678277"/>
            <a:ext cx="863600" cy="215900"/>
          </a:xfrm>
          <a:prstGeom prst="rightArrow">
            <a:avLst>
              <a:gd name="adj1" fmla="val 50000"/>
              <a:gd name="adj2" fmla="val 100000"/>
            </a:avLst>
          </a:prstGeom>
          <a:noFill/>
          <a:ln w="9525" algn="ctr">
            <a:solidFill>
              <a:srgbClr val="C00000"/>
            </a:solidFill>
            <a:miter lim="800000"/>
            <a:headEnd/>
            <a:tailEnd/>
          </a:ln>
          <a:effectLst>
            <a:prstShdw prst="shdw17" dist="17961" dir="2700000">
              <a:srgbClr val="004D00"/>
            </a:prstShdw>
          </a:effectLst>
        </p:spPr>
        <p:txBody>
          <a:bodyPr wrap="none" anchor="ctr"/>
          <a:lstStyle/>
          <a:p>
            <a:endParaRPr lang="zh-CN" altLang="en-US"/>
          </a:p>
        </p:txBody>
      </p:sp>
      <p:sp>
        <p:nvSpPr>
          <p:cNvPr id="21" name="AutoShape 31"/>
          <p:cNvSpPr>
            <a:spLocks noChangeArrowheads="1"/>
          </p:cNvSpPr>
          <p:nvPr/>
        </p:nvSpPr>
        <p:spPr bwMode="auto">
          <a:xfrm>
            <a:off x="1547813" y="2438190"/>
            <a:ext cx="863600" cy="215900"/>
          </a:xfrm>
          <a:prstGeom prst="rightArrow">
            <a:avLst>
              <a:gd name="adj1" fmla="val 50000"/>
              <a:gd name="adj2" fmla="val 100000"/>
            </a:avLst>
          </a:prstGeom>
          <a:noFill/>
          <a:ln w="9525" algn="ctr">
            <a:solidFill>
              <a:srgbClr val="C00000"/>
            </a:solidFill>
            <a:miter lim="800000"/>
            <a:headEnd/>
            <a:tailEnd/>
          </a:ln>
          <a:effectLst>
            <a:prstShdw prst="shdw17" dist="17961" dir="2700000">
              <a:srgbClr val="004D00"/>
            </a:prstShdw>
          </a:effectLst>
        </p:spPr>
        <p:txBody>
          <a:bodyPr wrap="none" anchor="ctr"/>
          <a:lstStyle/>
          <a:p>
            <a:endParaRPr lang="zh-CN" altLang="en-US"/>
          </a:p>
        </p:txBody>
      </p:sp>
      <p:sp>
        <p:nvSpPr>
          <p:cNvPr id="22" name="AutoShape 32"/>
          <p:cNvSpPr>
            <a:spLocks noChangeArrowheads="1"/>
          </p:cNvSpPr>
          <p:nvPr/>
        </p:nvSpPr>
        <p:spPr bwMode="auto">
          <a:xfrm>
            <a:off x="1619250" y="3733590"/>
            <a:ext cx="863600" cy="215900"/>
          </a:xfrm>
          <a:prstGeom prst="rightArrow">
            <a:avLst>
              <a:gd name="adj1" fmla="val 50000"/>
              <a:gd name="adj2" fmla="val 100000"/>
            </a:avLst>
          </a:prstGeom>
          <a:noFill/>
          <a:ln w="9525" algn="ctr">
            <a:solidFill>
              <a:srgbClr val="C00000"/>
            </a:solidFill>
            <a:miter lim="800000"/>
            <a:headEnd/>
            <a:tailEnd/>
          </a:ln>
          <a:effectLst>
            <a:prstShdw prst="shdw17" dist="17961" dir="2700000">
              <a:srgbClr val="004D00"/>
            </a:prstShdw>
          </a:effectLst>
        </p:spPr>
        <p:txBody>
          <a:bodyPr wrap="none" anchor="ctr"/>
          <a:lstStyle/>
          <a:p>
            <a:endParaRPr lang="zh-CN" altLang="en-US"/>
          </a:p>
        </p:txBody>
      </p:sp>
      <p:sp>
        <p:nvSpPr>
          <p:cNvPr id="23" name="AutoShape 33"/>
          <p:cNvSpPr>
            <a:spLocks noChangeArrowheads="1"/>
          </p:cNvSpPr>
          <p:nvPr/>
        </p:nvSpPr>
        <p:spPr bwMode="auto">
          <a:xfrm>
            <a:off x="2627313" y="4382877"/>
            <a:ext cx="863600" cy="215900"/>
          </a:xfrm>
          <a:prstGeom prst="rightArrow">
            <a:avLst>
              <a:gd name="adj1" fmla="val 50000"/>
              <a:gd name="adj2" fmla="val 100000"/>
            </a:avLst>
          </a:prstGeom>
          <a:noFill/>
          <a:ln w="9525" algn="ctr">
            <a:solidFill>
              <a:srgbClr val="C00000"/>
            </a:solidFill>
            <a:miter lim="800000"/>
            <a:headEnd/>
            <a:tailEnd/>
          </a:ln>
          <a:effectLst>
            <a:prstShdw prst="shdw17" dist="17961" dir="2700000">
              <a:srgbClr val="004D00"/>
            </a:prstShdw>
          </a:effectLst>
        </p:spPr>
        <p:txBody>
          <a:bodyPr wrap="none" anchor="ctr"/>
          <a:lstStyle/>
          <a:p>
            <a:endParaRPr lang="zh-CN" altLang="en-US"/>
          </a:p>
        </p:txBody>
      </p:sp>
      <p:sp>
        <p:nvSpPr>
          <p:cNvPr id="24" name="AutoShape 34"/>
          <p:cNvSpPr>
            <a:spLocks noChangeArrowheads="1"/>
          </p:cNvSpPr>
          <p:nvPr/>
        </p:nvSpPr>
        <p:spPr bwMode="auto">
          <a:xfrm>
            <a:off x="2268538" y="5030577"/>
            <a:ext cx="863600" cy="215900"/>
          </a:xfrm>
          <a:prstGeom prst="rightArrow">
            <a:avLst>
              <a:gd name="adj1" fmla="val 50000"/>
              <a:gd name="adj2" fmla="val 100000"/>
            </a:avLst>
          </a:prstGeom>
          <a:noFill/>
          <a:ln w="9525" algn="ctr">
            <a:solidFill>
              <a:srgbClr val="C00000"/>
            </a:solidFill>
            <a:miter lim="800000"/>
            <a:headEnd/>
            <a:tailEnd/>
          </a:ln>
          <a:effectLst>
            <a:prstShdw prst="shdw17" dist="17961" dir="2700000">
              <a:srgbClr val="004D00"/>
            </a:prstShdw>
          </a:effectLst>
        </p:spPr>
        <p:txBody>
          <a:bodyPr wrap="none" anchor="ctr"/>
          <a:lstStyle/>
          <a:p>
            <a:endParaRPr lang="zh-CN" altLang="en-US"/>
          </a:p>
        </p:txBody>
      </p:sp>
      <p:pic>
        <p:nvPicPr>
          <p:cNvPr id="25" name="Picture 35"/>
          <p:cNvPicPr>
            <a:picLocks noChangeAspect="1" noChangeArrowheads="1"/>
          </p:cNvPicPr>
          <p:nvPr/>
        </p:nvPicPr>
        <p:blipFill>
          <a:blip r:embed="rId4" cstate="print"/>
          <a:srcRect/>
          <a:stretch>
            <a:fillRect/>
          </a:stretch>
        </p:blipFill>
        <p:spPr bwMode="auto">
          <a:xfrm>
            <a:off x="4787900" y="1989138"/>
            <a:ext cx="3627438" cy="4105275"/>
          </a:xfrm>
          <a:prstGeom prst="rect">
            <a:avLst/>
          </a:prstGeom>
          <a:noFill/>
          <a:ln w="9525" algn="ctr">
            <a:noFill/>
            <a:miter lim="800000"/>
            <a:headEnd/>
            <a:tailEnd/>
          </a:ln>
        </p:spPr>
      </p:pic>
      <p:sp>
        <p:nvSpPr>
          <p:cNvPr id="26" name="Text Box 36"/>
          <p:cNvSpPr txBox="1">
            <a:spLocks noChangeArrowheads="1"/>
          </p:cNvSpPr>
          <p:nvPr/>
        </p:nvSpPr>
        <p:spPr bwMode="auto">
          <a:xfrm>
            <a:off x="2484437" y="3437626"/>
            <a:ext cx="2251465" cy="830997"/>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algn="l" eaLnBrk="1" hangingPunct="1">
              <a:spcBef>
                <a:spcPct val="50000"/>
              </a:spcBef>
              <a:defRPr/>
            </a:pPr>
            <a:r>
              <a:rPr lang="zh-CN" altLang="en-US" sz="2400" dirty="0">
                <a:solidFill>
                  <a:srgbClr val="C00000"/>
                </a:solidFill>
              </a:rPr>
              <a:t>达尔福尔（苏丹西部一地区） </a:t>
            </a:r>
          </a:p>
        </p:txBody>
      </p:sp>
      <p:pic>
        <p:nvPicPr>
          <p:cNvPr id="27"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dissolv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dissolv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dissolv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dissolv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dissolv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dissolv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dissolv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dissolve">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dissolv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18438"/>
                                        </p:tgtEl>
                                        <p:attrNameLst>
                                          <p:attrName>style.visibility</p:attrName>
                                        </p:attrNameLst>
                                      </p:cBhvr>
                                      <p:to>
                                        <p:strVal val="visible"/>
                                      </p:to>
                                    </p:set>
                                    <p:animEffect transition="in" filter="dissolve">
                                      <p:cBhvr>
                                        <p:cTn id="82"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P spid="14" grpId="0"/>
      <p:bldP spid="15" grpId="0"/>
      <p:bldP spid="16" grpId="0"/>
      <p:bldP spid="17" grpId="0"/>
      <p:bldP spid="18" grpId="0"/>
      <p:bldP spid="19" grpId="0" animBg="1"/>
      <p:bldP spid="20" grpId="0" animBg="1"/>
      <p:bldP spid="21" grpId="0" animBg="1"/>
      <p:bldP spid="22" grpId="0" animBg="1"/>
      <p:bldP spid="23" grpId="0" animBg="1"/>
      <p:bldP spid="24" grpId="0" animBg="1"/>
      <p:bldP spid="26"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172528" y="1095565"/>
            <a:ext cx="8807570" cy="5170646"/>
          </a:xfrm>
          <a:prstGeom prst="rect">
            <a:avLst/>
          </a:prstGeom>
          <a:noFill/>
          <a:ln>
            <a:noFill/>
          </a:ln>
          <a:effectLst>
            <a:prstShdw prst="shdw17" dist="17961" dir="2700000">
              <a:schemeClr val="accent1">
                <a:gamma/>
                <a:shade val="60000"/>
                <a:invGamma/>
              </a:schemeClr>
            </a:prstShdw>
          </a:effectLst>
          <a:extLst/>
        </p:spPr>
        <p:txBody>
          <a:bodyPr wrap="square">
            <a:spAutoFit/>
          </a:bodyPr>
          <a:lstStyle>
            <a:lvl1pPr algn="l" eaLnBrk="0" hangingPunct="0">
              <a:defRPr sz="2000">
                <a:solidFill>
                  <a:schemeClr val="tx1"/>
                </a:solidFill>
                <a:latin typeface="Calibri" pitchFamily="34" charset="0"/>
                <a:ea typeface="宋体" pitchFamily="2" charset="-122"/>
              </a:defRPr>
            </a:lvl1pPr>
            <a:lvl2pPr marL="722313" algn="l" eaLnBrk="0" hangingPunct="0">
              <a:defRPr sz="2000">
                <a:solidFill>
                  <a:schemeClr val="tx1"/>
                </a:solidFill>
                <a:latin typeface="Calibri" pitchFamily="34" charset="0"/>
                <a:ea typeface="宋体" pitchFamily="2" charset="-122"/>
              </a:defRPr>
            </a:lvl2pPr>
            <a:lvl3pPr algn="l" eaLnBrk="0" hangingPunct="0">
              <a:defRPr sz="2000">
                <a:solidFill>
                  <a:schemeClr val="tx1"/>
                </a:solidFill>
                <a:latin typeface="Calibri" pitchFamily="34" charset="0"/>
                <a:ea typeface="宋体" pitchFamily="2" charset="-122"/>
              </a:defRPr>
            </a:lvl3pPr>
            <a:lvl4pPr algn="l" eaLnBrk="0" hangingPunct="0">
              <a:defRPr sz="2000">
                <a:solidFill>
                  <a:schemeClr val="tx1"/>
                </a:solidFill>
                <a:latin typeface="Calibri" pitchFamily="34" charset="0"/>
                <a:ea typeface="宋体" pitchFamily="2" charset="-122"/>
              </a:defRPr>
            </a:lvl4pPr>
            <a:lvl5pPr algn="l" eaLnBrk="0" hangingPunct="0">
              <a:defRPr sz="2000">
                <a:solidFill>
                  <a:schemeClr val="tx1"/>
                </a:solidFill>
                <a:latin typeface="Calibri" pitchFamily="34" charset="0"/>
                <a:ea typeface="宋体" pitchFamily="2" charset="-122"/>
              </a:defRPr>
            </a:lvl5pPr>
            <a:lvl6pPr eaLnBrk="0" fontAlgn="base" hangingPunct="0">
              <a:spcBef>
                <a:spcPct val="0"/>
              </a:spcBef>
              <a:spcAft>
                <a:spcPct val="0"/>
              </a:spcAft>
              <a:defRPr sz="2000">
                <a:solidFill>
                  <a:schemeClr val="tx1"/>
                </a:solidFill>
                <a:latin typeface="Calibri" pitchFamily="34" charset="0"/>
                <a:ea typeface="宋体" pitchFamily="2" charset="-122"/>
              </a:defRPr>
            </a:lvl6pPr>
            <a:lvl7pPr eaLnBrk="0" fontAlgn="base" hangingPunct="0">
              <a:spcBef>
                <a:spcPct val="0"/>
              </a:spcBef>
              <a:spcAft>
                <a:spcPct val="0"/>
              </a:spcAft>
              <a:defRPr sz="2000">
                <a:solidFill>
                  <a:schemeClr val="tx1"/>
                </a:solidFill>
                <a:latin typeface="Calibri" pitchFamily="34" charset="0"/>
                <a:ea typeface="宋体" pitchFamily="2" charset="-122"/>
              </a:defRPr>
            </a:lvl7pPr>
            <a:lvl8pPr eaLnBrk="0" fontAlgn="base" hangingPunct="0">
              <a:spcBef>
                <a:spcPct val="0"/>
              </a:spcBef>
              <a:spcAft>
                <a:spcPct val="0"/>
              </a:spcAft>
              <a:defRPr sz="2000">
                <a:solidFill>
                  <a:schemeClr val="tx1"/>
                </a:solidFill>
                <a:latin typeface="Calibri" pitchFamily="34" charset="0"/>
                <a:ea typeface="宋体" pitchFamily="2" charset="-122"/>
              </a:defRPr>
            </a:lvl8pPr>
            <a:lvl9pPr eaLnBrk="0" fontAlgn="base" hangingPunct="0">
              <a:spcBef>
                <a:spcPct val="0"/>
              </a:spcBef>
              <a:spcAft>
                <a:spcPct val="0"/>
              </a:spcAft>
              <a:defRPr sz="2000">
                <a:solidFill>
                  <a:schemeClr val="tx1"/>
                </a:solidFill>
                <a:latin typeface="Calibri" pitchFamily="34" charset="0"/>
                <a:ea typeface="宋体" pitchFamily="2" charset="-122"/>
              </a:defRPr>
            </a:lvl9pPr>
          </a:lstStyle>
          <a:p>
            <a:pPr algn="just" eaLnBrk="1" hangingPunct="1">
              <a:spcBef>
                <a:spcPct val="50000"/>
              </a:spcBef>
              <a:defRPr/>
            </a:pPr>
            <a:r>
              <a:rPr lang="en-US" altLang="zh-CN" sz="3200" b="1" dirty="0" smtClean="0">
                <a:solidFill>
                  <a:srgbClr val="C00000"/>
                </a:solidFill>
              </a:rPr>
              <a:t>Listen to the </a:t>
            </a:r>
            <a:r>
              <a:rPr lang="en-US" altLang="zh-CN" sz="3200" b="1" dirty="0" err="1" smtClean="0">
                <a:solidFill>
                  <a:srgbClr val="C00000"/>
                </a:solidFill>
              </a:rPr>
              <a:t>programme</a:t>
            </a:r>
            <a:r>
              <a:rPr lang="en-US" altLang="zh-CN" sz="3200" b="1" dirty="0" smtClean="0">
                <a:solidFill>
                  <a:srgbClr val="C00000"/>
                </a:solidFill>
              </a:rPr>
              <a:t> and answer the following questions.</a:t>
            </a:r>
          </a:p>
          <a:p>
            <a:pPr algn="just" eaLnBrk="1" hangingPunct="1">
              <a:spcBef>
                <a:spcPct val="50000"/>
              </a:spcBef>
              <a:defRPr/>
            </a:pPr>
            <a:r>
              <a:rPr lang="en-US" altLang="zh-CN" sz="2800" b="1" dirty="0" smtClean="0">
                <a:solidFill>
                  <a:srgbClr val="C00000"/>
                </a:solidFill>
              </a:rPr>
              <a:t>1. What does William think of Sudan?</a:t>
            </a:r>
          </a:p>
          <a:p>
            <a:pPr marL="361950" indent="-361950" algn="just" eaLnBrk="1" hangingPunct="1">
              <a:spcBef>
                <a:spcPct val="50000"/>
              </a:spcBef>
              <a:defRPr/>
            </a:pPr>
            <a:r>
              <a:rPr lang="en-US" altLang="zh-CN" sz="2800" dirty="0" smtClean="0">
                <a:solidFill>
                  <a:srgbClr val="C00000"/>
                </a:solidFill>
              </a:rPr>
              <a:t>    The country Sudan reminds him of not very positive stories, for example, stories about the war and about refugees in Darfur.</a:t>
            </a:r>
            <a:endParaRPr lang="zh-CN" altLang="en-US" sz="2800" dirty="0" smtClean="0">
              <a:solidFill>
                <a:srgbClr val="C00000"/>
              </a:solidFill>
            </a:endParaRPr>
          </a:p>
          <a:p>
            <a:pPr algn="just" eaLnBrk="1" hangingPunct="1">
              <a:spcBef>
                <a:spcPct val="50000"/>
              </a:spcBef>
              <a:defRPr/>
            </a:pPr>
            <a:r>
              <a:rPr lang="en-US" altLang="zh-CN" sz="2800" b="1" dirty="0" smtClean="0">
                <a:solidFill>
                  <a:srgbClr val="C00000"/>
                </a:solidFill>
              </a:rPr>
              <a:t>2. Why is the school very special?</a:t>
            </a:r>
          </a:p>
          <a:p>
            <a:pPr algn="just" eaLnBrk="1" hangingPunct="1">
              <a:spcBef>
                <a:spcPct val="50000"/>
              </a:spcBef>
              <a:defRPr/>
            </a:pPr>
            <a:r>
              <a:rPr lang="en-US" altLang="zh-CN" sz="2800" dirty="0" smtClean="0">
                <a:solidFill>
                  <a:srgbClr val="C00000"/>
                </a:solidFill>
              </a:rPr>
              <a:t>    It’s a school for ex-child soldiers.</a:t>
            </a:r>
            <a:endParaRPr lang="zh-CN" altLang="en-US" sz="2800" dirty="0" smtClean="0">
              <a:solidFill>
                <a:srgbClr val="C00000"/>
              </a:solidFill>
            </a:endParaRPr>
          </a:p>
          <a:p>
            <a:pPr algn="just" eaLnBrk="1" hangingPunct="1">
              <a:spcBef>
                <a:spcPct val="50000"/>
              </a:spcBef>
              <a:defRPr/>
            </a:pPr>
            <a:endParaRPr lang="en-US" altLang="zh-CN" sz="2800" b="1" dirty="0" smtClean="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6"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8438" name="图片 8" descr="MORE"/>
          <p:cNvPicPr>
            <a:picLocks noChangeAspect="1" noChangeArrowheads="1"/>
          </p:cNvPicPr>
          <p:nvPr/>
        </p:nvPicPr>
        <p:blipFill>
          <a:blip r:embed="rId5" cstate="print"/>
          <a:srcRect/>
          <a:stretch>
            <a:fillRect/>
          </a:stretch>
        </p:blipFill>
        <p:spPr bwMode="auto">
          <a:xfrm>
            <a:off x="7991475" y="6262688"/>
            <a:ext cx="912813" cy="228600"/>
          </a:xfrm>
          <a:prstGeom prst="rect">
            <a:avLst/>
          </a:prstGeom>
          <a:noFill/>
          <a:ln w="9525">
            <a:noFill/>
            <a:miter lim="800000"/>
            <a:headEnd/>
            <a:tailEnd/>
          </a:ln>
        </p:spPr>
      </p:pic>
      <p:pic>
        <p:nvPicPr>
          <p:cNvPr id="18440" name="图片 8" descr="音频">
            <a:hlinkClick r:id="rId6" action="ppaction://hlinkfile"/>
          </p:cNvPr>
          <p:cNvPicPr>
            <a:picLocks noChangeAspect="1" noChangeArrowheads="1"/>
          </p:cNvPicPr>
          <p:nvPr/>
        </p:nvPicPr>
        <p:blipFill>
          <a:blip r:embed="rId7" cstate="print"/>
          <a:srcRect/>
          <a:stretch>
            <a:fillRect/>
          </a:stretch>
        </p:blipFill>
        <p:spPr bwMode="auto">
          <a:xfrm>
            <a:off x="8443826" y="2305962"/>
            <a:ext cx="476250" cy="533400"/>
          </a:xfrm>
          <a:prstGeom prst="rect">
            <a:avLst/>
          </a:prstGeom>
          <a:noFill/>
          <a:ln w="9525">
            <a:noFill/>
            <a:miter lim="800000"/>
            <a:headEnd/>
            <a:tailEnd/>
          </a:ln>
        </p:spPr>
      </p:pic>
      <p:pic>
        <p:nvPicPr>
          <p:cNvPr id="9" name="图片 8" descr="音频">
            <a:hlinkClick r:id="rId8" action="ppaction://hlinkfile"/>
          </p:cNvPr>
          <p:cNvPicPr>
            <a:picLocks noChangeAspect="1" noChangeArrowheads="1"/>
          </p:cNvPicPr>
          <p:nvPr/>
        </p:nvPicPr>
        <p:blipFill>
          <a:blip r:embed="rId7" cstate="print"/>
          <a:srcRect/>
          <a:stretch>
            <a:fillRect/>
          </a:stretch>
        </p:blipFill>
        <p:spPr bwMode="auto">
          <a:xfrm>
            <a:off x="8443826" y="4384828"/>
            <a:ext cx="476250" cy="533400"/>
          </a:xfrm>
          <a:prstGeom prst="rect">
            <a:avLst/>
          </a:prstGeom>
          <a:noFill/>
          <a:ln w="9525">
            <a:noFill/>
            <a:miter lim="800000"/>
            <a:headEnd/>
            <a:tailEnd/>
          </a:ln>
        </p:spPr>
      </p:pic>
      <p:pic>
        <p:nvPicPr>
          <p:cNvPr id="10" name="图片 6"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dissolv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4" end="4"/>
                                            </p:txEl>
                                          </p:spTgt>
                                        </p:tgtEl>
                                        <p:attrNameLst>
                                          <p:attrName>style.visibility</p:attrName>
                                        </p:attrNameLst>
                                      </p:cBhvr>
                                      <p:to>
                                        <p:strVal val="visible"/>
                                      </p:to>
                                    </p:set>
                                    <p:animEffect transition="in" filter="dissolve">
                                      <p:cBhvr>
                                        <p:cTn id="12" dur="500"/>
                                        <p:tgtEl>
                                          <p:spTgt spid="8">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8"/>
                                        </p:tgtEl>
                                        <p:attrNameLst>
                                          <p:attrName>style.visibility</p:attrName>
                                        </p:attrNameLst>
                                      </p:cBhvr>
                                      <p:to>
                                        <p:strVal val="visible"/>
                                      </p:to>
                                    </p:set>
                                    <p:animEffect transition="in" filter="dissolve">
                                      <p:cBhvr>
                                        <p:cTn id="1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172528" y="678263"/>
            <a:ext cx="8285672" cy="5909310"/>
          </a:xfrm>
          <a:prstGeom prst="rect">
            <a:avLst/>
          </a:prstGeom>
          <a:noFill/>
          <a:ln>
            <a:noFill/>
          </a:ln>
          <a:effectLst>
            <a:prstShdw prst="shdw17" dist="17961" dir="2700000">
              <a:schemeClr val="accent1">
                <a:gamma/>
                <a:shade val="60000"/>
                <a:invGamma/>
              </a:schemeClr>
            </a:prstShdw>
          </a:effectLst>
          <a:extLst/>
        </p:spPr>
        <p:txBody>
          <a:bodyPr wrap="square">
            <a:spAutoFit/>
          </a:bodyPr>
          <a:lstStyle>
            <a:lvl1pPr algn="l" eaLnBrk="0" hangingPunct="0">
              <a:defRPr sz="2000">
                <a:solidFill>
                  <a:schemeClr val="tx1"/>
                </a:solidFill>
                <a:latin typeface="Calibri" pitchFamily="34" charset="0"/>
                <a:ea typeface="宋体" pitchFamily="2" charset="-122"/>
              </a:defRPr>
            </a:lvl1pPr>
            <a:lvl2pPr marL="722313" algn="l" eaLnBrk="0" hangingPunct="0">
              <a:defRPr sz="2000">
                <a:solidFill>
                  <a:schemeClr val="tx1"/>
                </a:solidFill>
                <a:latin typeface="Calibri" pitchFamily="34" charset="0"/>
                <a:ea typeface="宋体" pitchFamily="2" charset="-122"/>
              </a:defRPr>
            </a:lvl2pPr>
            <a:lvl3pPr algn="l" eaLnBrk="0" hangingPunct="0">
              <a:defRPr sz="2000">
                <a:solidFill>
                  <a:schemeClr val="tx1"/>
                </a:solidFill>
                <a:latin typeface="Calibri" pitchFamily="34" charset="0"/>
                <a:ea typeface="宋体" pitchFamily="2" charset="-122"/>
              </a:defRPr>
            </a:lvl3pPr>
            <a:lvl4pPr algn="l" eaLnBrk="0" hangingPunct="0">
              <a:defRPr sz="2000">
                <a:solidFill>
                  <a:schemeClr val="tx1"/>
                </a:solidFill>
                <a:latin typeface="Calibri" pitchFamily="34" charset="0"/>
                <a:ea typeface="宋体" pitchFamily="2" charset="-122"/>
              </a:defRPr>
            </a:lvl4pPr>
            <a:lvl5pPr algn="l" eaLnBrk="0" hangingPunct="0">
              <a:defRPr sz="2000">
                <a:solidFill>
                  <a:schemeClr val="tx1"/>
                </a:solidFill>
                <a:latin typeface="Calibri" pitchFamily="34" charset="0"/>
                <a:ea typeface="宋体" pitchFamily="2" charset="-122"/>
              </a:defRPr>
            </a:lvl5pPr>
            <a:lvl6pPr eaLnBrk="0" fontAlgn="base" hangingPunct="0">
              <a:spcBef>
                <a:spcPct val="0"/>
              </a:spcBef>
              <a:spcAft>
                <a:spcPct val="0"/>
              </a:spcAft>
              <a:defRPr sz="2000">
                <a:solidFill>
                  <a:schemeClr val="tx1"/>
                </a:solidFill>
                <a:latin typeface="Calibri" pitchFamily="34" charset="0"/>
                <a:ea typeface="宋体" pitchFamily="2" charset="-122"/>
              </a:defRPr>
            </a:lvl6pPr>
            <a:lvl7pPr eaLnBrk="0" fontAlgn="base" hangingPunct="0">
              <a:spcBef>
                <a:spcPct val="0"/>
              </a:spcBef>
              <a:spcAft>
                <a:spcPct val="0"/>
              </a:spcAft>
              <a:defRPr sz="2000">
                <a:solidFill>
                  <a:schemeClr val="tx1"/>
                </a:solidFill>
                <a:latin typeface="Calibri" pitchFamily="34" charset="0"/>
                <a:ea typeface="宋体" pitchFamily="2" charset="-122"/>
              </a:defRPr>
            </a:lvl7pPr>
            <a:lvl8pPr eaLnBrk="0" fontAlgn="base" hangingPunct="0">
              <a:spcBef>
                <a:spcPct val="0"/>
              </a:spcBef>
              <a:spcAft>
                <a:spcPct val="0"/>
              </a:spcAft>
              <a:defRPr sz="2000">
                <a:solidFill>
                  <a:schemeClr val="tx1"/>
                </a:solidFill>
                <a:latin typeface="Calibri" pitchFamily="34" charset="0"/>
                <a:ea typeface="宋体" pitchFamily="2" charset="-122"/>
              </a:defRPr>
            </a:lvl8pPr>
            <a:lvl9pPr eaLnBrk="0" fontAlgn="base" hangingPunct="0">
              <a:spcBef>
                <a:spcPct val="0"/>
              </a:spcBef>
              <a:spcAft>
                <a:spcPct val="0"/>
              </a:spcAft>
              <a:defRPr sz="2000">
                <a:solidFill>
                  <a:schemeClr val="tx1"/>
                </a:solidFill>
                <a:latin typeface="Calibri" pitchFamily="34" charset="0"/>
                <a:ea typeface="宋体" pitchFamily="2" charset="-122"/>
              </a:defRPr>
            </a:lvl9pPr>
          </a:lstStyle>
          <a:p>
            <a:pPr marL="393700" indent="-393700" algn="just" eaLnBrk="1" hangingPunct="1">
              <a:spcBef>
                <a:spcPct val="50000"/>
              </a:spcBef>
              <a:defRPr/>
            </a:pPr>
            <a:r>
              <a:rPr lang="en-US" altLang="zh-CN" sz="2800" b="1" dirty="0" smtClean="0">
                <a:solidFill>
                  <a:srgbClr val="C00000"/>
                </a:solidFill>
              </a:rPr>
              <a:t>3. Explain the two words, </a:t>
            </a:r>
            <a:r>
              <a:rPr lang="en-US" altLang="zh-CN" sz="2800" b="1" i="1" dirty="0" smtClean="0">
                <a:solidFill>
                  <a:srgbClr val="C00000"/>
                </a:solidFill>
              </a:rPr>
              <a:t>aggressive</a:t>
            </a:r>
            <a:r>
              <a:rPr lang="en-US" altLang="zh-CN" sz="2800" b="1" dirty="0" smtClean="0">
                <a:solidFill>
                  <a:srgbClr val="C00000"/>
                </a:solidFill>
              </a:rPr>
              <a:t> and </a:t>
            </a:r>
            <a:r>
              <a:rPr lang="en-US" altLang="zh-CN" sz="2800" b="1" i="1" dirty="0" smtClean="0">
                <a:solidFill>
                  <a:srgbClr val="C00000"/>
                </a:solidFill>
              </a:rPr>
              <a:t>stubborn</a:t>
            </a:r>
            <a:r>
              <a:rPr lang="en-US" altLang="zh-CN" sz="2800" b="1" dirty="0" smtClean="0">
                <a:solidFill>
                  <a:srgbClr val="C00000"/>
                </a:solidFill>
              </a:rPr>
              <a:t>, in English.</a:t>
            </a:r>
          </a:p>
          <a:p>
            <a:pPr marL="361950" indent="-361950" algn="just" eaLnBrk="1" hangingPunct="1">
              <a:spcBef>
                <a:spcPct val="50000"/>
              </a:spcBef>
              <a:defRPr/>
            </a:pPr>
            <a:r>
              <a:rPr lang="en-US" altLang="zh-CN" sz="2800" dirty="0" smtClean="0">
                <a:solidFill>
                  <a:srgbClr val="C00000"/>
                </a:solidFill>
              </a:rPr>
              <a:t>     Someone who is described as “aggressive” behaves in an angry and forceful way – and a way that makes other people feel threatened, uncomfortable, maybe even afraid sometimes.</a:t>
            </a:r>
            <a:endParaRPr lang="en-US" altLang="zh-CN" sz="2800" b="1" dirty="0" smtClean="0">
              <a:solidFill>
                <a:srgbClr val="C00000"/>
              </a:solidFill>
            </a:endParaRPr>
          </a:p>
          <a:p>
            <a:pPr marL="361950" indent="-361950" algn="just" eaLnBrk="1" hangingPunct="1">
              <a:spcBef>
                <a:spcPct val="50000"/>
              </a:spcBef>
              <a:defRPr/>
            </a:pPr>
            <a:r>
              <a:rPr lang="en-US" altLang="zh-CN" sz="2800" dirty="0" smtClean="0">
                <a:solidFill>
                  <a:srgbClr val="C00000"/>
                </a:solidFill>
              </a:rPr>
              <a:t>     Someone who is described as “stubborn”, continues to do or to believe exactly what they want, even if they’re wrong. So a stubborn person can be really annoying and difficult to deal with because they refuse to change their mind.</a:t>
            </a:r>
          </a:p>
          <a:p>
            <a:pPr algn="just" eaLnBrk="1" hangingPunct="1">
              <a:spcBef>
                <a:spcPct val="50000"/>
              </a:spcBef>
              <a:defRPr/>
            </a:pPr>
            <a:endParaRPr lang="zh-CN" altLang="en-US" sz="2800" dirty="0" smtClean="0">
              <a:solidFill>
                <a:srgbClr val="C00000"/>
              </a:solidFill>
            </a:endParaRPr>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6"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8438" name="图片 8" descr="MORE"/>
          <p:cNvPicPr>
            <a:picLocks noChangeAspect="1" noChangeArrowheads="1"/>
          </p:cNvPicPr>
          <p:nvPr/>
        </p:nvPicPr>
        <p:blipFill>
          <a:blip r:embed="rId5" cstate="print"/>
          <a:srcRect/>
          <a:stretch>
            <a:fillRect/>
          </a:stretch>
        </p:blipFill>
        <p:spPr bwMode="auto">
          <a:xfrm>
            <a:off x="7991475" y="6262688"/>
            <a:ext cx="912813" cy="228600"/>
          </a:xfrm>
          <a:prstGeom prst="rect">
            <a:avLst/>
          </a:prstGeom>
          <a:noFill/>
          <a:ln w="9525">
            <a:noFill/>
            <a:miter lim="800000"/>
            <a:headEnd/>
            <a:tailEnd/>
          </a:ln>
        </p:spPr>
      </p:pic>
      <p:pic>
        <p:nvPicPr>
          <p:cNvPr id="10" name="图片 8" descr="音频">
            <a:hlinkClick r:id="rId6" action="ppaction://hlinkfile"/>
          </p:cNvPr>
          <p:cNvPicPr>
            <a:picLocks noChangeAspect="1" noChangeArrowheads="1"/>
          </p:cNvPicPr>
          <p:nvPr/>
        </p:nvPicPr>
        <p:blipFill>
          <a:blip r:embed="rId7" cstate="print"/>
          <a:srcRect/>
          <a:stretch>
            <a:fillRect/>
          </a:stretch>
        </p:blipFill>
        <p:spPr bwMode="auto">
          <a:xfrm>
            <a:off x="8469704" y="701526"/>
            <a:ext cx="476250" cy="533400"/>
          </a:xfrm>
          <a:prstGeom prst="rect">
            <a:avLst/>
          </a:prstGeom>
          <a:noFill/>
          <a:ln w="9525">
            <a:noFill/>
            <a:miter lim="800000"/>
            <a:headEnd/>
            <a:tailEnd/>
          </a:ln>
        </p:spPr>
      </p:pic>
      <p:pic>
        <p:nvPicPr>
          <p:cNvPr id="9" name="图片 6"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dissolv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8"/>
                                        </p:tgtEl>
                                        <p:attrNameLst>
                                          <p:attrName>style.visibility</p:attrName>
                                        </p:attrNameLst>
                                      </p:cBhvr>
                                      <p:to>
                                        <p:strVal val="visible"/>
                                      </p:to>
                                    </p:set>
                                    <p:animEffect transition="in" filter="dissolve">
                                      <p:cBhvr>
                                        <p:cTn id="1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172528" y="828159"/>
            <a:ext cx="8289985" cy="5047536"/>
          </a:xfrm>
          <a:prstGeom prst="rect">
            <a:avLst/>
          </a:prstGeom>
          <a:noFill/>
          <a:ln>
            <a:noFill/>
          </a:ln>
          <a:effectLst>
            <a:prstShdw prst="shdw17" dist="17961" dir="2700000">
              <a:schemeClr val="accent1">
                <a:gamma/>
                <a:shade val="60000"/>
                <a:invGamma/>
              </a:schemeClr>
            </a:prstShdw>
          </a:effectLst>
          <a:extLst/>
        </p:spPr>
        <p:txBody>
          <a:bodyPr wrap="square">
            <a:spAutoFit/>
          </a:bodyPr>
          <a:lstStyle>
            <a:lvl1pPr algn="l" eaLnBrk="0" hangingPunct="0">
              <a:defRPr sz="2000">
                <a:solidFill>
                  <a:schemeClr val="tx1"/>
                </a:solidFill>
                <a:latin typeface="Calibri" pitchFamily="34" charset="0"/>
                <a:ea typeface="宋体" pitchFamily="2" charset="-122"/>
              </a:defRPr>
            </a:lvl1pPr>
            <a:lvl2pPr marL="722313" algn="l" eaLnBrk="0" hangingPunct="0">
              <a:defRPr sz="2000">
                <a:solidFill>
                  <a:schemeClr val="tx1"/>
                </a:solidFill>
                <a:latin typeface="Calibri" pitchFamily="34" charset="0"/>
                <a:ea typeface="宋体" pitchFamily="2" charset="-122"/>
              </a:defRPr>
            </a:lvl2pPr>
            <a:lvl3pPr algn="l" eaLnBrk="0" hangingPunct="0">
              <a:defRPr sz="2000">
                <a:solidFill>
                  <a:schemeClr val="tx1"/>
                </a:solidFill>
                <a:latin typeface="Calibri" pitchFamily="34" charset="0"/>
                <a:ea typeface="宋体" pitchFamily="2" charset="-122"/>
              </a:defRPr>
            </a:lvl3pPr>
            <a:lvl4pPr algn="l" eaLnBrk="0" hangingPunct="0">
              <a:defRPr sz="2000">
                <a:solidFill>
                  <a:schemeClr val="tx1"/>
                </a:solidFill>
                <a:latin typeface="Calibri" pitchFamily="34" charset="0"/>
                <a:ea typeface="宋体" pitchFamily="2" charset="-122"/>
              </a:defRPr>
            </a:lvl4pPr>
            <a:lvl5pPr algn="l" eaLnBrk="0" hangingPunct="0">
              <a:defRPr sz="2000">
                <a:solidFill>
                  <a:schemeClr val="tx1"/>
                </a:solidFill>
                <a:latin typeface="Calibri" pitchFamily="34" charset="0"/>
                <a:ea typeface="宋体" pitchFamily="2" charset="-122"/>
              </a:defRPr>
            </a:lvl5pPr>
            <a:lvl6pPr eaLnBrk="0" fontAlgn="base" hangingPunct="0">
              <a:spcBef>
                <a:spcPct val="0"/>
              </a:spcBef>
              <a:spcAft>
                <a:spcPct val="0"/>
              </a:spcAft>
              <a:defRPr sz="2000">
                <a:solidFill>
                  <a:schemeClr val="tx1"/>
                </a:solidFill>
                <a:latin typeface="Calibri" pitchFamily="34" charset="0"/>
                <a:ea typeface="宋体" pitchFamily="2" charset="-122"/>
              </a:defRPr>
            </a:lvl6pPr>
            <a:lvl7pPr eaLnBrk="0" fontAlgn="base" hangingPunct="0">
              <a:spcBef>
                <a:spcPct val="0"/>
              </a:spcBef>
              <a:spcAft>
                <a:spcPct val="0"/>
              </a:spcAft>
              <a:defRPr sz="2000">
                <a:solidFill>
                  <a:schemeClr val="tx1"/>
                </a:solidFill>
                <a:latin typeface="Calibri" pitchFamily="34" charset="0"/>
                <a:ea typeface="宋体" pitchFamily="2" charset="-122"/>
              </a:defRPr>
            </a:lvl7pPr>
            <a:lvl8pPr eaLnBrk="0" fontAlgn="base" hangingPunct="0">
              <a:spcBef>
                <a:spcPct val="0"/>
              </a:spcBef>
              <a:spcAft>
                <a:spcPct val="0"/>
              </a:spcAft>
              <a:defRPr sz="2000">
                <a:solidFill>
                  <a:schemeClr val="tx1"/>
                </a:solidFill>
                <a:latin typeface="Calibri" pitchFamily="34" charset="0"/>
                <a:ea typeface="宋体" pitchFamily="2" charset="-122"/>
              </a:defRPr>
            </a:lvl8pPr>
            <a:lvl9pPr eaLnBrk="0" fontAlgn="base" hangingPunct="0">
              <a:spcBef>
                <a:spcPct val="0"/>
              </a:spcBef>
              <a:spcAft>
                <a:spcPct val="0"/>
              </a:spcAft>
              <a:defRPr sz="2000">
                <a:solidFill>
                  <a:schemeClr val="tx1"/>
                </a:solidFill>
                <a:latin typeface="Calibri" pitchFamily="34" charset="0"/>
                <a:ea typeface="宋体" pitchFamily="2" charset="-122"/>
              </a:defRPr>
            </a:lvl9pPr>
          </a:lstStyle>
          <a:p>
            <a:pPr marL="495300" indent="-495300" algn="just" eaLnBrk="1" hangingPunct="1">
              <a:spcBef>
                <a:spcPct val="50000"/>
              </a:spcBef>
              <a:defRPr/>
            </a:pPr>
            <a:r>
              <a:rPr lang="en-US" altLang="zh-CN" sz="2800" b="1" dirty="0" smtClean="0">
                <a:solidFill>
                  <a:srgbClr val="C00000"/>
                </a:solidFill>
              </a:rPr>
              <a:t>4. How long does it usually take before students change for the better?</a:t>
            </a:r>
          </a:p>
          <a:p>
            <a:pPr marL="361950" indent="-361950" algn="just" eaLnBrk="1" hangingPunct="1">
              <a:spcBef>
                <a:spcPct val="50000"/>
              </a:spcBef>
              <a:defRPr/>
            </a:pPr>
            <a:r>
              <a:rPr lang="en-US" altLang="zh-CN" sz="2800" dirty="0" smtClean="0">
                <a:solidFill>
                  <a:srgbClr val="C00000"/>
                </a:solidFill>
              </a:rPr>
              <a:t>      It only takes about a year.</a:t>
            </a:r>
          </a:p>
          <a:p>
            <a:pPr marL="361950" indent="-361950" algn="just" eaLnBrk="1" hangingPunct="1">
              <a:spcBef>
                <a:spcPct val="50000"/>
              </a:spcBef>
              <a:defRPr/>
            </a:pPr>
            <a:endParaRPr lang="zh-CN" altLang="en-US" sz="2800" dirty="0" smtClean="0">
              <a:solidFill>
                <a:srgbClr val="C00000"/>
              </a:solidFill>
            </a:endParaRPr>
          </a:p>
          <a:p>
            <a:pPr algn="just" eaLnBrk="1" hangingPunct="1">
              <a:spcBef>
                <a:spcPct val="50000"/>
              </a:spcBef>
              <a:defRPr/>
            </a:pPr>
            <a:r>
              <a:rPr lang="en-US" altLang="zh-CN" sz="2800" b="1" dirty="0" smtClean="0">
                <a:solidFill>
                  <a:srgbClr val="C00000"/>
                </a:solidFill>
              </a:rPr>
              <a:t>5.   Say something about the students’ future.</a:t>
            </a:r>
          </a:p>
          <a:p>
            <a:pPr marL="469900" indent="-469900" algn="just" eaLnBrk="1" hangingPunct="1">
              <a:spcBef>
                <a:spcPct val="50000"/>
              </a:spcBef>
              <a:defRPr/>
            </a:pPr>
            <a:r>
              <a:rPr lang="en-US" altLang="zh-CN" sz="2800" dirty="0" smtClean="0">
                <a:solidFill>
                  <a:srgbClr val="C00000"/>
                </a:solidFill>
              </a:rPr>
              <a:t>      Learning helps them to get jobs. With lots of donations and more volunteers, they can start the secondary schools and even go to universities.  </a:t>
            </a:r>
          </a:p>
          <a:p>
            <a:pPr algn="just" eaLnBrk="1" hangingPunct="1">
              <a:spcBef>
                <a:spcPct val="50000"/>
              </a:spcBef>
              <a:defRPr/>
            </a:pPr>
            <a:endParaRPr lang="en-US" altLang="zh-CN" sz="2800" b="1" dirty="0" smtClean="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6"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8440" name="图片 8" descr="音频">
            <a:hlinkClick r:id="rId5" action="ppaction://hlinkfile"/>
          </p:cNvPr>
          <p:cNvPicPr>
            <a:picLocks noChangeAspect="1" noChangeArrowheads="1"/>
          </p:cNvPicPr>
          <p:nvPr/>
        </p:nvPicPr>
        <p:blipFill>
          <a:blip r:embed="rId6" cstate="print"/>
          <a:srcRect/>
          <a:stretch>
            <a:fillRect/>
          </a:stretch>
        </p:blipFill>
        <p:spPr bwMode="auto">
          <a:xfrm>
            <a:off x="8461078" y="813664"/>
            <a:ext cx="476250" cy="533400"/>
          </a:xfrm>
          <a:prstGeom prst="rect">
            <a:avLst/>
          </a:prstGeom>
          <a:noFill/>
          <a:ln w="9525">
            <a:noFill/>
            <a:miter lim="800000"/>
            <a:headEnd/>
            <a:tailEnd/>
          </a:ln>
        </p:spPr>
      </p:pic>
      <p:pic>
        <p:nvPicPr>
          <p:cNvPr id="9" name="图片 8" descr="音频">
            <a:hlinkClick r:id="rId7" action="ppaction://hlinkfile"/>
          </p:cNvPr>
          <p:cNvPicPr>
            <a:picLocks noChangeAspect="1" noChangeArrowheads="1"/>
          </p:cNvPicPr>
          <p:nvPr/>
        </p:nvPicPr>
        <p:blipFill>
          <a:blip r:embed="rId6" cstate="print"/>
          <a:srcRect/>
          <a:stretch>
            <a:fillRect/>
          </a:stretch>
        </p:blipFill>
        <p:spPr bwMode="auto">
          <a:xfrm>
            <a:off x="8461078" y="3134058"/>
            <a:ext cx="476250" cy="533400"/>
          </a:xfrm>
          <a:prstGeom prst="rect">
            <a:avLst/>
          </a:prstGeom>
          <a:noFill/>
          <a:ln w="9525">
            <a:noFill/>
            <a:miter lim="800000"/>
            <a:headEnd/>
            <a:tailEnd/>
          </a:ln>
        </p:spPr>
      </p:pic>
      <p:pic>
        <p:nvPicPr>
          <p:cNvPr id="10" name="图片 2" descr="END"/>
          <p:cNvPicPr>
            <a:picLocks noGrp="1" noChangeAspect="1" noChangeArrowheads="1"/>
          </p:cNvPicPr>
          <p:nvPr>
            <p:ph idx="1"/>
          </p:nvPr>
        </p:nvPicPr>
        <p:blipFill>
          <a:blip r:embed="rId8" cstate="print"/>
          <a:srcRect/>
          <a:stretch>
            <a:fillRect/>
          </a:stretch>
        </p:blipFill>
        <p:spPr>
          <a:xfrm>
            <a:off x="8396897" y="6348259"/>
            <a:ext cx="449263" cy="212725"/>
          </a:xfrm>
        </p:spPr>
      </p:pic>
      <p:pic>
        <p:nvPicPr>
          <p:cNvPr id="11" name="图片 6"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dissolv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4" end="4"/>
                                            </p:txEl>
                                          </p:spTgt>
                                        </p:tgtEl>
                                        <p:attrNameLst>
                                          <p:attrName>style.visibility</p:attrName>
                                        </p:attrNameLst>
                                      </p:cBhvr>
                                      <p:to>
                                        <p:strVal val="visible"/>
                                      </p:to>
                                    </p:set>
                                    <p:animEffect transition="in" filter="dissolve">
                                      <p:cBhvr>
                                        <p:cTn id="12" dur="500"/>
                                        <p:tgtEl>
                                          <p:spTgt spid="8">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026" name="Picture 2" descr="E:\教材\新标准大学英语\课件检测\PDF\综合教程1\2016.4.1新标准第二版综合1用图\U1\8016951538_S.jpg"/>
          <p:cNvPicPr>
            <a:picLocks noChangeAspect="1" noChangeArrowheads="1"/>
          </p:cNvPicPr>
          <p:nvPr/>
        </p:nvPicPr>
        <p:blipFill rotWithShape="1">
          <a:blip r:embed="rId3">
            <a:extLst>
              <a:ext uri="{28A0092B-C50C-407E-A947-70E740481C1C}">
                <a14:useLocalDpi xmlns:a14="http://schemas.microsoft.com/office/drawing/2010/main" val="0"/>
              </a:ext>
            </a:extLst>
          </a:blip>
          <a:srcRect l="10971"/>
          <a:stretch/>
        </p:blipFill>
        <p:spPr bwMode="auto">
          <a:xfrm>
            <a:off x="0" y="-12700"/>
            <a:ext cx="9172586" cy="68707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7126" y="5118268"/>
            <a:ext cx="3674147" cy="1015663"/>
          </a:xfrm>
          <a:prstGeom prst="rect">
            <a:avLst/>
          </a:prstGeom>
          <a:noFill/>
          <a:effectLst>
            <a:glow rad="228600">
              <a:schemeClr val="accent5">
                <a:satMod val="175000"/>
                <a:alpha val="40000"/>
              </a:schemeClr>
            </a:glow>
          </a:effectLst>
          <a:scene3d>
            <a:camera prst="orthographicFront"/>
            <a:lightRig rig="soft" dir="t">
              <a:rot lat="0" lon="0" rev="15600000"/>
            </a:lightRig>
          </a:scene3d>
          <a:sp3d>
            <a:bevelT prst="relaxedInset"/>
          </a:sp3d>
        </p:spPr>
        <p:txBody>
          <a:bodyPr wrap="none">
            <a:spAutoFit/>
            <a:sp3d extrusionH="57150" prstMaterial="softEdge">
              <a:bevelT w="25400" h="38100" prst="angle"/>
            </a:sp3d>
          </a:bodyPr>
          <a:lstStyle/>
          <a:p>
            <a:pPr algn="ctr" eaLnBrk="1" hangingPunct="1">
              <a:buFont typeface="Arial" panose="020B0604020202020204" pitchFamily="34" charset="0"/>
              <a:buNone/>
              <a:defRPr/>
            </a:pPr>
            <a:r>
              <a:rPr lang="en-US" altLang="zh-CN" sz="6000" b="1" dirty="0">
                <a:ln/>
                <a:solidFill>
                  <a:srgbClr val="FF6699"/>
                </a:solidFill>
              </a:rPr>
              <a:t>Thank  you</a:t>
            </a:r>
            <a:endParaRPr lang="zh-CN" altLang="en-US" sz="6000" b="1" dirty="0">
              <a:ln/>
              <a:solidFill>
                <a:srgbClr val="FF6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7">
                                            <p:txEl>
                                              <p:pRg st="0" end="0"/>
                                            </p:txEl>
                                          </p:spTgt>
                                        </p:tgtEl>
                                        <p:attrNameLst>
                                          <p:attrName>style.color</p:attrName>
                                        </p:attrNameLst>
                                      </p:cBhvr>
                                      <p:to>
                                        <p:clrVal>
                                          <a:schemeClr val="accent2"/>
                                        </p:clrVal>
                                      </p:to>
                                    </p:set>
                                    <p:set>
                                      <p:cBhvr>
                                        <p:cTn id="7" dur="500" fill="hold"/>
                                        <p:tgtEl>
                                          <p:spTgt spid="7">
                                            <p:txEl>
                                              <p:pRg st="0" end="0"/>
                                            </p:txEl>
                                          </p:spTgt>
                                        </p:tgtEl>
                                        <p:attrNameLst>
                                          <p:attrName>fillcolor</p:attrName>
                                        </p:attrNameLst>
                                      </p:cBhvr>
                                      <p:to>
                                        <p:clrVal>
                                          <a:schemeClr val="accent2"/>
                                        </p:clrVal>
                                      </p:to>
                                    </p:set>
                                    <p:set>
                                      <p:cBhvr>
                                        <p:cTn id="8" dur="500" fill="hold"/>
                                        <p:tgtEl>
                                          <p:spTgt spid="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5833" y="672469"/>
            <a:ext cx="8811517" cy="6013003"/>
          </a:xfrm>
          <a:prstGeom prst="rect">
            <a:avLst/>
          </a:prstGeom>
          <a:noFill/>
          <a:ln>
            <a:miter lim="800000"/>
            <a:headEnd/>
            <a:tailEnd/>
          </a:ln>
        </p:spPr>
        <p:txBody>
          <a:bodyPr/>
          <a:lstStyle/>
          <a:p>
            <a:pPr marL="0" indent="714375" algn="just" eaLnBrk="1" hangingPunct="1">
              <a:buSzPct val="120000"/>
              <a:buFont typeface="Arial" pitchFamily="34" charset="0"/>
              <a:buNone/>
            </a:pPr>
            <a:r>
              <a:rPr lang="en-US" altLang="zh-CN" sz="2800" dirty="0" smtClean="0"/>
              <a:t>      </a:t>
            </a:r>
          </a:p>
          <a:p>
            <a:pPr marL="0" indent="714375" algn="just" eaLnBrk="1" hangingPunct="1">
              <a:lnSpc>
                <a:spcPct val="110000"/>
              </a:lnSpc>
              <a:buSzPct val="120000"/>
              <a:buFont typeface="Arial" pitchFamily="34" charset="0"/>
              <a:buNone/>
            </a:pPr>
            <a:r>
              <a:rPr lang="en-US" altLang="en-US" dirty="0" err="1" smtClean="0">
                <a:solidFill>
                  <a:srgbClr val="002060"/>
                </a:solidFill>
                <a:ea typeface="宋体" pitchFamily="2" charset="-122"/>
              </a:rPr>
              <a:t>’</a:t>
            </a:r>
            <a:r>
              <a:rPr lang="en-US" altLang="en-US" sz="2800" i="1" dirty="0" err="1" smtClean="0">
                <a:solidFill>
                  <a:srgbClr val="002060"/>
                </a:solidFill>
                <a:ea typeface="宋体" pitchFamily="2" charset="-122"/>
              </a:rPr>
              <a:t>Tis</a:t>
            </a:r>
            <a:r>
              <a:rPr lang="en-US" altLang="en-US" sz="2800" i="1" dirty="0" smtClean="0">
                <a:solidFill>
                  <a:srgbClr val="002060"/>
                </a:solidFill>
                <a:ea typeface="宋体" pitchFamily="2" charset="-122"/>
              </a:rPr>
              <a:t>: A Memoir</a:t>
            </a:r>
            <a:r>
              <a:rPr lang="en-US" altLang="en-US" sz="2800" dirty="0" smtClean="0">
                <a:solidFill>
                  <a:srgbClr val="002060"/>
                </a:solidFill>
                <a:ea typeface="宋体" pitchFamily="2" charset="-122"/>
              </a:rPr>
              <a:t> examines Frank’s relationship to his family and his wife during this time (all his siblings and his mother move to America over the course of the book). Frank’s mother, Angela McCourt, was in increasingly bad health and died in New York around the same time as Frank’s father died in Ireland. Frank went to Ireland to bury his father and scattered his mother’s ashes. The book ends after Frank and his brothers scatter Angela’s ashes over the graves of her family.</a:t>
            </a:r>
          </a:p>
          <a:p>
            <a:pPr marL="0" indent="714375" algn="just" eaLnBrk="1" hangingPunct="1">
              <a:buSzPct val="120000"/>
              <a:buFont typeface="Arial" pitchFamily="34" charset="0"/>
              <a:buNone/>
            </a:pPr>
            <a:endParaRPr lang="zh-CN" altLang="en-US" sz="2800" dirty="0" smtClean="0">
              <a:solidFill>
                <a:srgbClr val="002060"/>
              </a:solidFill>
            </a:endParaRPr>
          </a:p>
        </p:txBody>
      </p:sp>
      <p:pic>
        <p:nvPicPr>
          <p:cNvPr id="4101" name="图片 5" descr="Back">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4102" name="图片 10" descr="MORE"/>
          <p:cNvPicPr>
            <a:picLocks noChangeAspect="1" noChangeArrowheads="1"/>
          </p:cNvPicPr>
          <p:nvPr/>
        </p:nvPicPr>
        <p:blipFill>
          <a:blip r:embed="rId5" cstate="print"/>
          <a:srcRect/>
          <a:stretch>
            <a:fillRect/>
          </a:stretch>
        </p:blipFill>
        <p:spPr bwMode="auto">
          <a:xfrm>
            <a:off x="7991475" y="6237288"/>
            <a:ext cx="912813" cy="228600"/>
          </a:xfrm>
          <a:prstGeom prst="rect">
            <a:avLst/>
          </a:prstGeom>
          <a:noFill/>
          <a:ln w="9525">
            <a:noFill/>
            <a:miter lim="800000"/>
            <a:headEnd/>
            <a:tailEnd/>
          </a:ln>
        </p:spPr>
      </p:pic>
      <p:pic>
        <p:nvPicPr>
          <p:cNvPr id="7"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dissolve">
                                      <p:cBhvr>
                                        <p:cTn id="7" dur="10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323850" y="901525"/>
            <a:ext cx="8496300" cy="5760529"/>
          </a:xfrm>
          <a:prstGeom prst="rect">
            <a:avLst/>
          </a:prstGeom>
          <a:noFill/>
          <a:ln>
            <a:miter lim="800000"/>
            <a:headEnd/>
            <a:tailEnd/>
          </a:ln>
        </p:spPr>
        <p:txBody>
          <a:bodyPr/>
          <a:lstStyle/>
          <a:p>
            <a:pPr marL="0" indent="714375" algn="just" eaLnBrk="1" hangingPunct="1">
              <a:lnSpc>
                <a:spcPct val="100000"/>
              </a:lnSpc>
              <a:buSzPct val="120000"/>
              <a:buFont typeface="Arial" pitchFamily="34" charset="0"/>
              <a:buNone/>
            </a:pPr>
            <a:r>
              <a:rPr lang="en-US" altLang="en-US" sz="2800" i="1" dirty="0" err="1" smtClean="0">
                <a:solidFill>
                  <a:srgbClr val="002060"/>
                </a:solidFill>
                <a:ea typeface="宋体" pitchFamily="2" charset="-122"/>
              </a:rPr>
              <a:t>'Tis</a:t>
            </a:r>
            <a:r>
              <a:rPr lang="en-US" altLang="en-US" sz="2800" dirty="0" smtClean="0">
                <a:solidFill>
                  <a:srgbClr val="002060"/>
                </a:solidFill>
                <a:ea typeface="宋体" pitchFamily="2" charset="-122"/>
              </a:rPr>
              <a:t> was the final and only word of the last chapter of </a:t>
            </a:r>
            <a:r>
              <a:rPr lang="en-US" altLang="zh-CN" sz="2800" i="1" dirty="0" smtClean="0">
                <a:solidFill>
                  <a:srgbClr val="002060"/>
                </a:solidFill>
              </a:rPr>
              <a:t>Angela’s</a:t>
            </a:r>
            <a:r>
              <a:rPr lang="en-US" altLang="en-US" sz="2800" i="1" dirty="0" smtClean="0">
                <a:solidFill>
                  <a:srgbClr val="002060"/>
                </a:solidFill>
                <a:ea typeface="宋体" pitchFamily="2" charset="-122"/>
              </a:rPr>
              <a:t> Ashes</a:t>
            </a:r>
            <a:r>
              <a:rPr lang="en-US" altLang="en-US" sz="2800" dirty="0" smtClean="0">
                <a:solidFill>
                  <a:srgbClr val="002060"/>
                </a:solidFill>
                <a:ea typeface="宋体" pitchFamily="2" charset="-122"/>
              </a:rPr>
              <a:t>, while </a:t>
            </a:r>
            <a:r>
              <a:rPr lang="en-US" altLang="en-US" sz="2800" i="1" dirty="0" err="1" smtClean="0">
                <a:solidFill>
                  <a:srgbClr val="002060"/>
                </a:solidFill>
                <a:ea typeface="宋体" pitchFamily="2" charset="-122"/>
              </a:rPr>
              <a:t>'Tis</a:t>
            </a:r>
            <a:r>
              <a:rPr lang="en-US" altLang="en-US" sz="2800" dirty="0" smtClean="0">
                <a:solidFill>
                  <a:srgbClr val="002060"/>
                </a:solidFill>
                <a:ea typeface="宋体" pitchFamily="2" charset="-122"/>
              </a:rPr>
              <a:t> ends with the spreading of Angela McCourt’s ashes in Ireland. </a:t>
            </a:r>
            <a:endParaRPr lang="en-US" altLang="zh-CN" sz="2800" dirty="0" smtClean="0">
              <a:solidFill>
                <a:srgbClr val="002060"/>
              </a:solidFill>
            </a:endParaRPr>
          </a:p>
          <a:p>
            <a:pPr marL="0" indent="714375" algn="just" eaLnBrk="1" hangingPunct="1">
              <a:buSzPct val="120000"/>
              <a:buFont typeface="Arial" pitchFamily="34" charset="0"/>
              <a:buNone/>
            </a:pPr>
            <a:endParaRPr lang="en-US" altLang="zh-CN" sz="2800" dirty="0" smtClean="0"/>
          </a:p>
          <a:p>
            <a:pPr marL="0" indent="714375" algn="just" eaLnBrk="1" hangingPunct="1">
              <a:buSzPct val="120000"/>
              <a:buFont typeface="Arial" pitchFamily="34" charset="0"/>
              <a:buNone/>
            </a:pPr>
            <a:endParaRPr lang="en-US" altLang="zh-CN" sz="2800" dirty="0" smtClean="0"/>
          </a:p>
          <a:p>
            <a:pPr marL="0" indent="714375" algn="just" eaLnBrk="1" hangingPunct="1">
              <a:buSzPct val="120000"/>
              <a:buFont typeface="Arial" pitchFamily="34" charset="0"/>
              <a:buNone/>
            </a:pPr>
            <a:endParaRPr lang="en-US" altLang="zh-CN" sz="2800" dirty="0" smtClean="0"/>
          </a:p>
          <a:p>
            <a:pPr marL="0" indent="714375" algn="just" eaLnBrk="1" hangingPunct="1">
              <a:buSzPct val="120000"/>
              <a:buFont typeface="Arial" pitchFamily="34" charset="0"/>
              <a:buNone/>
            </a:pPr>
            <a:endParaRPr lang="en-US" altLang="zh-CN" sz="2800" dirty="0" smtClean="0"/>
          </a:p>
          <a:p>
            <a:pPr marL="0" indent="714375" algn="just" eaLnBrk="1" hangingPunct="1">
              <a:buSzPct val="120000"/>
              <a:buFont typeface="Arial" pitchFamily="34" charset="0"/>
              <a:buNone/>
            </a:pPr>
            <a:endParaRPr lang="en-US" altLang="en-US" sz="2800" dirty="0" smtClean="0">
              <a:ea typeface="宋体" pitchFamily="2" charset="-122"/>
            </a:endParaRPr>
          </a:p>
          <a:p>
            <a:pPr marL="0" indent="714375" algn="just" eaLnBrk="1" hangingPunct="1">
              <a:buSzPct val="120000"/>
              <a:buFont typeface="Arial" pitchFamily="34" charset="0"/>
              <a:buNone/>
            </a:pPr>
            <a:endParaRPr lang="zh-CN" altLang="en-US" sz="2800" dirty="0" smtClean="0"/>
          </a:p>
        </p:txBody>
      </p:sp>
      <p:pic>
        <p:nvPicPr>
          <p:cNvPr id="11" name="Picture 5"/>
          <p:cNvPicPr>
            <a:picLocks noChangeAspect="1" noChangeArrowheads="1"/>
          </p:cNvPicPr>
          <p:nvPr/>
        </p:nvPicPr>
        <p:blipFill>
          <a:blip r:embed="rId3" cstate="print"/>
          <a:srcRect/>
          <a:stretch>
            <a:fillRect/>
          </a:stretch>
        </p:blipFill>
        <p:spPr bwMode="auto">
          <a:xfrm>
            <a:off x="1001486" y="2434201"/>
            <a:ext cx="3962400" cy="1959367"/>
          </a:xfrm>
          <a:prstGeom prst="rect">
            <a:avLst/>
          </a:prstGeom>
          <a:noFill/>
          <a:ln w="9525" algn="ctr">
            <a:solidFill>
              <a:srgbClr val="FF9900"/>
            </a:solidFill>
            <a:miter lim="800000"/>
            <a:headEnd/>
            <a:tailEnd/>
          </a:ln>
        </p:spPr>
      </p:pic>
      <p:pic>
        <p:nvPicPr>
          <p:cNvPr id="12" name="Picture 6"/>
          <p:cNvPicPr>
            <a:picLocks noChangeAspect="1" noChangeArrowheads="1"/>
          </p:cNvPicPr>
          <p:nvPr/>
        </p:nvPicPr>
        <p:blipFill>
          <a:blip r:embed="rId4" cstate="print"/>
          <a:srcRect/>
          <a:stretch>
            <a:fillRect/>
          </a:stretch>
        </p:blipFill>
        <p:spPr bwMode="auto">
          <a:xfrm>
            <a:off x="6015266" y="2177143"/>
            <a:ext cx="2473118" cy="3812170"/>
          </a:xfrm>
          <a:prstGeom prst="rect">
            <a:avLst/>
          </a:prstGeom>
          <a:ln>
            <a:noFill/>
          </a:ln>
          <a:effectLst>
            <a:outerShdw blurRad="292100" dist="139700" dir="2700000" algn="tl" rotWithShape="0">
              <a:srgbClr val="333333">
                <a:alpha val="65000"/>
              </a:srgbClr>
            </a:outerShdw>
          </a:effectLst>
        </p:spPr>
      </p:pic>
      <p:sp>
        <p:nvSpPr>
          <p:cNvPr id="13" name="Text Box 7"/>
          <p:cNvSpPr txBox="1">
            <a:spLocks noChangeArrowheads="1"/>
          </p:cNvSpPr>
          <p:nvPr/>
        </p:nvSpPr>
        <p:spPr bwMode="auto">
          <a:xfrm>
            <a:off x="335421" y="4633281"/>
            <a:ext cx="5383210" cy="1373188"/>
          </a:xfrm>
          <a:prstGeom prst="rect">
            <a:avLst/>
          </a:prstGeom>
          <a:noFill/>
          <a:ln>
            <a:noFill/>
          </a:ln>
          <a:effectLst>
            <a:prstShdw prst="shdw17" dist="17961" dir="2700000">
              <a:schemeClr val="accent1">
                <a:gamma/>
                <a:shade val="60000"/>
                <a:invGamma/>
              </a:schemeClr>
            </a:prstShdw>
          </a:effectLst>
          <a:extLst/>
        </p:spPr>
        <p:txBody>
          <a:bodyPr wrap="square">
            <a:spAutoFit/>
          </a:bodyPr>
          <a:lstStyle>
            <a:lvl1pPr indent="628650" algn="l" eaLnBrk="0" hangingPunct="0">
              <a:defRPr sz="2000">
                <a:solidFill>
                  <a:schemeClr val="tx1"/>
                </a:solidFill>
                <a:latin typeface="Calibri" pitchFamily="34" charset="0"/>
                <a:ea typeface="宋体" pitchFamily="2" charset="-122"/>
              </a:defRPr>
            </a:lvl1pPr>
            <a:lvl2pPr marL="808038" algn="l" eaLnBrk="0" hangingPunct="0">
              <a:defRPr sz="2000">
                <a:solidFill>
                  <a:schemeClr val="tx1"/>
                </a:solidFill>
                <a:latin typeface="Calibri" pitchFamily="34" charset="0"/>
                <a:ea typeface="宋体" pitchFamily="2" charset="-122"/>
              </a:defRPr>
            </a:lvl2pPr>
            <a:lvl3pPr marL="987425" algn="l" eaLnBrk="0" hangingPunct="0">
              <a:defRPr sz="2000">
                <a:solidFill>
                  <a:schemeClr val="tx1"/>
                </a:solidFill>
                <a:latin typeface="Calibri" pitchFamily="34" charset="0"/>
                <a:ea typeface="宋体" pitchFamily="2" charset="-122"/>
              </a:defRPr>
            </a:lvl3pPr>
            <a:lvl4pPr algn="l" eaLnBrk="0" hangingPunct="0">
              <a:defRPr sz="2000">
                <a:solidFill>
                  <a:schemeClr val="tx1"/>
                </a:solidFill>
                <a:latin typeface="Calibri" pitchFamily="34" charset="0"/>
                <a:ea typeface="宋体" pitchFamily="2" charset="-122"/>
              </a:defRPr>
            </a:lvl4pPr>
            <a:lvl5pPr algn="l" eaLnBrk="0" hangingPunct="0">
              <a:defRPr sz="2000">
                <a:solidFill>
                  <a:schemeClr val="tx1"/>
                </a:solidFill>
                <a:latin typeface="Calibri" pitchFamily="34" charset="0"/>
                <a:ea typeface="宋体" pitchFamily="2" charset="-122"/>
              </a:defRPr>
            </a:lvl5pPr>
            <a:lvl6pPr eaLnBrk="0" fontAlgn="base" hangingPunct="0">
              <a:spcBef>
                <a:spcPct val="0"/>
              </a:spcBef>
              <a:spcAft>
                <a:spcPct val="0"/>
              </a:spcAft>
              <a:defRPr sz="2000">
                <a:solidFill>
                  <a:schemeClr val="tx1"/>
                </a:solidFill>
                <a:latin typeface="Calibri" pitchFamily="34" charset="0"/>
                <a:ea typeface="宋体" pitchFamily="2" charset="-122"/>
              </a:defRPr>
            </a:lvl6pPr>
            <a:lvl7pPr eaLnBrk="0" fontAlgn="base" hangingPunct="0">
              <a:spcBef>
                <a:spcPct val="0"/>
              </a:spcBef>
              <a:spcAft>
                <a:spcPct val="0"/>
              </a:spcAft>
              <a:defRPr sz="2000">
                <a:solidFill>
                  <a:schemeClr val="tx1"/>
                </a:solidFill>
                <a:latin typeface="Calibri" pitchFamily="34" charset="0"/>
                <a:ea typeface="宋体" pitchFamily="2" charset="-122"/>
              </a:defRPr>
            </a:lvl7pPr>
            <a:lvl8pPr eaLnBrk="0" fontAlgn="base" hangingPunct="0">
              <a:spcBef>
                <a:spcPct val="0"/>
              </a:spcBef>
              <a:spcAft>
                <a:spcPct val="0"/>
              </a:spcAft>
              <a:defRPr sz="2000">
                <a:solidFill>
                  <a:schemeClr val="tx1"/>
                </a:solidFill>
                <a:latin typeface="Calibri" pitchFamily="34" charset="0"/>
                <a:ea typeface="宋体" pitchFamily="2" charset="-122"/>
              </a:defRPr>
            </a:lvl8pPr>
            <a:lvl9pPr eaLnBrk="0" fontAlgn="base" hangingPunct="0">
              <a:spcBef>
                <a:spcPct val="0"/>
              </a:spcBef>
              <a:spcAft>
                <a:spcPct val="0"/>
              </a:spcAft>
              <a:defRPr sz="2000">
                <a:solidFill>
                  <a:schemeClr val="tx1"/>
                </a:solidFill>
                <a:latin typeface="Calibri" pitchFamily="34" charset="0"/>
                <a:ea typeface="宋体" pitchFamily="2" charset="-122"/>
              </a:defRPr>
            </a:lvl9pPr>
          </a:lstStyle>
          <a:p>
            <a:pPr algn="just" eaLnBrk="1" hangingPunct="1">
              <a:spcBef>
                <a:spcPct val="50000"/>
              </a:spcBef>
              <a:defRPr/>
            </a:pPr>
            <a:r>
              <a:rPr lang="en-US" altLang="en-US" sz="2800" dirty="0" smtClean="0">
                <a:solidFill>
                  <a:srgbClr val="002060"/>
                </a:solidFill>
              </a:rPr>
              <a:t>Frank McCourt followed this book with another memoir, </a:t>
            </a:r>
            <a:r>
              <a:rPr lang="en-US" altLang="en-US" sz="2800" i="1" dirty="0" smtClean="0">
                <a:solidFill>
                  <a:srgbClr val="002060"/>
                </a:solidFill>
              </a:rPr>
              <a:t>Teacher Man</a:t>
            </a:r>
            <a:r>
              <a:rPr lang="en-US" altLang="en-US" sz="2800" dirty="0" smtClean="0">
                <a:solidFill>
                  <a:srgbClr val="002060"/>
                </a:solidFill>
              </a:rPr>
              <a:t>.</a:t>
            </a:r>
            <a:endParaRPr lang="zh-CN" altLang="en-US" sz="2800" dirty="0" smtClean="0">
              <a:solidFill>
                <a:srgbClr val="002060"/>
              </a:solidFill>
            </a:endParaRPr>
          </a:p>
        </p:txBody>
      </p:sp>
      <p:pic>
        <p:nvPicPr>
          <p:cNvPr id="4101" name="图片 5" descr="Back">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4102" name="图片 10" descr="MORE"/>
          <p:cNvPicPr>
            <a:picLocks noChangeAspect="1" noChangeArrowheads="1"/>
          </p:cNvPicPr>
          <p:nvPr/>
        </p:nvPicPr>
        <p:blipFill>
          <a:blip r:embed="rId7" cstate="print"/>
          <a:srcRect/>
          <a:stretch>
            <a:fillRect/>
          </a:stretch>
        </p:blipFill>
        <p:spPr bwMode="auto">
          <a:xfrm>
            <a:off x="7991475" y="6237288"/>
            <a:ext cx="912813" cy="228600"/>
          </a:xfrm>
          <a:prstGeom prst="rect">
            <a:avLst/>
          </a:prstGeom>
          <a:noFill/>
          <a:ln w="9525">
            <a:noFill/>
            <a:miter lim="800000"/>
            <a:headEnd/>
            <a:tailEnd/>
          </a:ln>
        </p:spPr>
      </p:pic>
      <p:pic>
        <p:nvPicPr>
          <p:cNvPr id="10" name="图片 6"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02"/>
                                        </p:tgtEl>
                                        <p:attrNameLst>
                                          <p:attrName>style.visibility</p:attrName>
                                        </p:attrNameLst>
                                      </p:cBhvr>
                                      <p:to>
                                        <p:strVal val="visible"/>
                                      </p:to>
                                    </p:set>
                                    <p:animEffect transition="in" filter="dissolve">
                                      <p:cBhvr>
                                        <p:cTn id="22" dur="10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232913" y="672469"/>
            <a:ext cx="8755811" cy="6013003"/>
          </a:xfrm>
          <a:prstGeom prst="rect">
            <a:avLst/>
          </a:prstGeom>
          <a:noFill/>
          <a:ln>
            <a:miter lim="800000"/>
            <a:headEnd/>
            <a:tailEnd/>
          </a:ln>
        </p:spPr>
        <p:txBody>
          <a:bodyPr/>
          <a:lstStyle/>
          <a:p>
            <a:pPr eaLnBrk="1" hangingPunct="1">
              <a:buSzPct val="120000"/>
              <a:buFont typeface="Arial" pitchFamily="34" charset="0"/>
              <a:buNone/>
            </a:pPr>
            <a:r>
              <a:rPr lang="en-US" altLang="zh-CN" b="1" dirty="0" smtClean="0">
                <a:solidFill>
                  <a:srgbClr val="002060"/>
                </a:solidFill>
              </a:rPr>
              <a:t>About the Text</a:t>
            </a:r>
          </a:p>
          <a:p>
            <a:pPr eaLnBrk="1" hangingPunct="1">
              <a:buSzPct val="120000"/>
              <a:buFont typeface="Arial" pitchFamily="34" charset="0"/>
              <a:buNone/>
            </a:pPr>
            <a:r>
              <a:rPr lang="en-US" altLang="zh-CN" sz="2800" b="1" dirty="0" smtClean="0"/>
              <a:t>      </a:t>
            </a:r>
            <a:endParaRPr lang="zh-CN" altLang="en-US" dirty="0" smtClean="0"/>
          </a:p>
        </p:txBody>
      </p:sp>
      <p:pic>
        <p:nvPicPr>
          <p:cNvPr id="4101" name="图片 5" descr="Back">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sp>
        <p:nvSpPr>
          <p:cNvPr id="12" name="Text Box 6"/>
          <p:cNvSpPr txBox="1">
            <a:spLocks noChangeArrowheads="1"/>
          </p:cNvSpPr>
          <p:nvPr/>
        </p:nvSpPr>
        <p:spPr bwMode="auto">
          <a:xfrm>
            <a:off x="263860" y="1393194"/>
            <a:ext cx="8557404" cy="523220"/>
          </a:xfrm>
          <a:prstGeom prst="rect">
            <a:avLst/>
          </a:prstGeom>
          <a:noFill/>
          <a:ln w="6350" algn="ctr">
            <a:solidFill>
              <a:srgbClr val="3366FF"/>
            </a:solidFill>
            <a:miter lim="800000"/>
            <a:headEnd/>
            <a:tailEnd/>
          </a:ln>
          <a:effectLst>
            <a:prstShdw prst="shdw17" dist="17961" dir="2700000">
              <a:srgbClr val="1F3D99"/>
            </a:prstShdw>
          </a:effectLst>
        </p:spPr>
        <p:txBody>
          <a:bodyPr wrap="square">
            <a:spAutoFit/>
          </a:bodyPr>
          <a:lstStyle/>
          <a:p>
            <a:pPr algn="l">
              <a:spcBef>
                <a:spcPct val="50000"/>
              </a:spcBef>
            </a:pPr>
            <a:r>
              <a:rPr lang="en-US" altLang="zh-CN" sz="2800" b="1" dirty="0">
                <a:solidFill>
                  <a:srgbClr val="002060"/>
                </a:solidFill>
              </a:rPr>
              <a:t>What is the change in the writer’s full-time working life?</a:t>
            </a:r>
          </a:p>
        </p:txBody>
      </p:sp>
      <p:sp>
        <p:nvSpPr>
          <p:cNvPr id="13" name="Text Box 7"/>
          <p:cNvSpPr txBox="1">
            <a:spLocks noChangeArrowheads="1"/>
          </p:cNvSpPr>
          <p:nvPr/>
        </p:nvSpPr>
        <p:spPr bwMode="auto">
          <a:xfrm>
            <a:off x="854306" y="2256794"/>
            <a:ext cx="7345362" cy="525462"/>
          </a:xfrm>
          <a:prstGeom prst="rect">
            <a:avLst/>
          </a:prstGeom>
          <a:noFill/>
          <a:ln w="6350" algn="ctr">
            <a:solidFill>
              <a:srgbClr val="3366FF"/>
            </a:solidFill>
            <a:miter lim="800000"/>
            <a:headEnd/>
            <a:tailEnd/>
          </a:ln>
          <a:effectLst>
            <a:prstShdw prst="shdw17" dist="17961" dir="2700000">
              <a:srgbClr val="1F3D99"/>
            </a:prstShdw>
          </a:effectLst>
        </p:spPr>
        <p:txBody>
          <a:bodyPr>
            <a:spAutoFit/>
          </a:bodyPr>
          <a:lstStyle/>
          <a:p>
            <a:pPr algn="l">
              <a:spcBef>
                <a:spcPct val="50000"/>
              </a:spcBef>
            </a:pPr>
            <a:r>
              <a:rPr lang="en-US" altLang="zh-CN" sz="2800" dirty="0">
                <a:solidFill>
                  <a:srgbClr val="002060"/>
                </a:solidFill>
              </a:rPr>
              <a:t>He has been allowed to take two courses in NYU.</a:t>
            </a:r>
          </a:p>
        </p:txBody>
      </p:sp>
      <p:sp>
        <p:nvSpPr>
          <p:cNvPr id="14" name="Line 8"/>
          <p:cNvSpPr>
            <a:spLocks noChangeShapeType="1"/>
          </p:cNvSpPr>
          <p:nvPr/>
        </p:nvSpPr>
        <p:spPr bwMode="auto">
          <a:xfrm>
            <a:off x="4515077" y="1967869"/>
            <a:ext cx="0" cy="288925"/>
          </a:xfrm>
          <a:prstGeom prst="line">
            <a:avLst/>
          </a:prstGeom>
          <a:noFill/>
          <a:ln w="12700">
            <a:solidFill>
              <a:srgbClr val="3366FF"/>
            </a:solidFill>
            <a:round/>
            <a:headEnd/>
            <a:tailEnd type="triangle" w="med" len="med"/>
          </a:ln>
          <a:effectLst>
            <a:prstShdw prst="shdw17" dist="17961" dir="2700000">
              <a:srgbClr val="1F3D99"/>
            </a:prstShdw>
          </a:effectLst>
        </p:spPr>
        <p:txBody>
          <a:bodyPr wrap="none" anchor="ctr"/>
          <a:lstStyle/>
          <a:p>
            <a:endParaRPr lang="zh-CN" altLang="en-US"/>
          </a:p>
        </p:txBody>
      </p:sp>
      <p:sp>
        <p:nvSpPr>
          <p:cNvPr id="15" name="Text Box 9"/>
          <p:cNvSpPr txBox="1">
            <a:spLocks noChangeArrowheads="1"/>
          </p:cNvSpPr>
          <p:nvPr/>
        </p:nvSpPr>
        <p:spPr bwMode="auto">
          <a:xfrm>
            <a:off x="2471734" y="4344356"/>
            <a:ext cx="4032250" cy="525463"/>
          </a:xfrm>
          <a:prstGeom prst="rect">
            <a:avLst/>
          </a:prstGeom>
          <a:noFill/>
          <a:ln w="6350" algn="ctr">
            <a:solidFill>
              <a:srgbClr val="3366FF"/>
            </a:solidFill>
            <a:miter lim="800000"/>
            <a:headEnd/>
            <a:tailEnd/>
          </a:ln>
          <a:effectLst>
            <a:prstShdw prst="shdw17" dist="17961" dir="2700000">
              <a:srgbClr val="1F3D99"/>
            </a:prstShdw>
          </a:effectLst>
        </p:spPr>
        <p:txBody>
          <a:bodyPr>
            <a:spAutoFit/>
          </a:bodyPr>
          <a:lstStyle/>
          <a:p>
            <a:pPr algn="l">
              <a:spcBef>
                <a:spcPct val="50000"/>
              </a:spcBef>
            </a:pPr>
            <a:r>
              <a:rPr lang="en-US" altLang="zh-CN" sz="2800" b="1" dirty="0">
                <a:solidFill>
                  <a:srgbClr val="002060"/>
                </a:solidFill>
              </a:rPr>
              <a:t>How does the writer feel?</a:t>
            </a:r>
          </a:p>
        </p:txBody>
      </p:sp>
      <p:sp>
        <p:nvSpPr>
          <p:cNvPr id="16" name="Line 10"/>
          <p:cNvSpPr>
            <a:spLocks noChangeShapeType="1"/>
          </p:cNvSpPr>
          <p:nvPr/>
        </p:nvSpPr>
        <p:spPr bwMode="auto">
          <a:xfrm>
            <a:off x="4501918" y="4874581"/>
            <a:ext cx="0" cy="360363"/>
          </a:xfrm>
          <a:prstGeom prst="line">
            <a:avLst/>
          </a:prstGeom>
          <a:noFill/>
          <a:ln w="6350">
            <a:solidFill>
              <a:srgbClr val="3366FF"/>
            </a:solidFill>
            <a:round/>
            <a:headEnd/>
            <a:tailEnd type="triangle" w="med" len="med"/>
          </a:ln>
          <a:effectLst>
            <a:prstShdw prst="shdw17" dist="17961" dir="2700000">
              <a:srgbClr val="1F3D99"/>
            </a:prstShdw>
          </a:effectLst>
        </p:spPr>
        <p:txBody>
          <a:bodyPr>
            <a:spAutoFit/>
          </a:bodyPr>
          <a:lstStyle/>
          <a:p>
            <a:endParaRPr lang="zh-CN" altLang="en-US"/>
          </a:p>
        </p:txBody>
      </p:sp>
      <p:sp>
        <p:nvSpPr>
          <p:cNvPr id="17" name="Line 11"/>
          <p:cNvSpPr>
            <a:spLocks noChangeShapeType="1"/>
          </p:cNvSpPr>
          <p:nvPr/>
        </p:nvSpPr>
        <p:spPr bwMode="auto">
          <a:xfrm flipV="1">
            <a:off x="4501918" y="4057019"/>
            <a:ext cx="0" cy="288925"/>
          </a:xfrm>
          <a:prstGeom prst="line">
            <a:avLst/>
          </a:prstGeom>
          <a:noFill/>
          <a:ln w="6350">
            <a:solidFill>
              <a:srgbClr val="3366FF"/>
            </a:solidFill>
            <a:round/>
            <a:headEnd/>
            <a:tailEnd type="triangle" w="med" len="med"/>
          </a:ln>
          <a:effectLst>
            <a:prstShdw prst="shdw17" dist="17961" dir="2700000">
              <a:srgbClr val="1F3D99"/>
            </a:prstShdw>
          </a:effectLst>
        </p:spPr>
        <p:txBody>
          <a:bodyPr>
            <a:spAutoFit/>
          </a:bodyPr>
          <a:lstStyle/>
          <a:p>
            <a:endParaRPr lang="zh-CN" altLang="en-US"/>
          </a:p>
        </p:txBody>
      </p:sp>
      <p:sp>
        <p:nvSpPr>
          <p:cNvPr id="18" name="Text Box 12"/>
          <p:cNvSpPr txBox="1">
            <a:spLocks noChangeArrowheads="1"/>
          </p:cNvSpPr>
          <p:nvPr/>
        </p:nvSpPr>
        <p:spPr bwMode="auto">
          <a:xfrm>
            <a:off x="366260" y="3480756"/>
            <a:ext cx="8280400" cy="525463"/>
          </a:xfrm>
          <a:prstGeom prst="rect">
            <a:avLst/>
          </a:prstGeom>
          <a:noFill/>
          <a:ln w="6350" algn="ctr">
            <a:solidFill>
              <a:srgbClr val="3366FF"/>
            </a:solidFill>
            <a:miter lim="800000"/>
            <a:headEnd/>
            <a:tailEnd/>
          </a:ln>
          <a:effectLst>
            <a:prstShdw prst="shdw17" dist="17961" dir="2700000">
              <a:srgbClr val="1F3D99"/>
            </a:prstShdw>
          </a:effectLst>
        </p:spPr>
        <p:txBody>
          <a:bodyPr>
            <a:spAutoFit/>
          </a:bodyPr>
          <a:lstStyle/>
          <a:p>
            <a:pPr algn="l">
              <a:spcBef>
                <a:spcPct val="50000"/>
              </a:spcBef>
            </a:pPr>
            <a:r>
              <a:rPr lang="en-US" altLang="zh-CN" sz="2800" dirty="0">
                <a:solidFill>
                  <a:srgbClr val="002060"/>
                </a:solidFill>
              </a:rPr>
              <a:t>He feels very happy even proud of being a NYU student.</a:t>
            </a:r>
          </a:p>
        </p:txBody>
      </p:sp>
      <p:sp>
        <p:nvSpPr>
          <p:cNvPr id="19" name="Text Box 13"/>
          <p:cNvSpPr txBox="1">
            <a:spLocks noChangeArrowheads="1"/>
          </p:cNvSpPr>
          <p:nvPr/>
        </p:nvSpPr>
        <p:spPr bwMode="auto">
          <a:xfrm>
            <a:off x="1130072" y="5280981"/>
            <a:ext cx="6703533" cy="525463"/>
          </a:xfrm>
          <a:prstGeom prst="rect">
            <a:avLst/>
          </a:prstGeom>
          <a:noFill/>
          <a:ln w="6350" algn="ctr">
            <a:solidFill>
              <a:srgbClr val="3366FF"/>
            </a:solidFill>
            <a:miter lim="800000"/>
            <a:headEnd/>
            <a:tailEnd/>
          </a:ln>
          <a:effectLst>
            <a:prstShdw prst="shdw17" dist="17961" dir="2700000">
              <a:srgbClr val="1F3D99"/>
            </a:prstShdw>
          </a:effectLst>
        </p:spPr>
        <p:txBody>
          <a:bodyPr wrap="square">
            <a:spAutoFit/>
          </a:bodyPr>
          <a:lstStyle/>
          <a:p>
            <a:pPr algn="l">
              <a:spcBef>
                <a:spcPct val="50000"/>
              </a:spcBef>
            </a:pPr>
            <a:r>
              <a:rPr lang="en-US" altLang="zh-CN" sz="2800" dirty="0">
                <a:solidFill>
                  <a:srgbClr val="002060"/>
                </a:solidFill>
              </a:rPr>
              <a:t>He is not very satisfied with the two courses.</a:t>
            </a:r>
          </a:p>
        </p:txBody>
      </p:sp>
      <p:pic>
        <p:nvPicPr>
          <p:cNvPr id="20" name="图片 9" descr="END"/>
          <p:cNvPicPr>
            <a:picLocks noChangeAspect="1" noChangeArrowheads="1"/>
          </p:cNvPicPr>
          <p:nvPr/>
        </p:nvPicPr>
        <p:blipFill>
          <a:blip r:embed="rId5" cstate="print"/>
          <a:srcRect/>
          <a:stretch>
            <a:fillRect/>
          </a:stretch>
        </p:blipFill>
        <p:spPr bwMode="auto">
          <a:xfrm>
            <a:off x="8371019" y="6333761"/>
            <a:ext cx="476250" cy="225425"/>
          </a:xfrm>
          <a:prstGeom prst="rect">
            <a:avLst/>
          </a:prstGeom>
          <a:noFill/>
          <a:ln w="9525">
            <a:noFill/>
            <a:miter lim="800000"/>
            <a:headEnd/>
            <a:tailEnd/>
          </a:ln>
        </p:spPr>
      </p:pic>
      <p:pic>
        <p:nvPicPr>
          <p:cNvPr id="21"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52" name="图片 8" descr="音频">
            <a:hlinkClick r:id="rId3" action="ppaction://hlinkfile"/>
          </p:cNvPr>
          <p:cNvPicPr>
            <a:picLocks noChangeAspect="1" noChangeArrowheads="1"/>
          </p:cNvPicPr>
          <p:nvPr/>
        </p:nvPicPr>
        <p:blipFill>
          <a:blip r:embed="rId4" cstate="print"/>
          <a:srcRect/>
          <a:stretch>
            <a:fillRect/>
          </a:stretch>
        </p:blipFill>
        <p:spPr bwMode="auto">
          <a:xfrm>
            <a:off x="8486956" y="684752"/>
            <a:ext cx="476250" cy="533400"/>
          </a:xfrm>
          <a:prstGeom prst="rect">
            <a:avLst/>
          </a:prstGeom>
          <a:noFill/>
          <a:ln w="9525">
            <a:noFill/>
            <a:miter lim="800000"/>
            <a:headEnd/>
            <a:tailEnd/>
          </a:ln>
        </p:spPr>
      </p:pic>
      <p:sp>
        <p:nvSpPr>
          <p:cNvPr id="17" name="Rectangle 21"/>
          <p:cNvSpPr>
            <a:spLocks noChangeArrowheads="1"/>
          </p:cNvSpPr>
          <p:nvPr/>
        </p:nvSpPr>
        <p:spPr bwMode="auto">
          <a:xfrm>
            <a:off x="1175846" y="652116"/>
            <a:ext cx="6812381" cy="70788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p>
            <a:pPr>
              <a:defRPr/>
            </a:pPr>
            <a:r>
              <a:rPr lang="en-US" altLang="zh-CN" sz="4000" b="1" dirty="0" smtClean="0">
                <a:latin typeface="AJensonPro-Semibold" charset="0"/>
              </a:rPr>
              <a:t>Extract from </a:t>
            </a:r>
            <a:r>
              <a:rPr lang="en-US" altLang="zh-CN" sz="4000" b="1" i="1" dirty="0" err="1" smtClean="0">
                <a:latin typeface="AJensonPro-Semibold" charset="0"/>
              </a:rPr>
              <a:t>’Tis</a:t>
            </a:r>
            <a:r>
              <a:rPr lang="en-US" altLang="zh-CN" sz="4000" b="1" i="1" dirty="0" smtClean="0">
                <a:latin typeface="AJensonPro-Semibold" charset="0"/>
              </a:rPr>
              <a:t>: A Memoir</a:t>
            </a:r>
            <a:endParaRPr lang="zh-CN" altLang="en-US" sz="4000" b="1" i="1" dirty="0">
              <a:latin typeface="AJensonPro-Semibold" charset="0"/>
            </a:endParaRPr>
          </a:p>
        </p:txBody>
      </p:sp>
      <p:pic>
        <p:nvPicPr>
          <p:cNvPr id="10" name="Picture 5"/>
          <p:cNvPicPr>
            <a:picLocks noChangeAspect="1" noChangeArrowheads="1"/>
          </p:cNvPicPr>
          <p:nvPr/>
        </p:nvPicPr>
        <p:blipFill>
          <a:blip r:embed="rId5" cstate="print"/>
          <a:srcRect/>
          <a:stretch>
            <a:fillRect/>
          </a:stretch>
        </p:blipFill>
        <p:spPr bwMode="auto">
          <a:xfrm>
            <a:off x="2763397" y="1320355"/>
            <a:ext cx="3693407" cy="5280016"/>
          </a:xfrm>
          <a:prstGeom prst="rect">
            <a:avLst/>
          </a:prstGeom>
          <a:ln>
            <a:noFill/>
          </a:ln>
          <a:effectLst>
            <a:outerShdw blurRad="292100" dist="139700" dir="2700000" algn="tl" rotWithShape="0">
              <a:srgbClr val="333333">
                <a:alpha val="65000"/>
              </a:srgbClr>
            </a:outerShdw>
          </a:effectLst>
        </p:spPr>
      </p:pic>
      <p:pic>
        <p:nvPicPr>
          <p:cNvPr id="8"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1"/>
          <p:cNvSpPr>
            <a:spLocks noGrp="1"/>
          </p:cNvSpPr>
          <p:nvPr>
            <p:ph idx="4294967295"/>
          </p:nvPr>
        </p:nvSpPr>
        <p:spPr bwMode="auto">
          <a:xfrm>
            <a:off x="520069" y="663843"/>
            <a:ext cx="8063197" cy="5761037"/>
          </a:xfrm>
          <a:prstGeom prst="rect">
            <a:avLst/>
          </a:prstGeom>
          <a:noFill/>
          <a:ln>
            <a:miter lim="800000"/>
            <a:headEnd/>
            <a:tailEnd/>
          </a:ln>
        </p:spPr>
        <p:txBody>
          <a:bodyPr/>
          <a:lstStyle/>
          <a:p>
            <a:pPr marL="357188" indent="4763" algn="ctr" eaLnBrk="1" hangingPunct="1">
              <a:buSzPct val="120000"/>
              <a:buNone/>
            </a:pPr>
            <a:r>
              <a:rPr lang="en-US" altLang="zh-CN" b="1" dirty="0" smtClean="0"/>
              <a:t> Extract from </a:t>
            </a:r>
            <a:r>
              <a:rPr lang="en-US" altLang="zh-CN" b="1" i="1" dirty="0" smtClean="0">
                <a:hlinkClick r:id="rId3" action="ppaction://hlinksldjump"/>
              </a:rPr>
              <a:t>’Tis</a:t>
            </a:r>
            <a:r>
              <a:rPr lang="en-US" altLang="zh-CN" b="1" i="1" dirty="0" smtClean="0"/>
              <a:t>: A </a:t>
            </a:r>
            <a:r>
              <a:rPr lang="en-US" altLang="zh-CN" b="1" i="1" dirty="0" smtClean="0">
                <a:hlinkClick r:id="rId4" action="ppaction://hlinksldjump"/>
              </a:rPr>
              <a:t>Memoir</a:t>
            </a:r>
            <a:endParaRPr lang="en-US" altLang="zh-CN" b="1" i="1" dirty="0" smtClean="0"/>
          </a:p>
          <a:p>
            <a:pPr marL="0" indent="0" eaLnBrk="1" hangingPunct="1">
              <a:lnSpc>
                <a:spcPct val="125000"/>
              </a:lnSpc>
              <a:buSzPct val="120000"/>
              <a:buFont typeface="Arial" pitchFamily="34" charset="0"/>
              <a:buNone/>
            </a:pPr>
            <a:r>
              <a:rPr lang="en-US" altLang="zh-CN" sz="1800" dirty="0" smtClean="0">
                <a:solidFill>
                  <a:srgbClr val="0070C0"/>
                </a:solidFill>
              </a:rPr>
              <a:t>1  </a:t>
            </a:r>
            <a:r>
              <a:rPr lang="en-US" altLang="zh-CN" sz="2500" dirty="0" smtClean="0">
                <a:hlinkClick r:id="rId5" action="ppaction://hlinksldjump"/>
              </a:rPr>
              <a:t>Since I’m not a high school graduate and work full time</a:t>
            </a:r>
            <a:r>
              <a:rPr lang="en-US" altLang="zh-CN" sz="2500" dirty="0" smtClean="0"/>
              <a:t>, I’m allowed to take only two courses, Introduction to Literature </a:t>
            </a:r>
            <a:r>
              <a:rPr lang="en-US" altLang="zh-CN" sz="2500" spc="120" dirty="0" smtClean="0"/>
              <a:t>and The History of Education in America. </a:t>
            </a:r>
            <a:r>
              <a:rPr lang="en-US" altLang="zh-CN" sz="2500" spc="120" dirty="0" smtClean="0">
                <a:hlinkClick r:id="rId6" action="ppaction://hlinksldjump"/>
              </a:rPr>
              <a:t>I don’t know </a:t>
            </a:r>
            <a:r>
              <a:rPr lang="en-US" altLang="zh-CN" sz="2500" spc="20" dirty="0" smtClean="0">
                <a:hlinkClick r:id="rId6" action="ppaction://hlinksldjump"/>
              </a:rPr>
              <a:t>why I have to be introduced to literature but the woman in </a:t>
            </a:r>
            <a:r>
              <a:rPr lang="en-US" altLang="zh-CN" sz="2500" spc="50" dirty="0" smtClean="0">
                <a:hlinkClick r:id="rId6" action="ppaction://hlinksldjump"/>
              </a:rPr>
              <a:t>the admissions office says it’s a requirement even though </a:t>
            </a:r>
            <a:r>
              <a:rPr lang="en-US" altLang="zh-CN" sz="2500" spc="80" dirty="0" smtClean="0">
                <a:hlinkClick r:id="rId6" action="ppaction://hlinksldjump"/>
              </a:rPr>
              <a:t>I’ve read Dostoyevsky and Melville and that’s admirable for someone without a high school education</a:t>
            </a:r>
            <a:r>
              <a:rPr lang="en-US" altLang="zh-CN" sz="2500" spc="80" dirty="0" smtClean="0"/>
              <a:t>. </a:t>
            </a:r>
            <a:r>
              <a:rPr lang="en-US" altLang="zh-CN" sz="2500" spc="80" dirty="0" smtClean="0">
                <a:hlinkClick r:id="rId7" action="ppaction://hlinksldjump"/>
              </a:rPr>
              <a:t>She says </a:t>
            </a:r>
            <a:r>
              <a:rPr lang="en-US" altLang="zh-CN" sz="2500" spc="70" dirty="0" smtClean="0">
                <a:hlinkClick r:id="rId7" action="ppaction://hlinksldjump"/>
              </a:rPr>
              <a:t>The History of Education in America course will provide </a:t>
            </a:r>
            <a:r>
              <a:rPr lang="en-US" altLang="zh-CN" sz="2500" spc="60" dirty="0" smtClean="0">
                <a:hlinkClick r:id="rId7" action="ppaction://hlinksldjump"/>
              </a:rPr>
              <a:t>me with the broad cultural background I need after my </a:t>
            </a:r>
            <a:r>
              <a:rPr lang="en-US" altLang="zh-CN" sz="2500" dirty="0" smtClean="0">
                <a:hlinkClick r:id="rId7" action="ppaction://hlinksldjump"/>
              </a:rPr>
              <a:t>inadequate European education</a:t>
            </a:r>
            <a:r>
              <a:rPr lang="en-US" altLang="zh-CN" sz="2500" dirty="0" smtClean="0"/>
              <a:t>.   </a:t>
            </a:r>
          </a:p>
        </p:txBody>
      </p:sp>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pic>
        <p:nvPicPr>
          <p:cNvPr id="6152" name="图片 8" descr="音频">
            <a:hlinkClick r:id="rId10" action="ppaction://hlinkfile"/>
          </p:cNvPr>
          <p:cNvPicPr>
            <a:picLocks noChangeAspect="1" noChangeArrowheads="1"/>
          </p:cNvPicPr>
          <p:nvPr/>
        </p:nvPicPr>
        <p:blipFill>
          <a:blip r:embed="rId11"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2" action="ppaction://hlinksldjump"/>
          </p:cNvPr>
          <p:cNvPicPr>
            <a:picLocks noChangeAspect="1"/>
          </p:cNvPicPr>
          <p:nvPr/>
        </p:nvPicPr>
        <p:blipFill>
          <a:blip r:embed="rId13" cstate="print"/>
          <a:srcRect/>
          <a:stretch>
            <a:fillRect/>
          </a:stretch>
        </p:blipFill>
        <p:spPr bwMode="auto">
          <a:xfrm>
            <a:off x="8072749" y="6092825"/>
            <a:ext cx="879475" cy="539750"/>
          </a:xfrm>
          <a:prstGeom prst="rect">
            <a:avLst/>
          </a:prstGeom>
          <a:noFill/>
          <a:ln w="9525">
            <a:noFill/>
            <a:miter lim="800000"/>
            <a:headEnd/>
            <a:tailEnd/>
          </a:ln>
        </p:spPr>
      </p:pic>
      <p:pic>
        <p:nvPicPr>
          <p:cNvPr id="8" name="图片 6" descr="Home">
            <a:hlinkClick r:id="rId14" action="ppaction://hlinksldjump"/>
          </p:cNvPr>
          <p:cNvPicPr>
            <a:picLocks noChangeAspect="1" noChangeArrowheads="1"/>
          </p:cNvPicPr>
          <p:nvPr/>
        </p:nvPicPr>
        <p:blipFill>
          <a:blip r:embed="rId15"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649458" y="836363"/>
            <a:ext cx="7778541" cy="5761037"/>
          </a:xfrm>
          <a:prstGeom prst="rect">
            <a:avLst/>
          </a:prstGeom>
          <a:noFill/>
          <a:ln>
            <a:miter lim="800000"/>
            <a:headEnd/>
            <a:tailEnd/>
          </a:ln>
        </p:spPr>
        <p:txBody>
          <a:bodyPr/>
          <a:lstStyle/>
          <a:p>
            <a:pPr marL="0" indent="1588">
              <a:lnSpc>
                <a:spcPct val="125000"/>
              </a:lnSpc>
              <a:buNone/>
            </a:pPr>
            <a:r>
              <a:rPr lang="en-US" altLang="zh-CN" sz="1800" dirty="0" smtClean="0">
                <a:solidFill>
                  <a:srgbClr val="0070C0"/>
                </a:solidFill>
              </a:rPr>
              <a:t>2</a:t>
            </a:r>
            <a:r>
              <a:rPr lang="en-US" altLang="zh-CN" sz="2500" dirty="0" smtClean="0"/>
              <a:t> </a:t>
            </a:r>
            <a:r>
              <a:rPr lang="en-US" altLang="zh-CN" sz="2500" dirty="0" smtClean="0">
                <a:hlinkClick r:id="rId3" action="ppaction://hlinksldjump"/>
              </a:rPr>
              <a:t>I’m in heaven and</a:t>
            </a:r>
            <a:r>
              <a:rPr lang="en-US" altLang="zh-CN" sz="2500" dirty="0" smtClean="0"/>
              <a:t> the first thing to do is buy the required textbooks, </a:t>
            </a:r>
            <a:r>
              <a:rPr lang="en-US" altLang="zh-CN" sz="2500" dirty="0" smtClean="0">
                <a:hlinkClick r:id="rId4" action="ppaction://hlinksldjump"/>
              </a:rPr>
              <a:t>cover them with the purple and white NYU book jackets so that people in the subway will look at me admiringly</a:t>
            </a:r>
            <a:r>
              <a:rPr lang="en-US" altLang="zh-CN" sz="2500" dirty="0" smtClean="0"/>
              <a:t>.</a:t>
            </a:r>
          </a:p>
          <a:p>
            <a:pPr marL="0" indent="1588">
              <a:lnSpc>
                <a:spcPct val="125000"/>
              </a:lnSpc>
              <a:buNone/>
            </a:pPr>
            <a:r>
              <a:rPr lang="en-US" altLang="zh-CN" sz="1800" dirty="0" smtClean="0">
                <a:solidFill>
                  <a:srgbClr val="0070C0"/>
                </a:solidFill>
              </a:rPr>
              <a:t>3</a:t>
            </a:r>
            <a:r>
              <a:rPr lang="en-US" altLang="zh-CN" sz="2500" dirty="0" smtClean="0"/>
              <a:t> </a:t>
            </a:r>
            <a:r>
              <a:rPr lang="en-US" altLang="zh-CN" sz="2500" dirty="0" smtClean="0">
                <a:hlinkClick r:id="rId5" action="ppaction://hlinksldjump"/>
              </a:rPr>
              <a:t>All I know of university classes is what I saw a long time </a:t>
            </a:r>
            <a:r>
              <a:rPr lang="en-US" altLang="zh-CN" sz="2500" spc="40" dirty="0" smtClean="0">
                <a:hlinkClick r:id="rId5" action="ppaction://hlinksldjump"/>
              </a:rPr>
              <a:t>ago in the movies in Limerick and here I am sitting in </a:t>
            </a:r>
            <a:r>
              <a:rPr lang="en-US" altLang="zh-CN" sz="2500" dirty="0" smtClean="0">
                <a:hlinkClick r:id="rId5" action="ppaction://hlinksldjump"/>
              </a:rPr>
              <a:t>one</a:t>
            </a:r>
            <a:r>
              <a:rPr lang="en-US" altLang="zh-CN" sz="2500" dirty="0" smtClean="0"/>
              <a:t>, The History of Education in America, with Professor Maxine Green up there on the platform telling us how the </a:t>
            </a:r>
            <a:r>
              <a:rPr lang="en-US" altLang="zh-CN" sz="2500" dirty="0" smtClean="0">
                <a:hlinkClick r:id="rId6" action="ppaction://hlinksldjump"/>
              </a:rPr>
              <a:t>Pilgrims</a:t>
            </a:r>
            <a:r>
              <a:rPr lang="en-US" altLang="zh-CN" sz="2500" dirty="0" smtClean="0"/>
              <a:t> educated their children.</a:t>
            </a:r>
          </a:p>
        </p:txBody>
      </p:sp>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52" name="图片 8" descr="音频">
            <a:hlinkClick r:id="rId7" action="ppaction://hlinkfile"/>
          </p:cNvPr>
          <p:cNvPicPr>
            <a:picLocks noChangeAspect="1" noChangeArrowheads="1"/>
          </p:cNvPicPr>
          <p:nvPr/>
        </p:nvPicPr>
        <p:blipFill>
          <a:blip r:embed="rId8"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9" action="ppaction://hlinksldjump"/>
          </p:cNvPr>
          <p:cNvPicPr>
            <a:picLocks noChangeAspect="1"/>
          </p:cNvPicPr>
          <p:nvPr/>
        </p:nvPicPr>
        <p:blipFill>
          <a:blip r:embed="rId10" cstate="print"/>
          <a:srcRect/>
          <a:stretch>
            <a:fillRect/>
          </a:stretch>
        </p:blipFill>
        <p:spPr bwMode="auto">
          <a:xfrm>
            <a:off x="8072749" y="6092825"/>
            <a:ext cx="879475" cy="539750"/>
          </a:xfrm>
          <a:prstGeom prst="rect">
            <a:avLst/>
          </a:prstGeom>
          <a:noFill/>
          <a:ln w="9525">
            <a:noFill/>
            <a:miter lim="800000"/>
            <a:headEnd/>
            <a:tailEnd/>
          </a:ln>
        </p:spPr>
      </p:pic>
      <p:pic>
        <p:nvPicPr>
          <p:cNvPr id="9" name="图片 10" descr="MORE"/>
          <p:cNvPicPr>
            <a:picLocks noChangeAspect="1" noChangeArrowheads="1"/>
          </p:cNvPicPr>
          <p:nvPr/>
        </p:nvPicPr>
        <p:blipFill>
          <a:blip r:embed="rId11" cstate="print"/>
          <a:srcRect/>
          <a:stretch>
            <a:fillRect/>
          </a:stretch>
        </p:blipFill>
        <p:spPr bwMode="auto">
          <a:xfrm>
            <a:off x="7068338" y="6237287"/>
            <a:ext cx="912813" cy="228600"/>
          </a:xfrm>
          <a:prstGeom prst="rect">
            <a:avLst/>
          </a:prstGeom>
          <a:noFill/>
          <a:ln w="9525">
            <a:noFill/>
            <a:miter lim="800000"/>
            <a:headEnd/>
            <a:tailEnd/>
          </a:ln>
        </p:spPr>
      </p:pic>
      <p:pic>
        <p:nvPicPr>
          <p:cNvPr id="10" name="图片 6" descr="Home">
            <a:hlinkClick r:id="rId12" action="ppaction://hlinksldjump"/>
          </p:cNvPr>
          <p:cNvPicPr>
            <a:picLocks noChangeAspect="1" noChangeArrowheads="1"/>
          </p:cNvPicPr>
          <p:nvPr/>
        </p:nvPicPr>
        <p:blipFill>
          <a:blip r:embed="rId13"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14" action="ppaction://hlinksldjump"/>
          </p:cNvPr>
          <p:cNvPicPr>
            <a:picLocks noChangeAspect="1" noChangeArrowheads="1"/>
          </p:cNvPicPr>
          <p:nvPr/>
        </p:nvPicPr>
        <p:blipFill>
          <a:blip r:embed="rId15"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487533" y="931249"/>
            <a:ext cx="7799217" cy="5761037"/>
          </a:xfrm>
          <a:prstGeom prst="rect">
            <a:avLst/>
          </a:prstGeom>
          <a:noFill/>
          <a:ln>
            <a:miter lim="800000"/>
            <a:headEnd/>
            <a:tailEnd/>
          </a:ln>
        </p:spPr>
        <p:txBody>
          <a:bodyPr/>
          <a:lstStyle/>
          <a:p>
            <a:pPr marL="0" indent="1588">
              <a:lnSpc>
                <a:spcPct val="125000"/>
              </a:lnSpc>
              <a:buNone/>
            </a:pPr>
            <a:r>
              <a:rPr lang="en-US" altLang="zh-CN" sz="1800" dirty="0" smtClean="0">
                <a:solidFill>
                  <a:srgbClr val="0070C0"/>
                </a:solidFill>
              </a:rPr>
              <a:t>                                                                          </a:t>
            </a:r>
            <a:r>
              <a:rPr lang="en-US" altLang="zh-CN" sz="2500" dirty="0" smtClean="0">
                <a:hlinkClick r:id="rId3" action="ppaction://hlinksldjump"/>
              </a:rPr>
              <a:t>All around me are students scribbling away in their notebooks and I wish I knew what to scribble myself</a:t>
            </a:r>
            <a:r>
              <a:rPr lang="en-US" altLang="zh-CN" sz="2500" dirty="0" smtClean="0"/>
              <a:t>. </a:t>
            </a:r>
            <a:r>
              <a:rPr lang="en-US" altLang="zh-CN" sz="2500" dirty="0" smtClean="0">
                <a:hlinkClick r:id="rId4" action="ppaction://hlinksldjump"/>
              </a:rPr>
              <a:t>How am I supposed to know what’s </a:t>
            </a:r>
            <a:r>
              <a:rPr lang="en-US" altLang="zh-CN" sz="2500" spc="40" dirty="0" smtClean="0">
                <a:hlinkClick r:id="rId4" action="ppaction://hlinksldjump"/>
              </a:rPr>
              <a:t>important out of all the things she’s saying up there?</a:t>
            </a:r>
            <a:r>
              <a:rPr lang="en-US" altLang="zh-CN" sz="2500" spc="40" dirty="0" smtClean="0"/>
              <a:t> Am </a:t>
            </a:r>
            <a:r>
              <a:rPr lang="en-US" altLang="zh-CN" sz="2500" dirty="0" smtClean="0"/>
              <a:t>I supposed to remember everything? </a:t>
            </a:r>
            <a:r>
              <a:rPr lang="en-US" altLang="zh-CN" sz="2500" dirty="0" smtClean="0">
                <a:hlinkClick r:id="rId5" action="ppaction://hlinksldjump"/>
              </a:rPr>
              <a:t>Some students raise their hands to ask questions but I could never do that. The whole class would stare at me and wonder who’s the one with the accent. I could try an American accent but that never works. When I try it people always smile and say, Do I detect an Irish brogue?</a:t>
            </a:r>
            <a:endParaRPr lang="en-US" altLang="zh-CN" sz="2500" dirty="0" smtClean="0"/>
          </a:p>
        </p:txBody>
      </p:sp>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52" name="图片 8" descr="音频">
            <a:hlinkClick r:id="rId6" action="ppaction://hlinkfile"/>
          </p:cNvPr>
          <p:cNvPicPr>
            <a:picLocks noChangeAspect="1" noChangeArrowheads="1"/>
          </p:cNvPicPr>
          <p:nvPr/>
        </p:nvPicPr>
        <p:blipFill>
          <a:blip r:embed="rId7"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8" action="ppaction://hlinksldjump"/>
          </p:cNvPr>
          <p:cNvPicPr>
            <a:picLocks noChangeAspect="1"/>
          </p:cNvPicPr>
          <p:nvPr/>
        </p:nvPicPr>
        <p:blipFill>
          <a:blip r:embed="rId9" cstate="print"/>
          <a:srcRect/>
          <a:stretch>
            <a:fillRect/>
          </a:stretch>
        </p:blipFill>
        <p:spPr bwMode="auto">
          <a:xfrm>
            <a:off x="8072749" y="6092825"/>
            <a:ext cx="879475" cy="539750"/>
          </a:xfrm>
          <a:prstGeom prst="rect">
            <a:avLst/>
          </a:prstGeom>
          <a:noFill/>
          <a:ln w="9525">
            <a:noFill/>
            <a:miter lim="800000"/>
            <a:headEnd/>
            <a:tailEnd/>
          </a:ln>
        </p:spPr>
      </p:pic>
      <p:pic>
        <p:nvPicPr>
          <p:cNvPr id="8" name="图片 6" descr="Home">
            <a:hlinkClick r:id="rId10" action="ppaction://hlinksldjump"/>
          </p:cNvPr>
          <p:cNvPicPr>
            <a:picLocks noChangeAspect="1" noChangeArrowheads="1"/>
          </p:cNvPicPr>
          <p:nvPr/>
        </p:nvPicPr>
        <p:blipFill>
          <a:blip r:embed="rId11"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12" action="ppaction://hlinksldjump"/>
          </p:cNvPr>
          <p:cNvPicPr>
            <a:picLocks noChangeAspect="1" noChangeArrowheads="1"/>
          </p:cNvPicPr>
          <p:nvPr/>
        </p:nvPicPr>
        <p:blipFill>
          <a:blip r:embed="rId13"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srcRect/>
          <a:stretch>
            <a:fillRect/>
          </a:stretch>
        </p:blipFill>
        <p:spPr bwMode="auto">
          <a:xfrm>
            <a:off x="238125" y="1304925"/>
            <a:ext cx="3762375" cy="4114800"/>
          </a:xfrm>
          <a:prstGeom prst="rect">
            <a:avLst/>
          </a:prstGeom>
          <a:ln>
            <a:noFill/>
          </a:ln>
          <a:effectLst>
            <a:outerShdw blurRad="292100" dist="139700" dir="2700000" algn="tl" rotWithShape="0">
              <a:srgbClr val="333333">
                <a:alpha val="65000"/>
              </a:srgbClr>
            </a:outerShdw>
          </a:effectLst>
        </p:spPr>
      </p:pic>
      <p:sp>
        <p:nvSpPr>
          <p:cNvPr id="3093" name="文本框 3"/>
          <p:cNvSpPr txBox="1">
            <a:spLocks noChangeArrowheads="1"/>
          </p:cNvSpPr>
          <p:nvPr/>
        </p:nvSpPr>
        <p:spPr bwMode="auto">
          <a:xfrm>
            <a:off x="268288" y="6350"/>
            <a:ext cx="20510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Contents</a:t>
            </a:r>
          </a:p>
        </p:txBody>
      </p:sp>
      <p:sp>
        <p:nvSpPr>
          <p:cNvPr id="23" name="矩形 1"/>
          <p:cNvSpPr>
            <a:spLocks noChangeArrowheads="1"/>
          </p:cNvSpPr>
          <p:nvPr/>
        </p:nvSpPr>
        <p:spPr bwMode="auto">
          <a:xfrm>
            <a:off x="213470" y="5448704"/>
            <a:ext cx="4269629" cy="579437"/>
          </a:xfrm>
          <a:prstGeom prst="rect">
            <a:avLst/>
          </a:prstGeom>
          <a:noFill/>
          <a:ln w="9525">
            <a:noFill/>
            <a:miter lim="800000"/>
            <a:headEnd/>
            <a:tailEnd/>
          </a:ln>
        </p:spPr>
        <p:txBody>
          <a:bodyPr wrap="square">
            <a:spAutoFit/>
          </a:bodyPr>
          <a:lstStyle/>
          <a:p>
            <a:r>
              <a:rPr lang="en-US" altLang="zh-CN" sz="3200" b="1" i="1" dirty="0" smtClean="0">
                <a:solidFill>
                  <a:srgbClr val="F52C0B"/>
                </a:solidFill>
                <a:latin typeface="Blackadder ITC" pitchFamily="82" charset="0"/>
              </a:rPr>
              <a:t>Active</a:t>
            </a:r>
            <a:r>
              <a:rPr lang="en-US" altLang="zh-CN" sz="3200" b="1" i="1" dirty="0">
                <a:solidFill>
                  <a:srgbClr val="F52C0B"/>
                </a:solidFill>
                <a:latin typeface="Blackadder ITC" pitchFamily="82" charset="0"/>
              </a:rPr>
              <a:t> Reading 2</a:t>
            </a:r>
          </a:p>
        </p:txBody>
      </p:sp>
      <p:pic>
        <p:nvPicPr>
          <p:cNvPr id="25" name="图片 24">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3105" y="1315372"/>
            <a:ext cx="4480190" cy="542499"/>
          </a:xfrm>
          <a:prstGeom prst="rect">
            <a:avLst/>
          </a:prstGeom>
        </p:spPr>
      </p:pic>
      <p:pic>
        <p:nvPicPr>
          <p:cNvPr id="26" name="图片 25">
            <a:hlinkClick r:id="rId6" action="ppaction://hlinksldjump"/>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13105" y="4223053"/>
            <a:ext cx="4480190" cy="554690"/>
          </a:xfrm>
          <a:prstGeom prst="rect">
            <a:avLst/>
          </a:prstGeom>
        </p:spPr>
      </p:pic>
      <p:pic>
        <p:nvPicPr>
          <p:cNvPr id="27" name="图片 26">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13105" y="4960638"/>
            <a:ext cx="4480190" cy="542499"/>
          </a:xfrm>
          <a:prstGeom prst="rect">
            <a:avLst/>
          </a:prstGeom>
        </p:spPr>
      </p:pic>
      <p:pic>
        <p:nvPicPr>
          <p:cNvPr id="28" name="图片 27">
            <a:hlinkClick r:id="rId10" action="ppaction://hlinksldjump"/>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13105" y="2040768"/>
            <a:ext cx="4480190" cy="548595"/>
          </a:xfrm>
          <a:prstGeom prst="rect">
            <a:avLst/>
          </a:prstGeom>
        </p:spPr>
      </p:pic>
      <p:pic>
        <p:nvPicPr>
          <p:cNvPr id="29" name="图片 28">
            <a:hlinkClick r:id="rId12" action="ppaction://hlinksldjump"/>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13105" y="2772260"/>
            <a:ext cx="4480190" cy="536404"/>
          </a:xfrm>
          <a:prstGeom prst="rect">
            <a:avLst/>
          </a:prstGeom>
        </p:spPr>
      </p:pic>
      <p:pic>
        <p:nvPicPr>
          <p:cNvPr id="30" name="图片 29">
            <a:hlinkClick r:id="rId14" action="ppaction://hlinksldjump"/>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13105" y="3491561"/>
            <a:ext cx="4480190" cy="548595"/>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612455" y="975620"/>
            <a:ext cx="7953555" cy="4865756"/>
          </a:xfrm>
          <a:prstGeom prst="rect">
            <a:avLst/>
          </a:prstGeom>
        </p:spPr>
        <p:txBody>
          <a:bodyPr wrap="square">
            <a:spAutoFit/>
          </a:bodyPr>
          <a:lstStyle/>
          <a:p>
            <a:pPr>
              <a:lnSpc>
                <a:spcPct val="125000"/>
              </a:lnSpc>
            </a:pPr>
            <a:r>
              <a:rPr lang="en-US" altLang="zh-CN" dirty="0" smtClean="0">
                <a:solidFill>
                  <a:srgbClr val="0070C0"/>
                </a:solidFill>
              </a:rPr>
              <a:t>4</a:t>
            </a:r>
            <a:r>
              <a:rPr lang="en-US" altLang="zh-CN" dirty="0" smtClean="0"/>
              <a:t> </a:t>
            </a:r>
            <a:r>
              <a:rPr lang="en-US" altLang="zh-CN" sz="2500" dirty="0" smtClean="0"/>
              <a:t>The professor is saying the Pilgrims left England to escape religious </a:t>
            </a:r>
            <a:r>
              <a:rPr lang="en-US" altLang="zh-CN" sz="2500" dirty="0" smtClean="0">
                <a:hlinkClick r:id="rId3" action="ppaction://hlinksldjump"/>
              </a:rPr>
              <a:t>persecution</a:t>
            </a:r>
            <a:r>
              <a:rPr lang="en-US" altLang="zh-CN" sz="2500" dirty="0" smtClean="0"/>
              <a:t> </a:t>
            </a:r>
            <a:r>
              <a:rPr lang="en-US" altLang="zh-CN" sz="2500" dirty="0" smtClean="0">
                <a:hlinkClick r:id="rId4" action="ppaction://hlinksldjump"/>
              </a:rPr>
              <a:t>and that puzzles me because the Pilgrims were English themselves and the English were always the ones who persecuted everyone else, especially the Irish.</a:t>
            </a:r>
            <a:r>
              <a:rPr lang="en-US" altLang="zh-CN" sz="2500" dirty="0" smtClean="0"/>
              <a:t> I’d like to raise my hand and tell the professor how the Irish suffered for centuries under English rule </a:t>
            </a:r>
            <a:r>
              <a:rPr lang="en-US" altLang="zh-CN" sz="2500" dirty="0" smtClean="0">
                <a:hlinkClick r:id="rId5" action="ppaction://hlinksldjump"/>
              </a:rPr>
              <a:t>but I’m sure everyone in this class has a high school diploma and if I open my mouth they’ll know I’m not one of them</a:t>
            </a:r>
            <a:r>
              <a:rPr lang="en-US" altLang="zh-CN" sz="2500" dirty="0" smtClean="0"/>
              <a:t>.</a:t>
            </a:r>
          </a:p>
          <a:p>
            <a:pPr>
              <a:lnSpc>
                <a:spcPct val="125000"/>
              </a:lnSpc>
            </a:pPr>
            <a:r>
              <a:rPr lang="en-US" altLang="zh-CN" dirty="0" smtClean="0">
                <a:solidFill>
                  <a:srgbClr val="0070C0"/>
                </a:solidFill>
              </a:rPr>
              <a:t>5</a:t>
            </a:r>
            <a:r>
              <a:rPr lang="en-US" altLang="zh-CN" dirty="0" smtClean="0"/>
              <a:t> </a:t>
            </a:r>
            <a:r>
              <a:rPr lang="en-US" altLang="zh-CN" sz="2500" dirty="0" smtClean="0"/>
              <a:t>Other students are easy about raising their hands and they always say, Well, I think.</a:t>
            </a:r>
            <a:endParaRPr lang="zh-CN" altLang="en-US" sz="2500" dirty="0"/>
          </a:p>
        </p:txBody>
      </p:sp>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52" name="图片 8" descr="音频">
            <a:hlinkClick r:id="rId6" action="ppaction://hlinkfile"/>
          </p:cNvPr>
          <p:cNvPicPr>
            <a:picLocks noChangeAspect="1" noChangeArrowheads="1"/>
          </p:cNvPicPr>
          <p:nvPr/>
        </p:nvPicPr>
        <p:blipFill>
          <a:blip r:embed="rId7"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8" action="ppaction://hlinksldjump"/>
          </p:cNvPr>
          <p:cNvPicPr>
            <a:picLocks noChangeAspect="1"/>
          </p:cNvPicPr>
          <p:nvPr/>
        </p:nvPicPr>
        <p:blipFill>
          <a:blip r:embed="rId9" cstate="print"/>
          <a:srcRect/>
          <a:stretch>
            <a:fillRect/>
          </a:stretch>
        </p:blipFill>
        <p:spPr bwMode="auto">
          <a:xfrm>
            <a:off x="8072749" y="6092825"/>
            <a:ext cx="879475" cy="539750"/>
          </a:xfrm>
          <a:prstGeom prst="rect">
            <a:avLst/>
          </a:prstGeom>
          <a:noFill/>
          <a:ln w="9525">
            <a:noFill/>
            <a:miter lim="800000"/>
            <a:headEnd/>
            <a:tailEnd/>
          </a:ln>
        </p:spPr>
      </p:pic>
      <p:pic>
        <p:nvPicPr>
          <p:cNvPr id="8" name="图片 6" descr="Home">
            <a:hlinkClick r:id="rId10" action="ppaction://hlinksldjump"/>
          </p:cNvPr>
          <p:cNvPicPr>
            <a:picLocks noChangeAspect="1" noChangeArrowheads="1"/>
          </p:cNvPicPr>
          <p:nvPr/>
        </p:nvPicPr>
        <p:blipFill>
          <a:blip r:embed="rId11"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12" action="ppaction://hlinksldjump"/>
          </p:cNvPr>
          <p:cNvPicPr>
            <a:picLocks noChangeAspect="1" noChangeArrowheads="1"/>
          </p:cNvPicPr>
          <p:nvPr/>
        </p:nvPicPr>
        <p:blipFill>
          <a:blip r:embed="rId13"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52" name="图片 8" descr="音频">
            <a:hlinkClick r:id="rId3" action="ppaction://hlinkfile"/>
          </p:cNvPr>
          <p:cNvPicPr>
            <a:picLocks noChangeAspect="1" noChangeArrowheads="1"/>
          </p:cNvPicPr>
          <p:nvPr/>
        </p:nvPicPr>
        <p:blipFill>
          <a:blip r:embed="rId4"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5" action="ppaction://hlinksldjump"/>
          </p:cNvPr>
          <p:cNvPicPr>
            <a:picLocks noChangeAspect="1"/>
          </p:cNvPicPr>
          <p:nvPr/>
        </p:nvPicPr>
        <p:blipFill>
          <a:blip r:embed="rId6" cstate="print"/>
          <a:srcRect/>
          <a:stretch>
            <a:fillRect/>
          </a:stretch>
        </p:blipFill>
        <p:spPr bwMode="auto">
          <a:xfrm>
            <a:off x="8072749" y="6092825"/>
            <a:ext cx="879475" cy="539750"/>
          </a:xfrm>
          <a:prstGeom prst="rect">
            <a:avLst/>
          </a:prstGeom>
          <a:noFill/>
          <a:ln w="9525">
            <a:noFill/>
            <a:miter lim="800000"/>
            <a:headEnd/>
            <a:tailEnd/>
          </a:ln>
        </p:spPr>
      </p:pic>
      <p:sp>
        <p:nvSpPr>
          <p:cNvPr id="7" name="矩形 6"/>
          <p:cNvSpPr/>
          <p:nvPr/>
        </p:nvSpPr>
        <p:spPr>
          <a:xfrm>
            <a:off x="491695" y="1138138"/>
            <a:ext cx="7841411" cy="4384855"/>
          </a:xfrm>
          <a:prstGeom prst="rect">
            <a:avLst/>
          </a:prstGeom>
        </p:spPr>
        <p:txBody>
          <a:bodyPr wrap="square">
            <a:spAutoFit/>
          </a:bodyPr>
          <a:lstStyle/>
          <a:p>
            <a:pPr>
              <a:lnSpc>
                <a:spcPct val="125000"/>
              </a:lnSpc>
            </a:pPr>
            <a:r>
              <a:rPr lang="en-US" altLang="zh-CN" dirty="0" smtClean="0">
                <a:solidFill>
                  <a:srgbClr val="0070C0"/>
                </a:solidFill>
              </a:rPr>
              <a:t>6    </a:t>
            </a:r>
            <a:r>
              <a:rPr lang="en-US" altLang="zh-CN" dirty="0" smtClean="0"/>
              <a:t> </a:t>
            </a:r>
            <a:r>
              <a:rPr lang="en-US" altLang="zh-CN" sz="2500" spc="50" dirty="0" smtClean="0">
                <a:hlinkClick r:id="rId7" action="ppaction://hlinksldjump"/>
              </a:rPr>
              <a:t>Some day I’ll raise my hand and say, Well, I think, but I don’t know what to think about Pilgrims and their </a:t>
            </a:r>
            <a:r>
              <a:rPr lang="en-US" altLang="zh-CN" sz="2500" dirty="0" smtClean="0">
                <a:hlinkClick r:id="rId7" action="ppaction://hlinksldjump"/>
              </a:rPr>
              <a:t>education</a:t>
            </a:r>
            <a:r>
              <a:rPr lang="en-US" altLang="zh-CN" sz="2500" dirty="0" smtClean="0"/>
              <a:t>. </a:t>
            </a:r>
            <a:r>
              <a:rPr lang="en-US" altLang="zh-CN" sz="2500" dirty="0" smtClean="0">
                <a:hlinkClick r:id="rId8" action="ppaction://hlinksldjump"/>
              </a:rPr>
              <a:t>Then the professor tells us ideas don’t drop fully formed from the skies</a:t>
            </a:r>
            <a:r>
              <a:rPr lang="en-US" altLang="zh-CN" sz="2500" dirty="0" smtClean="0"/>
              <a:t>, </a:t>
            </a:r>
            <a:r>
              <a:rPr lang="en-US" altLang="zh-CN" sz="2500" dirty="0" smtClean="0">
                <a:hlinkClick r:id="rId9" action="ppaction://hlinksldjump"/>
              </a:rPr>
              <a:t>that the Pilgrims were, in the long run, children of the Reformation with an accompanying </a:t>
            </a:r>
            <a:r>
              <a:rPr lang="en-US" altLang="zh-CN" sz="2500" spc="-30" dirty="0" smtClean="0">
                <a:hlinkClick r:id="rId9" action="ppaction://hlinksldjump"/>
              </a:rPr>
              <a:t>world view and their attitudes to children were so informed</a:t>
            </a:r>
            <a:r>
              <a:rPr lang="en-US" altLang="zh-CN" sz="2500" spc="-30" dirty="0" smtClean="0"/>
              <a:t>.</a:t>
            </a:r>
          </a:p>
          <a:p>
            <a:pPr>
              <a:lnSpc>
                <a:spcPct val="125000"/>
              </a:lnSpc>
            </a:pPr>
            <a:r>
              <a:rPr lang="en-US" altLang="zh-CN" dirty="0" smtClean="0">
                <a:solidFill>
                  <a:srgbClr val="0070C0"/>
                </a:solidFill>
              </a:rPr>
              <a:t>7</a:t>
            </a:r>
            <a:r>
              <a:rPr lang="en-US" altLang="zh-CN" dirty="0" smtClean="0"/>
              <a:t>    </a:t>
            </a:r>
            <a:r>
              <a:rPr lang="en-US" altLang="zh-CN" sz="2500" dirty="0" smtClean="0"/>
              <a:t>There is more notebook scribbling around the room, the </a:t>
            </a:r>
            <a:r>
              <a:rPr lang="en-US" altLang="zh-CN" sz="2500" spc="-40" dirty="0" smtClean="0"/>
              <a:t>women busier than the men. The women scribble as if every </a:t>
            </a:r>
            <a:r>
              <a:rPr lang="en-US" altLang="zh-CN" sz="2500" dirty="0" smtClean="0"/>
              <a:t>word out of Professor Green’s mouth were important.</a:t>
            </a:r>
            <a:endParaRPr lang="zh-CN" altLang="en-US" sz="2500" dirty="0"/>
          </a:p>
        </p:txBody>
      </p:sp>
      <p:pic>
        <p:nvPicPr>
          <p:cNvPr id="8" name="图片 6" descr="Home">
            <a:hlinkClick r:id="rId10" action="ppaction://hlinksldjump"/>
          </p:cNvPr>
          <p:cNvPicPr>
            <a:picLocks noChangeAspect="1" noChangeArrowheads="1"/>
          </p:cNvPicPr>
          <p:nvPr/>
        </p:nvPicPr>
        <p:blipFill>
          <a:blip r:embed="rId11"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12" action="ppaction://hlinksldjump"/>
          </p:cNvPr>
          <p:cNvPicPr>
            <a:picLocks noChangeAspect="1" noChangeArrowheads="1"/>
          </p:cNvPicPr>
          <p:nvPr/>
        </p:nvPicPr>
        <p:blipFill>
          <a:blip r:embed="rId13"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543448" y="1203764"/>
            <a:ext cx="8057071" cy="3554819"/>
          </a:xfrm>
          <a:prstGeom prst="rect">
            <a:avLst/>
          </a:prstGeom>
        </p:spPr>
        <p:txBody>
          <a:bodyPr wrap="square">
            <a:spAutoFit/>
          </a:bodyPr>
          <a:lstStyle/>
          <a:p>
            <a:pPr>
              <a:lnSpc>
                <a:spcPct val="150000"/>
              </a:lnSpc>
            </a:pPr>
            <a:r>
              <a:rPr lang="en-US" altLang="zh-CN" dirty="0" smtClean="0">
                <a:solidFill>
                  <a:srgbClr val="0070C0"/>
                </a:solidFill>
              </a:rPr>
              <a:t>8</a:t>
            </a:r>
            <a:r>
              <a:rPr lang="en-US" altLang="zh-CN" dirty="0" smtClean="0"/>
              <a:t>     </a:t>
            </a:r>
            <a:r>
              <a:rPr lang="en-US" altLang="zh-CN" sz="2500" dirty="0" smtClean="0"/>
              <a:t>Then I wonder why I have this fat textbook on American education which I carry in subways so that people can admire me for being a college student. I know there will be examinations, a mid-term and a final, but where will the questions come from? If the professor talks and talks and the textbook is 700 pages I’ll </a:t>
            </a:r>
            <a:r>
              <a:rPr lang="en-US" altLang="zh-CN" sz="2500" dirty="0" smtClean="0">
                <a:hlinkClick r:id="rId3" action="ppaction://hlinksldjump"/>
              </a:rPr>
              <a:t>surely</a:t>
            </a:r>
            <a:r>
              <a:rPr lang="en-US" altLang="zh-CN" sz="2500" dirty="0" smtClean="0"/>
              <a:t> </a:t>
            </a:r>
            <a:r>
              <a:rPr lang="en-US" altLang="zh-CN" sz="2500" dirty="0" smtClean="0">
                <a:hlinkClick r:id="rId4" action="ppaction://hlinksldjump"/>
              </a:rPr>
              <a:t>be lost</a:t>
            </a:r>
            <a:r>
              <a:rPr lang="en-US" altLang="zh-CN" sz="2500" dirty="0" smtClean="0"/>
              <a:t>.</a:t>
            </a:r>
            <a:endParaRPr lang="zh-CN" altLang="en-US" sz="2500" dirty="0"/>
          </a:p>
        </p:txBody>
      </p:sp>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52" name="图片 8" descr="音频">
            <a:hlinkClick r:id="rId5" action="ppaction://hlinkfile"/>
          </p:cNvPr>
          <p:cNvPicPr>
            <a:picLocks noChangeAspect="1" noChangeArrowheads="1"/>
          </p:cNvPicPr>
          <p:nvPr/>
        </p:nvPicPr>
        <p:blipFill>
          <a:blip r:embed="rId6"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7" action="ppaction://hlinksldjump"/>
          </p:cNvPr>
          <p:cNvPicPr>
            <a:picLocks noChangeAspect="1"/>
          </p:cNvPicPr>
          <p:nvPr/>
        </p:nvPicPr>
        <p:blipFill>
          <a:blip r:embed="rId8" cstate="print"/>
          <a:srcRect/>
          <a:stretch>
            <a:fillRect/>
          </a:stretch>
        </p:blipFill>
        <p:spPr bwMode="auto">
          <a:xfrm>
            <a:off x="8072749" y="6092825"/>
            <a:ext cx="879475" cy="539750"/>
          </a:xfrm>
          <a:prstGeom prst="rect">
            <a:avLst/>
          </a:prstGeom>
          <a:noFill/>
          <a:ln w="9525">
            <a:noFill/>
            <a:miter lim="800000"/>
            <a:headEnd/>
            <a:tailEnd/>
          </a:ln>
        </p:spPr>
      </p:pic>
      <p:pic>
        <p:nvPicPr>
          <p:cNvPr id="8" name="图片 6"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11" action="ppaction://hlinksldjump"/>
          </p:cNvPr>
          <p:cNvPicPr>
            <a:picLocks noChangeAspect="1" noChangeArrowheads="1"/>
          </p:cNvPicPr>
          <p:nvPr/>
        </p:nvPicPr>
        <p:blipFill>
          <a:blip r:embed="rId12"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664210" y="1028343"/>
            <a:ext cx="7746521" cy="4384855"/>
          </a:xfrm>
          <a:prstGeom prst="rect">
            <a:avLst/>
          </a:prstGeom>
        </p:spPr>
        <p:txBody>
          <a:bodyPr wrap="square">
            <a:spAutoFit/>
          </a:bodyPr>
          <a:lstStyle/>
          <a:p>
            <a:pPr>
              <a:lnSpc>
                <a:spcPct val="125000"/>
              </a:lnSpc>
            </a:pPr>
            <a:r>
              <a:rPr lang="en-US" altLang="zh-CN" dirty="0" smtClean="0">
                <a:solidFill>
                  <a:srgbClr val="0070C0"/>
                </a:solidFill>
              </a:rPr>
              <a:t>9 </a:t>
            </a:r>
            <a:r>
              <a:rPr lang="en-US" altLang="zh-CN" dirty="0" smtClean="0"/>
              <a:t>    </a:t>
            </a:r>
            <a:r>
              <a:rPr lang="en-US" altLang="zh-CN" sz="2500" dirty="0" smtClean="0"/>
              <a:t>There are good-looking girls in the class and I’d like to ask one if she knows what I should know before the mid-term exam in seven weeks. I’d like to go to the university </a:t>
            </a:r>
            <a:r>
              <a:rPr lang="en-US" altLang="zh-CN" sz="2500" dirty="0" smtClean="0">
                <a:hlinkClick r:id="rId3" action="ppaction://hlinksldjump"/>
              </a:rPr>
              <a:t>cafeteria</a:t>
            </a:r>
            <a:r>
              <a:rPr lang="en-US" altLang="zh-CN" sz="2500" dirty="0" smtClean="0"/>
              <a:t> or a </a:t>
            </a:r>
            <a:r>
              <a:rPr lang="en-US" altLang="zh-CN" sz="2500" dirty="0" smtClean="0">
                <a:hlinkClick r:id="rId4" action="ppaction://hlinksldjump"/>
              </a:rPr>
              <a:t>Greenwich Village</a:t>
            </a:r>
            <a:r>
              <a:rPr lang="en-US" altLang="zh-CN" sz="2500" dirty="0" smtClean="0"/>
              <a:t> coffee shop and chat with the girl about the Pilgrims and their </a:t>
            </a:r>
            <a:r>
              <a:rPr lang="en-US" altLang="zh-CN" sz="2500" dirty="0" smtClean="0">
                <a:hlinkClick r:id="rId5" action="ppaction://hlinksldjump"/>
              </a:rPr>
              <a:t>Puritan</a:t>
            </a:r>
            <a:r>
              <a:rPr lang="en-US" altLang="zh-CN" sz="2500" dirty="0" smtClean="0"/>
              <a:t> ways and how they </a:t>
            </a:r>
            <a:r>
              <a:rPr lang="en-US" altLang="zh-CN" sz="2500" dirty="0" smtClean="0">
                <a:hlinkClick r:id="rId6" action="ppaction://hlinksldjump"/>
              </a:rPr>
              <a:t>frightened the life out of</a:t>
            </a:r>
            <a:r>
              <a:rPr lang="en-US" altLang="zh-CN" sz="2500" dirty="0" smtClean="0"/>
              <a:t> their children. I could tell </a:t>
            </a:r>
            <a:r>
              <a:rPr lang="en-US" altLang="zh-CN" sz="2500" spc="40" dirty="0" smtClean="0"/>
              <a:t>the girl how I read Dostoyevsky and Melville and she’d </a:t>
            </a:r>
            <a:r>
              <a:rPr lang="en-US" altLang="zh-CN" sz="2500" dirty="0" smtClean="0"/>
              <a:t>be impressed and fall in love with me and we’d study the history of education in America together.</a:t>
            </a:r>
            <a:endParaRPr lang="zh-CN" altLang="en-US" sz="2500" dirty="0"/>
          </a:p>
        </p:txBody>
      </p:sp>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52" name="图片 8" descr="音频">
            <a:hlinkClick r:id="rId7" action="ppaction://hlinkfile"/>
          </p:cNvPr>
          <p:cNvPicPr>
            <a:picLocks noChangeAspect="1" noChangeArrowheads="1"/>
          </p:cNvPicPr>
          <p:nvPr/>
        </p:nvPicPr>
        <p:blipFill>
          <a:blip r:embed="rId8"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9" action="ppaction://hlinksldjump"/>
          </p:cNvPr>
          <p:cNvPicPr>
            <a:picLocks noChangeAspect="1"/>
          </p:cNvPicPr>
          <p:nvPr/>
        </p:nvPicPr>
        <p:blipFill>
          <a:blip r:embed="rId10" cstate="print"/>
          <a:srcRect/>
          <a:stretch>
            <a:fillRect/>
          </a:stretch>
        </p:blipFill>
        <p:spPr bwMode="auto">
          <a:xfrm>
            <a:off x="8072749" y="6092825"/>
            <a:ext cx="879475" cy="539750"/>
          </a:xfrm>
          <a:prstGeom prst="rect">
            <a:avLst/>
          </a:prstGeom>
          <a:noFill/>
          <a:ln w="9525">
            <a:noFill/>
            <a:miter lim="800000"/>
            <a:headEnd/>
            <a:tailEnd/>
          </a:ln>
        </p:spPr>
      </p:pic>
      <p:sp>
        <p:nvSpPr>
          <p:cNvPr id="8" name="矩形 7"/>
          <p:cNvSpPr/>
          <p:nvPr/>
        </p:nvSpPr>
        <p:spPr>
          <a:xfrm>
            <a:off x="6106703" y="4966384"/>
            <a:ext cx="415498" cy="369332"/>
          </a:xfrm>
          <a:prstGeom prst="rect">
            <a:avLst/>
          </a:prstGeom>
        </p:spPr>
        <p:txBody>
          <a:bodyPr wrap="none">
            <a:spAutoFit/>
          </a:bodyPr>
          <a:lstStyle/>
          <a:p>
            <a:r>
              <a:rPr lang="zh-CN" altLang="en-US" dirty="0" smtClean="0">
                <a:solidFill>
                  <a:srgbClr val="DA0000"/>
                </a:solidFill>
                <a:latin typeface="KozMinPro-Regular"/>
              </a:rPr>
              <a:t>■</a:t>
            </a:r>
            <a:endParaRPr lang="zh-CN" altLang="en-US" dirty="0"/>
          </a:p>
        </p:txBody>
      </p:sp>
      <p:pic>
        <p:nvPicPr>
          <p:cNvPr id="9" name="图片 6" descr="Home">
            <a:hlinkClick r:id="rId11" action="ppaction://hlinksldjump"/>
          </p:cNvPr>
          <p:cNvPicPr>
            <a:picLocks noChangeAspect="1" noChangeArrowheads="1"/>
          </p:cNvPicPr>
          <p:nvPr/>
        </p:nvPicPr>
        <p:blipFill>
          <a:blip r:embed="rId12"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13" action="ppaction://hlinksldjump"/>
          </p:cNvPr>
          <p:cNvPicPr>
            <a:picLocks noChangeAspect="1" noChangeArrowheads="1"/>
          </p:cNvPicPr>
          <p:nvPr/>
        </p:nvPicPr>
        <p:blipFill>
          <a:blip r:embed="rId14"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451061" y="672469"/>
            <a:ext cx="8218487" cy="5761037"/>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 typeface="Arial" pitchFamily="34" charset="0"/>
              <a:buNone/>
            </a:pPr>
            <a:endParaRPr lang="en-US" altLang="zh-CN" sz="2400" b="1" dirty="0" smtClean="0"/>
          </a:p>
          <a:p>
            <a:pPr algn="ctr" eaLnBrk="1" hangingPunct="1">
              <a:buFont typeface="Arial" pitchFamily="34" charset="0"/>
              <a:buNone/>
            </a:pPr>
            <a:r>
              <a:rPr lang="en-US" altLang="zh-CN" sz="2800" b="1" dirty="0" smtClean="0"/>
              <a:t>《</a:t>
            </a:r>
            <a:r>
              <a:rPr lang="zh-CN" altLang="en-US" sz="2800" b="1" dirty="0" smtClean="0"/>
              <a:t>回忆录</a:t>
            </a:r>
            <a:r>
              <a:rPr lang="en-US" altLang="zh-CN" sz="2800" b="1" dirty="0" smtClean="0"/>
              <a:t>》</a:t>
            </a:r>
            <a:r>
              <a:rPr lang="zh-CN" altLang="en-US" sz="2800" b="1" dirty="0" smtClean="0"/>
              <a:t>（节选）</a:t>
            </a:r>
          </a:p>
          <a:p>
            <a:pPr algn="dist" eaLnBrk="1" hangingPunct="1">
              <a:buFont typeface="Arial" pitchFamily="34" charset="0"/>
              <a:buNone/>
            </a:pPr>
            <a:endParaRPr lang="en-US" altLang="zh-CN" sz="1800" dirty="0" smtClean="0">
              <a:solidFill>
                <a:srgbClr val="3333CC"/>
              </a:solidFill>
              <a:latin typeface="Times New Roman" pitchFamily="18" charset="0"/>
            </a:endParaRPr>
          </a:p>
          <a:p>
            <a:pPr algn="just" eaLnBrk="1" hangingPunct="1">
              <a:lnSpc>
                <a:spcPct val="125000"/>
              </a:lnSpc>
              <a:buNone/>
            </a:pPr>
            <a:r>
              <a:rPr lang="en-US" altLang="zh-CN" sz="1800" dirty="0" smtClean="0">
                <a:solidFill>
                  <a:srgbClr val="3333CC"/>
                </a:solidFill>
                <a:latin typeface="Times New Roman" pitchFamily="18" charset="0"/>
              </a:rPr>
              <a:t>1           </a:t>
            </a:r>
            <a:r>
              <a:rPr lang="zh-CN" altLang="en-US" sz="2400" dirty="0" smtClean="0"/>
              <a:t>由于我不是高中毕业生，而且有一份全职工作，所以他们只允许我选修两门课程：“文学概论”和“美国教育史”。我不知道为什么我非得了解文学。可是招生办公室的那位女士说，虽然我读过陀思妥耶夫斯基和梅尔维尔的小说，虽然一个没上过高中的人能读这些书的确令人敬佩，但这门课是必修课。她说由于我接受的欧洲教育不全面，“美国教育史”能使我具备广博的文化背景知识。</a:t>
            </a:r>
          </a:p>
        </p:txBody>
      </p:sp>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3" action="ppaction://hlinksldjump"/>
          </p:cNvPr>
          <p:cNvPicPr>
            <a:picLocks noChangeAspect="1"/>
          </p:cNvPicPr>
          <p:nvPr/>
        </p:nvPicPr>
        <p:blipFill>
          <a:blip r:embed="rId4" cstate="print"/>
          <a:srcRect/>
          <a:stretch>
            <a:fillRect/>
          </a:stretch>
        </p:blipFill>
        <p:spPr bwMode="auto">
          <a:xfrm>
            <a:off x="8164556" y="6092825"/>
            <a:ext cx="744538" cy="539750"/>
          </a:xfrm>
          <a:prstGeom prst="rect">
            <a:avLst/>
          </a:prstGeom>
          <a:noFill/>
          <a:ln w="9525">
            <a:noFill/>
            <a:miter lim="800000"/>
            <a:headEnd/>
            <a:tailEnd/>
          </a:ln>
        </p:spPr>
      </p:pic>
      <p:pic>
        <p:nvPicPr>
          <p:cNvPr id="7"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8"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445585" y="1039560"/>
            <a:ext cx="8218487" cy="5520894"/>
          </a:xfrm>
          <a:prstGeom prst="rect">
            <a:avLst/>
          </a:prstGeom>
          <a:noFill/>
          <a:ln>
            <a:miter lim="800000"/>
            <a:headEnd/>
            <a:tailEnd/>
          </a:ln>
        </p:spPr>
        <p:txBody>
          <a:bodyPr/>
          <a:lstStyle/>
          <a:p>
            <a:pPr algn="dist" eaLnBrk="1" hangingPunct="1">
              <a:buSzPct val="120000"/>
              <a:buFont typeface="Arial" pitchFamily="34" charset="0"/>
              <a:buNone/>
            </a:pPr>
            <a:endParaRPr lang="en-US" altLang="zh-CN" sz="1800" dirty="0" smtClean="0">
              <a:solidFill>
                <a:srgbClr val="3333CC"/>
              </a:solidFill>
              <a:latin typeface="Times New Roman" pitchFamily="18" charset="0"/>
            </a:endParaRPr>
          </a:p>
          <a:p>
            <a:pPr algn="just" eaLnBrk="1" hangingPunct="1">
              <a:lnSpc>
                <a:spcPct val="125000"/>
              </a:lnSpc>
              <a:buSzPct val="120000"/>
              <a:buNone/>
            </a:pPr>
            <a:r>
              <a:rPr lang="en-US" altLang="zh-CN" sz="1800" dirty="0" smtClean="0">
                <a:solidFill>
                  <a:srgbClr val="3333CC"/>
                </a:solidFill>
                <a:latin typeface="Times New Roman" pitchFamily="18" charset="0"/>
              </a:rPr>
              <a:t>2           </a:t>
            </a:r>
            <a:r>
              <a:rPr lang="zh-CN" altLang="en-US" sz="2400" dirty="0" smtClean="0"/>
              <a:t>我乐得飘飘然了，第一件事就是去买所需要的课本，然后用纽约大学紫白相间的护封把它们套起来，这样地铁里的乘客就会向我投来艳羡的目光了。</a:t>
            </a:r>
            <a:endParaRPr lang="en-US" altLang="zh-CN" sz="2400" dirty="0" smtClean="0"/>
          </a:p>
          <a:p>
            <a:pPr algn="just" eaLnBrk="1" hangingPunct="1">
              <a:lnSpc>
                <a:spcPct val="125000"/>
              </a:lnSpc>
              <a:buSzPct val="120000"/>
              <a:buFont typeface="Arial" pitchFamily="34" charset="0"/>
              <a:buNone/>
            </a:pPr>
            <a:r>
              <a:rPr lang="en-US" altLang="zh-CN" sz="1800" dirty="0" smtClean="0">
                <a:solidFill>
                  <a:srgbClr val="3333CC"/>
                </a:solidFill>
                <a:latin typeface="Times New Roman" pitchFamily="18" charset="0"/>
              </a:rPr>
              <a:t>3</a:t>
            </a:r>
            <a:r>
              <a:rPr lang="en-US" altLang="zh-CN" dirty="0" smtClean="0"/>
              <a:t>          </a:t>
            </a:r>
            <a:r>
              <a:rPr lang="zh-CN" altLang="en-US" sz="2400" dirty="0" smtClean="0"/>
              <a:t>我对大学课堂的了解全部来自很久以前我在利默里克看的那些电影，我现在就坐在大学课堂里听一门课</a:t>
            </a:r>
            <a:r>
              <a:rPr lang="en-US" altLang="zh-CN" sz="2400" dirty="0" smtClean="0"/>
              <a:t>——</a:t>
            </a:r>
            <a:r>
              <a:rPr lang="en-US" altLang="zh-CN" sz="2400" dirty="0" smtClean="0">
                <a:latin typeface="+mn-ea"/>
              </a:rPr>
              <a:t>“</a:t>
            </a:r>
            <a:r>
              <a:rPr lang="zh-CN" altLang="en-US" sz="2400" dirty="0" smtClean="0"/>
              <a:t>美国教育史”。玛克辛</a:t>
            </a:r>
            <a:r>
              <a:rPr lang="en-US" altLang="zh-CN" sz="2400" dirty="0" smtClean="0">
                <a:latin typeface="+mn-ea"/>
              </a:rPr>
              <a:t>·</a:t>
            </a:r>
            <a:r>
              <a:rPr lang="zh-CN" altLang="en-US" sz="2400" dirty="0" smtClean="0"/>
              <a:t>格林教授在讲台上给我们讲移居美国的英国清教徒是如何教育他们的下一代的。</a:t>
            </a:r>
          </a:p>
        </p:txBody>
      </p:sp>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4" name="图片 10" descr="MORE"/>
          <p:cNvPicPr>
            <a:picLocks noChangeAspect="1" noChangeArrowheads="1"/>
          </p:cNvPicPr>
          <p:nvPr/>
        </p:nvPicPr>
        <p:blipFill>
          <a:blip r:embed="rId3" cstate="print"/>
          <a:srcRect/>
          <a:stretch>
            <a:fillRect/>
          </a:stretch>
        </p:blipFill>
        <p:spPr bwMode="auto">
          <a:xfrm>
            <a:off x="7154607" y="6228661"/>
            <a:ext cx="912813" cy="228600"/>
          </a:xfrm>
          <a:prstGeom prst="rect">
            <a:avLst/>
          </a:prstGeom>
          <a:noFill/>
          <a:ln w="9525">
            <a:noFill/>
            <a:miter lim="800000"/>
            <a:headEnd/>
            <a:tailEnd/>
          </a:ln>
        </p:spPr>
      </p:pic>
      <p:pic>
        <p:nvPicPr>
          <p:cNvPr id="7177" name="图片 14">
            <a:hlinkClick r:id="rId4" action="ppaction://hlinksldjump"/>
          </p:cNvPr>
          <p:cNvPicPr>
            <a:picLocks noChangeAspect="1"/>
          </p:cNvPicPr>
          <p:nvPr/>
        </p:nvPicPr>
        <p:blipFill>
          <a:blip r:embed="rId5" cstate="print"/>
          <a:srcRect/>
          <a:stretch>
            <a:fillRect/>
          </a:stretch>
        </p:blipFill>
        <p:spPr bwMode="auto">
          <a:xfrm>
            <a:off x="8164556" y="6092825"/>
            <a:ext cx="744538" cy="539750"/>
          </a:xfrm>
          <a:prstGeom prst="rect">
            <a:avLst/>
          </a:prstGeom>
          <a:noFill/>
          <a:ln w="9525">
            <a:noFill/>
            <a:miter lim="800000"/>
            <a:headEnd/>
            <a:tailEnd/>
          </a:ln>
        </p:spPr>
      </p:pic>
      <p:pic>
        <p:nvPicPr>
          <p:cNvPr id="8"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453799" y="672469"/>
            <a:ext cx="8218487" cy="5761037"/>
          </a:xfrm>
          <a:prstGeom prst="rect">
            <a:avLst/>
          </a:prstGeom>
          <a:noFill/>
          <a:ln>
            <a:miter lim="800000"/>
            <a:headEnd/>
            <a:tailEnd/>
          </a:ln>
        </p:spPr>
        <p:txBody>
          <a:bodyPr/>
          <a:lstStyle/>
          <a:p>
            <a:pPr algn="dist" eaLnBrk="1" hangingPunct="1">
              <a:buSzPct val="120000"/>
              <a:buFont typeface="Arial" pitchFamily="34" charset="0"/>
              <a:buNone/>
            </a:pPr>
            <a:endParaRPr lang="en-US" altLang="zh-CN" sz="1800" dirty="0" smtClean="0">
              <a:solidFill>
                <a:srgbClr val="3333CC"/>
              </a:solidFill>
              <a:latin typeface="Times New Roman" pitchFamily="18" charset="0"/>
            </a:endParaRPr>
          </a:p>
          <a:p>
            <a:pPr algn="dist" eaLnBrk="1" hangingPunct="1">
              <a:buSzPct val="120000"/>
              <a:buFont typeface="Arial" pitchFamily="34" charset="0"/>
              <a:buNone/>
            </a:pPr>
            <a:endParaRPr lang="en-US" altLang="zh-CN" sz="1800" dirty="0" smtClean="0">
              <a:solidFill>
                <a:srgbClr val="3333CC"/>
              </a:solidFill>
              <a:latin typeface="Times New Roman" pitchFamily="18" charset="0"/>
            </a:endParaRPr>
          </a:p>
          <a:p>
            <a:pPr algn="just" eaLnBrk="1" hangingPunct="1">
              <a:lnSpc>
                <a:spcPct val="125000"/>
              </a:lnSpc>
              <a:buSzPct val="120000"/>
              <a:buNone/>
            </a:pPr>
            <a:r>
              <a:rPr lang="en-US" altLang="zh-CN" sz="2800" dirty="0" smtClean="0"/>
              <a:t>   </a:t>
            </a:r>
            <a:r>
              <a:rPr lang="zh-CN" altLang="en-US" sz="2400" dirty="0" smtClean="0"/>
              <a:t>我周围的同学全都在不停地记笔记。我真希望自己也知道记点儿什么。我怎么知道她在讲台上说的哪些话是重要的呢？她说的每一句话我都要记住吗？有些同学举手问问题，可我永远不能那么做，因为全班同学都会盯着我，不知道那个说话带口音的家伙究竟是谁。我可以尝试用美国口音说话，可是却说得并不地道。我试着用美音说话时，人们总是微笑着说，是不是听到爱尔兰土腔了？ </a:t>
            </a:r>
          </a:p>
        </p:txBody>
      </p:sp>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3" action="ppaction://hlinksldjump"/>
          </p:cNvPr>
          <p:cNvPicPr>
            <a:picLocks noChangeAspect="1"/>
          </p:cNvPicPr>
          <p:nvPr/>
        </p:nvPicPr>
        <p:blipFill>
          <a:blip r:embed="rId4" cstate="print"/>
          <a:srcRect/>
          <a:stretch>
            <a:fillRect/>
          </a:stretch>
        </p:blipFill>
        <p:spPr bwMode="auto">
          <a:xfrm>
            <a:off x="8164556" y="6092825"/>
            <a:ext cx="744538" cy="539750"/>
          </a:xfrm>
          <a:prstGeom prst="rect">
            <a:avLst/>
          </a:prstGeom>
          <a:noFill/>
          <a:ln w="9525">
            <a:noFill/>
            <a:miter lim="800000"/>
            <a:headEnd/>
            <a:tailEnd/>
          </a:ln>
        </p:spPr>
      </p:pic>
      <p:pic>
        <p:nvPicPr>
          <p:cNvPr id="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468313" y="1019569"/>
            <a:ext cx="8218487" cy="5265117"/>
          </a:xfrm>
          <a:prstGeom prst="rect">
            <a:avLst/>
          </a:prstGeom>
          <a:noFill/>
          <a:ln>
            <a:miter lim="800000"/>
            <a:headEnd/>
            <a:tailEnd/>
          </a:ln>
        </p:spPr>
        <p:txBody>
          <a:bodyPr/>
          <a:lstStyle/>
          <a:p>
            <a:pPr eaLnBrk="1" hangingPunct="1">
              <a:buSzPct val="120000"/>
              <a:buFont typeface="Arial" pitchFamily="34" charset="0"/>
              <a:buNone/>
            </a:pPr>
            <a:endParaRPr lang="en-US" altLang="zh-CN" sz="1800" dirty="0" smtClean="0">
              <a:solidFill>
                <a:srgbClr val="3333CC"/>
              </a:solidFill>
              <a:latin typeface="Times New Roman" pitchFamily="18" charset="0"/>
            </a:endParaRPr>
          </a:p>
          <a:p>
            <a:pPr algn="just" eaLnBrk="1" hangingPunct="1">
              <a:lnSpc>
                <a:spcPct val="120000"/>
              </a:lnSpc>
              <a:buSzPct val="120000"/>
              <a:buFont typeface="Arial" pitchFamily="34" charset="0"/>
              <a:buNone/>
            </a:pPr>
            <a:r>
              <a:rPr lang="en-US" altLang="zh-CN" sz="1800" dirty="0" smtClean="0">
                <a:solidFill>
                  <a:srgbClr val="3333CC"/>
                </a:solidFill>
                <a:latin typeface="Times New Roman" pitchFamily="18" charset="0"/>
              </a:rPr>
              <a:t>4</a:t>
            </a:r>
            <a:r>
              <a:rPr lang="en-US" altLang="zh-CN" sz="2800" dirty="0" smtClean="0"/>
              <a:t>          </a:t>
            </a:r>
            <a:r>
              <a:rPr lang="zh-CN" altLang="en-US" sz="2400" dirty="0" smtClean="0"/>
              <a:t>教授说清教徒离开英国是为了逃避宗教迫害，这让我大惑不解，因为清教徒本身就是英国人，而英国人总是到处迫害别人，尤其是爱尔兰人。我真想举手告诉教授爱尔兰人几百年来在英国的统治下所遭受的痛苦，但我知道班上的每个人都有高中文凭，只要我一开口，他们就会知道我和他们不一样。</a:t>
            </a:r>
            <a:endParaRPr lang="en-US" altLang="zh-CN" sz="2400" dirty="0" smtClean="0"/>
          </a:p>
          <a:p>
            <a:pPr algn="just" eaLnBrk="1" hangingPunct="1">
              <a:lnSpc>
                <a:spcPct val="120000"/>
              </a:lnSpc>
              <a:buSzPct val="120000"/>
              <a:buNone/>
            </a:pPr>
            <a:r>
              <a:rPr lang="en-US" altLang="zh-CN" sz="1800" dirty="0" smtClean="0">
                <a:solidFill>
                  <a:srgbClr val="3333CC"/>
                </a:solidFill>
                <a:latin typeface="Times New Roman" pitchFamily="18" charset="0"/>
              </a:rPr>
              <a:t>5</a:t>
            </a:r>
            <a:r>
              <a:rPr lang="en-US" altLang="zh-CN" dirty="0" smtClean="0"/>
              <a:t>          </a:t>
            </a:r>
            <a:r>
              <a:rPr lang="zh-CN" altLang="en-US" sz="2400" dirty="0" smtClean="0"/>
              <a:t>其他同学都从容自信地举手发言。他们总是说：嗯，我认为</a:t>
            </a:r>
            <a:r>
              <a:rPr lang="en-US" altLang="zh-CN" sz="2400" dirty="0" smtClean="0">
                <a:latin typeface="+mn-ea"/>
              </a:rPr>
              <a:t>……</a:t>
            </a:r>
            <a:endParaRPr lang="zh-CN" altLang="en-US" sz="2400" dirty="0" smtClean="0">
              <a:latin typeface="+mn-ea"/>
            </a:endParaRPr>
          </a:p>
          <a:p>
            <a:pPr algn="just" eaLnBrk="1" hangingPunct="1">
              <a:buSzPct val="120000"/>
              <a:buFont typeface="Arial" pitchFamily="34" charset="0"/>
              <a:buNone/>
            </a:pPr>
            <a:endParaRPr lang="zh-CN" altLang="en-US" sz="2400" dirty="0" smtClean="0"/>
          </a:p>
        </p:txBody>
      </p:sp>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3" action="ppaction://hlinksldjump"/>
          </p:cNvPr>
          <p:cNvPicPr>
            <a:picLocks noChangeAspect="1"/>
          </p:cNvPicPr>
          <p:nvPr/>
        </p:nvPicPr>
        <p:blipFill>
          <a:blip r:embed="rId4" cstate="print"/>
          <a:srcRect/>
          <a:stretch>
            <a:fillRect/>
          </a:stretch>
        </p:blipFill>
        <p:spPr bwMode="auto">
          <a:xfrm>
            <a:off x="8164556" y="6092825"/>
            <a:ext cx="744538" cy="539750"/>
          </a:xfrm>
          <a:prstGeom prst="rect">
            <a:avLst/>
          </a:prstGeom>
          <a:noFill/>
          <a:ln w="9525">
            <a:noFill/>
            <a:miter lim="800000"/>
            <a:headEnd/>
            <a:tailEnd/>
          </a:ln>
        </p:spPr>
      </p:pic>
      <p:pic>
        <p:nvPicPr>
          <p:cNvPr id="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468313" y="698347"/>
            <a:ext cx="8218487" cy="5761037"/>
          </a:xfrm>
          <a:prstGeom prst="rect">
            <a:avLst/>
          </a:prstGeom>
          <a:noFill/>
          <a:ln>
            <a:miter lim="800000"/>
            <a:headEnd/>
            <a:tailEnd/>
          </a:ln>
        </p:spPr>
        <p:txBody>
          <a:bodyPr/>
          <a:lstStyle/>
          <a:p>
            <a:pPr eaLnBrk="1" hangingPunct="1">
              <a:buSzPct val="120000"/>
              <a:buFont typeface="Arial" pitchFamily="34" charset="0"/>
              <a:buNone/>
            </a:pPr>
            <a:endParaRPr lang="en-US" altLang="zh-CN" sz="1800" dirty="0" smtClean="0">
              <a:solidFill>
                <a:srgbClr val="3333CC"/>
              </a:solidFill>
              <a:latin typeface="Times New Roman" pitchFamily="18" charset="0"/>
            </a:endParaRPr>
          </a:p>
          <a:p>
            <a:pPr algn="just" eaLnBrk="1" hangingPunct="1">
              <a:lnSpc>
                <a:spcPct val="125000"/>
              </a:lnSpc>
              <a:buSzPct val="120000"/>
              <a:buFont typeface="Arial" pitchFamily="34" charset="0"/>
              <a:buNone/>
            </a:pPr>
            <a:r>
              <a:rPr lang="en-US" altLang="zh-CN" sz="1800" dirty="0" smtClean="0">
                <a:solidFill>
                  <a:srgbClr val="3333CC"/>
                </a:solidFill>
                <a:latin typeface="Times New Roman" pitchFamily="18" charset="0"/>
              </a:rPr>
              <a:t>6</a:t>
            </a:r>
            <a:r>
              <a:rPr lang="en-US" altLang="zh-CN" sz="2800" dirty="0" smtClean="0"/>
              <a:t>        </a:t>
            </a:r>
            <a:r>
              <a:rPr lang="zh-CN" altLang="en-US" sz="2400" dirty="0" smtClean="0"/>
              <a:t>总有一天我也会举手发言，说：嗯，我认为</a:t>
            </a:r>
            <a:r>
              <a:rPr lang="en-US" altLang="zh-CN" sz="2400" dirty="0" smtClean="0">
                <a:latin typeface="+mn-ea"/>
              </a:rPr>
              <a:t>……</a:t>
            </a:r>
            <a:r>
              <a:rPr lang="zh-CN" altLang="en-US" sz="2400" dirty="0" smtClean="0"/>
              <a:t>可对清教徒和他们的教育问题，我还真不知道该如何认为。接着，教授告诉我们，观念并不是从天而降的现成品。从长远来看，清教徒是宗教改革运动的产物，他们继承了宗教改革运动的世界观，并且他们对孩子的态度也由此体现了宗教改革运动的思想。</a:t>
            </a:r>
            <a:endParaRPr lang="en-US" altLang="zh-CN" sz="2400" dirty="0" smtClean="0"/>
          </a:p>
          <a:p>
            <a:pPr algn="just" eaLnBrk="1" hangingPunct="1">
              <a:lnSpc>
                <a:spcPct val="125000"/>
              </a:lnSpc>
              <a:buSzPct val="120000"/>
              <a:buNone/>
            </a:pPr>
            <a:r>
              <a:rPr lang="en-US" altLang="zh-CN" sz="1800" dirty="0" smtClean="0">
                <a:solidFill>
                  <a:srgbClr val="3333CC"/>
                </a:solidFill>
                <a:latin typeface="Times New Roman" pitchFamily="18" charset="0"/>
              </a:rPr>
              <a:t>7</a:t>
            </a:r>
            <a:r>
              <a:rPr lang="en-US" altLang="zh-CN" dirty="0" smtClean="0"/>
              <a:t>          </a:t>
            </a:r>
            <a:r>
              <a:rPr lang="zh-CN" altLang="en-US" sz="2400" dirty="0" smtClean="0"/>
              <a:t>教室里记笔记的沙沙声更响了，女生比男生更忙活。女生们不停地记，就好像从格林教授嘴里说出的每个字都很重要似的。</a:t>
            </a:r>
          </a:p>
          <a:p>
            <a:pPr algn="just" eaLnBrk="1" hangingPunct="1">
              <a:buSzPct val="120000"/>
              <a:buFont typeface="Arial" pitchFamily="34" charset="0"/>
              <a:buNone/>
            </a:pPr>
            <a:endParaRPr lang="zh-CN" altLang="en-US" sz="2400" dirty="0" smtClean="0"/>
          </a:p>
        </p:txBody>
      </p:sp>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3" action="ppaction://hlinksldjump"/>
          </p:cNvPr>
          <p:cNvPicPr>
            <a:picLocks noChangeAspect="1"/>
          </p:cNvPicPr>
          <p:nvPr/>
        </p:nvPicPr>
        <p:blipFill>
          <a:blip r:embed="rId4" cstate="print"/>
          <a:srcRect/>
          <a:stretch>
            <a:fillRect/>
          </a:stretch>
        </p:blipFill>
        <p:spPr bwMode="auto">
          <a:xfrm>
            <a:off x="8164556" y="6092825"/>
            <a:ext cx="744538" cy="539750"/>
          </a:xfrm>
          <a:prstGeom prst="rect">
            <a:avLst/>
          </a:prstGeom>
          <a:noFill/>
          <a:ln w="9525">
            <a:noFill/>
            <a:miter lim="800000"/>
            <a:headEnd/>
            <a:tailEnd/>
          </a:ln>
        </p:spPr>
      </p:pic>
      <p:pic>
        <p:nvPicPr>
          <p:cNvPr id="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468313" y="681095"/>
            <a:ext cx="8218487" cy="5761037"/>
          </a:xfrm>
          <a:prstGeom prst="rect">
            <a:avLst/>
          </a:prstGeom>
          <a:noFill/>
          <a:ln>
            <a:miter lim="800000"/>
            <a:headEnd/>
            <a:tailEnd/>
          </a:ln>
        </p:spPr>
        <p:txBody>
          <a:bodyPr/>
          <a:lstStyle/>
          <a:p>
            <a:pPr algn="ctr" eaLnBrk="1" hangingPunct="1">
              <a:buSzPct val="120000"/>
              <a:buFont typeface="Arial" pitchFamily="34" charset="0"/>
              <a:buNone/>
            </a:pPr>
            <a:endParaRPr lang="en-US" altLang="zh-CN" sz="2400" b="1" dirty="0" smtClean="0"/>
          </a:p>
          <a:p>
            <a:pPr algn="ctr" eaLnBrk="1" hangingPunct="1">
              <a:buSzPct val="120000"/>
              <a:buFont typeface="Arial" pitchFamily="34" charset="0"/>
              <a:buNone/>
            </a:pPr>
            <a:endParaRPr lang="en-US" altLang="zh-CN" sz="1800" dirty="0" smtClean="0">
              <a:solidFill>
                <a:srgbClr val="3333CC"/>
              </a:solidFill>
              <a:latin typeface="Times New Roman" pitchFamily="18" charset="0"/>
            </a:endParaRPr>
          </a:p>
          <a:p>
            <a:pPr algn="just" eaLnBrk="1" hangingPunct="1">
              <a:lnSpc>
                <a:spcPct val="125000"/>
              </a:lnSpc>
              <a:buSzPct val="120000"/>
              <a:buFont typeface="Arial" pitchFamily="34" charset="0"/>
              <a:buNone/>
            </a:pPr>
            <a:r>
              <a:rPr lang="en-US" altLang="zh-CN" sz="1800" dirty="0" smtClean="0">
                <a:solidFill>
                  <a:srgbClr val="3333CC"/>
                </a:solidFill>
                <a:latin typeface="Times New Roman" pitchFamily="18" charset="0"/>
              </a:rPr>
              <a:t>8</a:t>
            </a:r>
            <a:r>
              <a:rPr lang="en-US" altLang="zh-CN" sz="2800" dirty="0" smtClean="0"/>
              <a:t>          </a:t>
            </a:r>
            <a:r>
              <a:rPr lang="zh-CN" altLang="en-US" sz="2400" dirty="0" smtClean="0"/>
              <a:t>接下来我开始琢磨，为什么我要买这本厚厚的</a:t>
            </a:r>
            <a:r>
              <a:rPr lang="en-US" altLang="zh-CN" sz="2400" dirty="0" smtClean="0"/>
              <a:t>《</a:t>
            </a:r>
            <a:r>
              <a:rPr lang="zh-CN" altLang="en-US" sz="2400" dirty="0" smtClean="0"/>
              <a:t>美国教育史</a:t>
            </a:r>
            <a:r>
              <a:rPr lang="en-US" altLang="zh-CN" sz="2400" dirty="0" smtClean="0"/>
              <a:t>》</a:t>
            </a:r>
            <a:r>
              <a:rPr lang="zh-CN" altLang="en-US" sz="2400" dirty="0" smtClean="0"/>
              <a:t>呢？为什么我要带着它坐地铁，好让大家都羡慕我是个大学生呢？我知道会有考试，有期中考试，有期末考试，可是考试题会从哪里出呢？如果教授不停地讲啊讲，而课本又有 </a:t>
            </a:r>
            <a:r>
              <a:rPr lang="en-US" altLang="zh-CN" sz="2400" dirty="0" smtClean="0"/>
              <a:t>700 </a:t>
            </a:r>
            <a:r>
              <a:rPr lang="zh-CN" altLang="en-US" sz="2400" dirty="0" smtClean="0"/>
              <a:t>页之多的话，到时候我肯定会不知所措的。</a:t>
            </a:r>
          </a:p>
        </p:txBody>
      </p:sp>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3" action="ppaction://hlinksldjump"/>
          </p:cNvPr>
          <p:cNvPicPr>
            <a:picLocks noChangeAspect="1"/>
          </p:cNvPicPr>
          <p:nvPr/>
        </p:nvPicPr>
        <p:blipFill>
          <a:blip r:embed="rId4" cstate="print"/>
          <a:srcRect/>
          <a:stretch>
            <a:fillRect/>
          </a:stretch>
        </p:blipFill>
        <p:spPr bwMode="auto">
          <a:xfrm>
            <a:off x="8164556" y="6092825"/>
            <a:ext cx="744538" cy="539750"/>
          </a:xfrm>
          <a:prstGeom prst="rect">
            <a:avLst/>
          </a:prstGeom>
          <a:noFill/>
          <a:ln w="9525">
            <a:noFill/>
            <a:miter lim="800000"/>
            <a:headEnd/>
            <a:tailEnd/>
          </a:ln>
        </p:spPr>
      </p:pic>
      <p:pic>
        <p:nvPicPr>
          <p:cNvPr id="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099"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sp>
        <p:nvSpPr>
          <p:cNvPr id="10" name="内容占位符 2"/>
          <p:cNvSpPr>
            <a:spLocks noGrp="1"/>
          </p:cNvSpPr>
          <p:nvPr>
            <p:ph idx="1"/>
          </p:nvPr>
        </p:nvSpPr>
        <p:spPr>
          <a:xfrm>
            <a:off x="488950" y="512763"/>
            <a:ext cx="8834438" cy="6065837"/>
          </a:xfrm>
        </p:spPr>
        <p:txBody>
          <a:bodyPr/>
          <a:lstStyle/>
          <a:p>
            <a:pPr indent="849313" eaLnBrk="1" hangingPunct="1">
              <a:buNone/>
              <a:defRPr/>
            </a:pPr>
            <a:endParaRPr lang="en-US" altLang="zh-CN" b="1" dirty="0" smtClean="0">
              <a:solidFill>
                <a:srgbClr val="0070C0"/>
              </a:solidFill>
            </a:endParaRPr>
          </a:p>
          <a:p>
            <a:pPr eaLnBrk="1" hangingPunct="1">
              <a:lnSpc>
                <a:spcPct val="150000"/>
              </a:lnSpc>
              <a:buFont typeface="Wingdings" pitchFamily="2" charset="2"/>
              <a:buChar char="Ø"/>
              <a:defRPr/>
            </a:pPr>
            <a:r>
              <a:rPr lang="en-US" altLang="zh-CN" sz="3200" b="1" dirty="0" smtClean="0">
                <a:hlinkClick r:id="rId5" action="ppaction://hlinksldjump"/>
              </a:rPr>
              <a:t>Watching &amp; discussing</a:t>
            </a:r>
            <a:endParaRPr lang="en-US" altLang="zh-CN" sz="3200" b="1" dirty="0" smtClean="0"/>
          </a:p>
          <a:p>
            <a:pPr eaLnBrk="1" hangingPunct="1">
              <a:lnSpc>
                <a:spcPct val="150000"/>
              </a:lnSpc>
              <a:buFont typeface="Wingdings" pitchFamily="2" charset="2"/>
              <a:buChar char="Ø"/>
              <a:defRPr/>
            </a:pPr>
            <a:r>
              <a:rPr lang="en-US" altLang="zh-CN" sz="3200" b="1" dirty="0" smtClean="0">
                <a:hlinkClick r:id="rId6" action="ppaction://hlinksldjump"/>
              </a:rPr>
              <a:t> About the author </a:t>
            </a:r>
            <a:endParaRPr lang="en-US" altLang="zh-CN" sz="3200" b="1" dirty="0" smtClean="0"/>
          </a:p>
          <a:p>
            <a:pPr eaLnBrk="1" hangingPunct="1">
              <a:lnSpc>
                <a:spcPct val="150000"/>
              </a:lnSpc>
              <a:buFont typeface="Wingdings" pitchFamily="2" charset="2"/>
              <a:buChar char="Ø"/>
              <a:defRPr/>
            </a:pPr>
            <a:r>
              <a:rPr lang="en-US" altLang="zh-CN" sz="3200" b="1" dirty="0" smtClean="0">
                <a:hlinkClick r:id="rId7" action="ppaction://hlinksldjump"/>
              </a:rPr>
              <a:t> About the text</a:t>
            </a:r>
            <a:endParaRPr lang="en-US" altLang="zh-CN" sz="3200" b="1" dirty="0" smtClean="0"/>
          </a:p>
          <a:p>
            <a:pPr lvl="2" eaLnBrk="1" hangingPunct="1">
              <a:buFont typeface="Arial" panose="020B0604020202020204" pitchFamily="34" charset="0"/>
              <a:buChar char="•"/>
              <a:defRPr/>
            </a:pP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468313" y="681095"/>
            <a:ext cx="8218487" cy="5761037"/>
          </a:xfrm>
          <a:prstGeom prst="rect">
            <a:avLst/>
          </a:prstGeom>
          <a:noFill/>
          <a:ln>
            <a:miter lim="800000"/>
            <a:headEnd/>
            <a:tailEnd/>
          </a:ln>
        </p:spPr>
        <p:txBody>
          <a:bodyPr/>
          <a:lstStyle/>
          <a:p>
            <a:pPr algn="ctr" eaLnBrk="1" hangingPunct="1">
              <a:buSzPct val="120000"/>
              <a:buFont typeface="Arial" pitchFamily="34" charset="0"/>
              <a:buNone/>
            </a:pPr>
            <a:endParaRPr lang="en-US" altLang="zh-CN" sz="2400" b="1" dirty="0" smtClean="0"/>
          </a:p>
          <a:p>
            <a:pPr algn="ctr" eaLnBrk="1" hangingPunct="1">
              <a:buSzPct val="120000"/>
              <a:buFont typeface="Arial" pitchFamily="34" charset="0"/>
              <a:buNone/>
            </a:pPr>
            <a:endParaRPr lang="en-US" altLang="zh-CN" sz="1800" dirty="0" smtClean="0">
              <a:solidFill>
                <a:srgbClr val="3333CC"/>
              </a:solidFill>
              <a:latin typeface="Times New Roman" pitchFamily="18" charset="0"/>
            </a:endParaRPr>
          </a:p>
          <a:p>
            <a:pPr algn="just" eaLnBrk="1" hangingPunct="1">
              <a:lnSpc>
                <a:spcPct val="125000"/>
              </a:lnSpc>
              <a:buSzPct val="120000"/>
              <a:buFont typeface="Arial" pitchFamily="34" charset="0"/>
              <a:buNone/>
            </a:pPr>
            <a:r>
              <a:rPr lang="en-US" altLang="zh-CN" sz="1800" dirty="0" smtClean="0">
                <a:solidFill>
                  <a:srgbClr val="3333CC"/>
                </a:solidFill>
                <a:latin typeface="Times New Roman" pitchFamily="18" charset="0"/>
              </a:rPr>
              <a:t>9</a:t>
            </a:r>
            <a:r>
              <a:rPr lang="en-US" altLang="zh-CN" sz="2800" dirty="0" smtClean="0"/>
              <a:t>        </a:t>
            </a:r>
            <a:r>
              <a:rPr lang="zh-CN" altLang="en-US" sz="2400" dirty="0" smtClean="0"/>
              <a:t>班上有的女生漂亮迷人，我想问问其中的一个她是否知道我该掌握什么内容以应付七周后的期中考试。我愿意和她一起去学校的自助餐厅或是格林尼治村的咖啡馆，一块儿谈谈清教徒和他们极端拘谨的生活方式，谈谈他们是怎么把孩子吓破胆的。我可以告诉那名女生我是如何读陀思妥耶夫斯基和梅尔维尔的小说的。说不定她会被我打动，继而爱上我，然后我们一起研读美国教育史。</a:t>
            </a:r>
          </a:p>
        </p:txBody>
      </p:sp>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3" action="ppaction://hlinksldjump"/>
          </p:cNvPr>
          <p:cNvPicPr>
            <a:picLocks noChangeAspect="1"/>
          </p:cNvPicPr>
          <p:nvPr/>
        </p:nvPicPr>
        <p:blipFill>
          <a:blip r:embed="rId4" cstate="print"/>
          <a:srcRect/>
          <a:stretch>
            <a:fillRect/>
          </a:stretch>
        </p:blipFill>
        <p:spPr bwMode="auto">
          <a:xfrm>
            <a:off x="8164556" y="6092825"/>
            <a:ext cx="744538" cy="539750"/>
          </a:xfrm>
          <a:prstGeom prst="rect">
            <a:avLst/>
          </a:prstGeom>
          <a:noFill/>
          <a:ln w="9525">
            <a:noFill/>
            <a:miter lim="800000"/>
            <a:headEnd/>
            <a:tailEnd/>
          </a:ln>
        </p:spPr>
      </p:pic>
      <p:pic>
        <p:nvPicPr>
          <p:cNvPr id="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剪去对角的矩形 5"/>
          <p:cNvSpPr/>
          <p:nvPr/>
        </p:nvSpPr>
        <p:spPr>
          <a:xfrm>
            <a:off x="381000" y="869950"/>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3" action="ppaction://hlinksldjump"/>
              </a:rPr>
              <a:t>’tis</a:t>
            </a:r>
            <a:endParaRPr lang="zh-CN" altLang="en-US" sz="2800" noProof="1"/>
          </a:p>
        </p:txBody>
      </p:sp>
      <p:sp>
        <p:nvSpPr>
          <p:cNvPr id="7" name="剪去对角的矩形 6"/>
          <p:cNvSpPr/>
          <p:nvPr/>
        </p:nvSpPr>
        <p:spPr>
          <a:xfrm>
            <a:off x="376238" y="143986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4" action="ppaction://hlinksldjump"/>
              </a:rPr>
              <a:t>memoir</a:t>
            </a:r>
            <a:endParaRPr lang="zh-CN" altLang="en-US" sz="2800" noProof="1"/>
          </a:p>
        </p:txBody>
      </p:sp>
      <p:sp>
        <p:nvSpPr>
          <p:cNvPr id="8" name="剪去对角的矩形 7"/>
          <p:cNvSpPr/>
          <p:nvPr/>
        </p:nvSpPr>
        <p:spPr>
          <a:xfrm>
            <a:off x="376238" y="20161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5" action="ppaction://hlinksldjump"/>
              </a:rPr>
              <a:t>admirable</a:t>
            </a:r>
            <a:endParaRPr lang="zh-CN" altLang="en-US" sz="2800" noProof="1"/>
          </a:p>
        </p:txBody>
      </p:sp>
      <p:sp>
        <p:nvSpPr>
          <p:cNvPr id="9" name="剪去对角的矩形 8"/>
          <p:cNvSpPr/>
          <p:nvPr/>
        </p:nvSpPr>
        <p:spPr>
          <a:xfrm>
            <a:off x="376238" y="25923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6" action="ppaction://hlinksldjump"/>
              </a:rPr>
              <a:t>cultural</a:t>
            </a:r>
            <a:endParaRPr lang="zh-CN" altLang="en-US" sz="2800" noProof="1"/>
          </a:p>
        </p:txBody>
      </p:sp>
      <p:sp>
        <p:nvSpPr>
          <p:cNvPr id="10" name="剪去对角的矩形 9"/>
          <p:cNvSpPr/>
          <p:nvPr/>
        </p:nvSpPr>
        <p:spPr>
          <a:xfrm>
            <a:off x="376238" y="3168650"/>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7" action="ppaction://hlinksldjump"/>
              </a:rPr>
              <a:t>inadequate</a:t>
            </a:r>
            <a:endParaRPr lang="zh-CN" altLang="en-US" sz="2800" noProof="1"/>
          </a:p>
        </p:txBody>
      </p:sp>
      <p:sp>
        <p:nvSpPr>
          <p:cNvPr id="17" name="剪去对角的矩形 16"/>
          <p:cNvSpPr/>
          <p:nvPr/>
        </p:nvSpPr>
        <p:spPr>
          <a:xfrm>
            <a:off x="3352800" y="86201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8" action="ppaction://hlinksldjump"/>
              </a:rPr>
              <a:t>admiringly</a:t>
            </a:r>
            <a:endParaRPr lang="zh-CN" altLang="en-US" sz="2800" noProof="1"/>
          </a:p>
        </p:txBody>
      </p:sp>
      <p:sp>
        <p:nvSpPr>
          <p:cNvPr id="18" name="剪去对角的矩形 17"/>
          <p:cNvSpPr/>
          <p:nvPr/>
        </p:nvSpPr>
        <p:spPr>
          <a:xfrm>
            <a:off x="3348038" y="14319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9" action="ppaction://hlinksldjump"/>
              </a:rPr>
              <a:t>pilgrim</a:t>
            </a:r>
            <a:endParaRPr lang="zh-CN" altLang="en-US" sz="2800" noProof="1"/>
          </a:p>
        </p:txBody>
      </p:sp>
      <p:sp>
        <p:nvSpPr>
          <p:cNvPr id="19" name="剪去对角的矩形 18"/>
          <p:cNvSpPr/>
          <p:nvPr/>
        </p:nvSpPr>
        <p:spPr>
          <a:xfrm>
            <a:off x="3348038" y="20081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10" action="ppaction://hlinksldjump"/>
              </a:rPr>
              <a:t>scribble</a:t>
            </a:r>
            <a:endParaRPr lang="zh-CN" altLang="en-US" sz="2800" noProof="1"/>
          </a:p>
        </p:txBody>
      </p:sp>
      <p:sp>
        <p:nvSpPr>
          <p:cNvPr id="20" name="剪去对角的矩形 19"/>
          <p:cNvSpPr/>
          <p:nvPr/>
        </p:nvSpPr>
        <p:spPr>
          <a:xfrm>
            <a:off x="3348038" y="2584450"/>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11" action="ppaction://hlinksldjump"/>
              </a:rPr>
              <a:t>detect</a:t>
            </a:r>
            <a:endParaRPr lang="zh-CN" altLang="en-US" sz="2800" noProof="1"/>
          </a:p>
        </p:txBody>
      </p:sp>
      <p:sp>
        <p:nvSpPr>
          <p:cNvPr id="21" name="剪去对角的矩形 20"/>
          <p:cNvSpPr/>
          <p:nvPr/>
        </p:nvSpPr>
        <p:spPr>
          <a:xfrm>
            <a:off x="3348038" y="31591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12" action="ppaction://hlinksldjump"/>
              </a:rPr>
              <a:t>Irish</a:t>
            </a:r>
            <a:endParaRPr lang="zh-CN" altLang="en-US" sz="2800" noProof="1"/>
          </a:p>
        </p:txBody>
      </p:sp>
      <p:sp>
        <p:nvSpPr>
          <p:cNvPr id="22" name="剪去对角的矩形 21"/>
          <p:cNvSpPr/>
          <p:nvPr/>
        </p:nvSpPr>
        <p:spPr>
          <a:xfrm>
            <a:off x="6318250" y="86201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13" action="ppaction://hlinksldjump"/>
              </a:rPr>
              <a:t>persecution</a:t>
            </a:r>
            <a:endParaRPr lang="zh-CN" altLang="en-US" sz="2800" noProof="1"/>
          </a:p>
        </p:txBody>
      </p:sp>
      <p:sp>
        <p:nvSpPr>
          <p:cNvPr id="23" name="剪去对角的矩形 22"/>
          <p:cNvSpPr/>
          <p:nvPr/>
        </p:nvSpPr>
        <p:spPr>
          <a:xfrm>
            <a:off x="6311900" y="14319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14" action="ppaction://hlinksldjump"/>
              </a:rPr>
              <a:t>persecute</a:t>
            </a:r>
            <a:endParaRPr lang="zh-CN" altLang="en-US" sz="2800" noProof="1"/>
          </a:p>
        </p:txBody>
      </p:sp>
      <p:sp>
        <p:nvSpPr>
          <p:cNvPr id="24" name="剪去对角的矩形 23"/>
          <p:cNvSpPr/>
          <p:nvPr/>
        </p:nvSpPr>
        <p:spPr>
          <a:xfrm>
            <a:off x="6311900" y="20081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15" action="ppaction://hlinksldjump"/>
              </a:rPr>
              <a:t>diploma</a:t>
            </a:r>
            <a:endParaRPr lang="zh-CN" altLang="en-US" sz="2800" noProof="1"/>
          </a:p>
        </p:txBody>
      </p:sp>
      <p:sp>
        <p:nvSpPr>
          <p:cNvPr id="25" name="剪去对角的矩形 24"/>
          <p:cNvSpPr/>
          <p:nvPr/>
        </p:nvSpPr>
        <p:spPr>
          <a:xfrm>
            <a:off x="6311900" y="2584450"/>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16" action="ppaction://hlinksldjump"/>
              </a:rPr>
              <a:t>surely</a:t>
            </a:r>
            <a:endParaRPr lang="zh-CN" altLang="en-US" sz="2800" noProof="1"/>
          </a:p>
        </p:txBody>
      </p:sp>
      <p:sp>
        <p:nvSpPr>
          <p:cNvPr id="26" name="剪去对角的矩形 25"/>
          <p:cNvSpPr/>
          <p:nvPr/>
        </p:nvSpPr>
        <p:spPr>
          <a:xfrm>
            <a:off x="6311900" y="31591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17" action="ppaction://hlinksldjump"/>
              </a:rPr>
              <a:t>cafeteria</a:t>
            </a:r>
            <a:endParaRPr lang="zh-CN" altLang="en-US" sz="2800" noProof="1"/>
          </a:p>
        </p:txBody>
      </p:sp>
      <p:sp>
        <p:nvSpPr>
          <p:cNvPr id="28" name="剪去对角的矩形 27"/>
          <p:cNvSpPr/>
          <p:nvPr/>
        </p:nvSpPr>
        <p:spPr>
          <a:xfrm>
            <a:off x="381000" y="371951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18" action="ppaction://hlinksldjump"/>
              </a:rPr>
              <a:t>subway</a:t>
            </a:r>
            <a:endParaRPr lang="zh-CN" altLang="en-US" sz="2800" noProof="1"/>
          </a:p>
        </p:txBody>
      </p:sp>
      <p:sp>
        <p:nvSpPr>
          <p:cNvPr id="33" name="剪去对角的矩形 32"/>
          <p:cNvSpPr/>
          <p:nvPr/>
        </p:nvSpPr>
        <p:spPr>
          <a:xfrm>
            <a:off x="3352800" y="3711575"/>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19" action="ppaction://hlinksldjump"/>
              </a:rPr>
              <a:t>brogue</a:t>
            </a:r>
            <a:endParaRPr lang="zh-CN" altLang="en-US" sz="2800" noProof="1"/>
          </a:p>
        </p:txBody>
      </p:sp>
      <p:sp>
        <p:nvSpPr>
          <p:cNvPr id="38" name="剪去对角的矩形 37"/>
          <p:cNvSpPr/>
          <p:nvPr/>
        </p:nvSpPr>
        <p:spPr>
          <a:xfrm>
            <a:off x="6318250" y="3711575"/>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20" action="ppaction://hlinksldjump"/>
              </a:rPr>
              <a:t>Puritan</a:t>
            </a:r>
            <a:endParaRPr lang="zh-CN" altLang="en-US" sz="2800" noProof="1"/>
          </a:p>
        </p:txBody>
      </p:sp>
      <p:sp>
        <p:nvSpPr>
          <p:cNvPr id="8225"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sp>
        <p:nvSpPr>
          <p:cNvPr id="43" name="剪去对角的矩形 42"/>
          <p:cNvSpPr/>
          <p:nvPr/>
        </p:nvSpPr>
        <p:spPr>
          <a:xfrm>
            <a:off x="380999" y="4857750"/>
            <a:ext cx="83534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21" action="ppaction://hlinksldjump"/>
              </a:rPr>
              <a:t>in the long run</a:t>
            </a:r>
            <a:endParaRPr lang="zh-CN" altLang="en-US" sz="2800" noProof="1"/>
          </a:p>
        </p:txBody>
      </p:sp>
      <p:sp>
        <p:nvSpPr>
          <p:cNvPr id="44" name="剪去对角的矩形 43"/>
          <p:cNvSpPr/>
          <p:nvPr/>
        </p:nvSpPr>
        <p:spPr>
          <a:xfrm>
            <a:off x="380999" y="5434013"/>
            <a:ext cx="835342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22" action="ppaction://hlinksldjump"/>
              </a:rPr>
              <a:t>be / feel lost</a:t>
            </a:r>
            <a:endParaRPr lang="zh-CN" altLang="en-US" sz="2800" noProof="1"/>
          </a:p>
        </p:txBody>
      </p:sp>
      <p:sp>
        <p:nvSpPr>
          <p:cNvPr id="45" name="剪去对角的矩形 44"/>
          <p:cNvSpPr/>
          <p:nvPr/>
        </p:nvSpPr>
        <p:spPr>
          <a:xfrm>
            <a:off x="381000" y="6008688"/>
            <a:ext cx="835342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defRPr/>
            </a:pPr>
            <a:endParaRPr lang="en-US" sz="2800" b="1" noProof="1" smtClean="0"/>
          </a:p>
          <a:p>
            <a:pPr eaLnBrk="1" hangingPunct="1">
              <a:defRPr/>
            </a:pPr>
            <a:r>
              <a:rPr lang="en-US" sz="2800" b="1" dirty="0" smtClean="0">
                <a:hlinkClick r:id="rId23" action="ppaction://hlinksldjump"/>
              </a:rPr>
              <a:t>frighten the life out of </a:t>
            </a:r>
            <a:r>
              <a:rPr lang="en-US" sz="2800" b="1" dirty="0" err="1" smtClean="0">
                <a:hlinkClick r:id="rId23" action="ppaction://hlinksldjump"/>
              </a:rPr>
              <a:t>sb</a:t>
            </a:r>
            <a:r>
              <a:rPr lang="en-US" sz="2800" b="1" dirty="0" smtClean="0">
                <a:hlinkClick r:id="rId23" action="ppaction://hlinksldjump"/>
              </a:rPr>
              <a:t> / frighten </a:t>
            </a:r>
            <a:r>
              <a:rPr lang="en-US" sz="2800" b="1" dirty="0" err="1" smtClean="0">
                <a:hlinkClick r:id="rId23" action="ppaction://hlinksldjump"/>
              </a:rPr>
              <a:t>sb</a:t>
            </a:r>
            <a:r>
              <a:rPr lang="en-US" sz="2800" b="1" dirty="0" smtClean="0">
                <a:hlinkClick r:id="rId23" action="ppaction://hlinksldjump"/>
              </a:rPr>
              <a:t> to death</a:t>
            </a:r>
            <a:endParaRPr lang="zh-CN" altLang="en-US" sz="2800" dirty="0" smtClean="0"/>
          </a:p>
          <a:p>
            <a:pPr eaLnBrk="1" hangingPunct="1">
              <a:buFont typeface="Arial" panose="020B0604020202020204" pitchFamily="34" charset="0"/>
              <a:buNone/>
              <a:defRPr/>
            </a:pPr>
            <a:endParaRPr lang="zh-CN" altLang="en-US" sz="2800" noProof="1"/>
          </a:p>
        </p:txBody>
      </p:sp>
      <p:sp>
        <p:nvSpPr>
          <p:cNvPr id="47" name="剪去对角的矩形 46"/>
          <p:cNvSpPr/>
          <p:nvPr/>
        </p:nvSpPr>
        <p:spPr>
          <a:xfrm>
            <a:off x="380999" y="4281488"/>
            <a:ext cx="835342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24" action="ppaction://hlinksldjump"/>
              </a:rPr>
              <a:t>out of</a:t>
            </a:r>
            <a:endParaRPr lang="zh-CN" altLang="en-US" sz="2800" noProof="1"/>
          </a:p>
        </p:txBody>
      </p:sp>
      <p:pic>
        <p:nvPicPr>
          <p:cNvPr id="27" name="图片 6" descr="Home">
            <a:hlinkClick r:id="rId25" action="ppaction://hlinksldjump"/>
          </p:cNvPr>
          <p:cNvPicPr>
            <a:picLocks noChangeAspect="1" noChangeArrowheads="1"/>
          </p:cNvPicPr>
          <p:nvPr/>
        </p:nvPicPr>
        <p:blipFill>
          <a:blip r:embed="rId26"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剪去对角的矩形 5"/>
          <p:cNvSpPr/>
          <p:nvPr/>
        </p:nvSpPr>
        <p:spPr>
          <a:xfrm>
            <a:off x="352425" y="862013"/>
            <a:ext cx="850582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3" action="ppaction://hlinksldjump"/>
              </a:rPr>
              <a:t>Dostoyevsky   </a:t>
            </a:r>
            <a:r>
              <a:rPr lang="en-US" sz="2400" dirty="0" smtClean="0">
                <a:hlinkClick r:id="rId3" action="ppaction://hlinksldjump"/>
              </a:rPr>
              <a:t>陀</a:t>
            </a:r>
            <a:r>
              <a:rPr lang="zh-CN" altLang="en-US" sz="2400" dirty="0" smtClean="0">
                <a:hlinkClick r:id="rId3" action="ppaction://hlinksldjump"/>
              </a:rPr>
              <a:t>思妥耶夫斯基</a:t>
            </a:r>
            <a:endParaRPr lang="zh-CN" altLang="en-US" sz="2400" noProof="1"/>
          </a:p>
        </p:txBody>
      </p:sp>
      <p:sp>
        <p:nvSpPr>
          <p:cNvPr id="7" name="剪去对角的矩形 6"/>
          <p:cNvSpPr/>
          <p:nvPr/>
        </p:nvSpPr>
        <p:spPr>
          <a:xfrm>
            <a:off x="347663" y="1431925"/>
            <a:ext cx="85058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4" action="ppaction://hlinksldjump"/>
              </a:rPr>
              <a:t>Melville   </a:t>
            </a:r>
            <a:r>
              <a:rPr lang="en-US" sz="2400" dirty="0" smtClean="0">
                <a:hlinkClick r:id="rId4" action="ppaction://hlinksldjump"/>
              </a:rPr>
              <a:t>梅</a:t>
            </a:r>
            <a:r>
              <a:rPr lang="zh-CN" altLang="en-US" sz="2400" dirty="0" smtClean="0">
                <a:hlinkClick r:id="rId4" action="ppaction://hlinksldjump"/>
              </a:rPr>
              <a:t>尔维尔</a:t>
            </a:r>
            <a:endParaRPr lang="zh-CN" altLang="en-US" sz="2400" noProof="1"/>
          </a:p>
        </p:txBody>
      </p:sp>
      <p:sp>
        <p:nvSpPr>
          <p:cNvPr id="8" name="剪去对角的矩形 7"/>
          <p:cNvSpPr/>
          <p:nvPr/>
        </p:nvSpPr>
        <p:spPr>
          <a:xfrm>
            <a:off x="347663" y="2008188"/>
            <a:ext cx="850582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5" action="ppaction://hlinksldjump"/>
              </a:rPr>
              <a:t>NYU </a:t>
            </a:r>
            <a:r>
              <a:rPr lang="en-US" sz="2800" dirty="0" smtClean="0">
                <a:hlinkClick r:id="rId5" action="ppaction://hlinksldjump"/>
              </a:rPr>
              <a:t>(New York University)   </a:t>
            </a:r>
            <a:r>
              <a:rPr lang="en-US" sz="2400" dirty="0" smtClean="0">
                <a:hlinkClick r:id="rId5" action="ppaction://hlinksldjump"/>
              </a:rPr>
              <a:t>纽</a:t>
            </a:r>
            <a:r>
              <a:rPr lang="zh-CN" altLang="en-US" sz="2400" dirty="0" smtClean="0">
                <a:hlinkClick r:id="rId5" action="ppaction://hlinksldjump"/>
              </a:rPr>
              <a:t>约大学</a:t>
            </a:r>
            <a:endParaRPr lang="zh-CN" altLang="en-US" sz="2400" noProof="1"/>
          </a:p>
        </p:txBody>
      </p:sp>
      <p:sp>
        <p:nvSpPr>
          <p:cNvPr id="9" name="剪去对角的矩形 8"/>
          <p:cNvSpPr/>
          <p:nvPr/>
        </p:nvSpPr>
        <p:spPr>
          <a:xfrm>
            <a:off x="347663" y="2584450"/>
            <a:ext cx="850582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6" action="ppaction://hlinksldjump"/>
              </a:rPr>
              <a:t>Limerick   </a:t>
            </a:r>
            <a:r>
              <a:rPr lang="en-US" sz="2400" dirty="0" smtClean="0">
                <a:hlinkClick r:id="rId6" action="ppaction://hlinksldjump"/>
              </a:rPr>
              <a:t>利</a:t>
            </a:r>
            <a:r>
              <a:rPr lang="zh-CN" altLang="en-US" sz="2400" dirty="0" smtClean="0">
                <a:hlinkClick r:id="rId6" action="ppaction://hlinksldjump"/>
              </a:rPr>
              <a:t>默里克（爱尔兰西部城市）</a:t>
            </a:r>
            <a:endParaRPr lang="zh-CN" altLang="en-US" sz="2400" noProof="1"/>
          </a:p>
        </p:txBody>
      </p:sp>
      <p:sp>
        <p:nvSpPr>
          <p:cNvPr id="10" name="剪去对角的矩形 9"/>
          <p:cNvSpPr/>
          <p:nvPr/>
        </p:nvSpPr>
        <p:spPr>
          <a:xfrm>
            <a:off x="347663" y="3159125"/>
            <a:ext cx="85058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t>Maxine Green   </a:t>
            </a:r>
            <a:r>
              <a:rPr lang="en-US" sz="2800" dirty="0" smtClean="0"/>
              <a:t>                  </a:t>
            </a:r>
            <a:r>
              <a:rPr lang="en-US" sz="2400" dirty="0" smtClean="0"/>
              <a:t>玛</a:t>
            </a:r>
            <a:r>
              <a:rPr lang="zh-CN" altLang="en-US" sz="2400" dirty="0" smtClean="0"/>
              <a:t>克辛</a:t>
            </a:r>
            <a:r>
              <a:rPr lang="en-US" altLang="zh-CN" sz="2400" dirty="0" smtClean="0">
                <a:latin typeface="+mn-ea"/>
              </a:rPr>
              <a:t>·</a:t>
            </a:r>
            <a:r>
              <a:rPr lang="zh-CN" altLang="en-US" sz="2400" dirty="0" smtClean="0"/>
              <a:t>格林（人名）</a:t>
            </a:r>
            <a:endParaRPr lang="zh-CN" altLang="en-US" sz="2400" noProof="1"/>
          </a:p>
        </p:txBody>
      </p:sp>
      <p:sp>
        <p:nvSpPr>
          <p:cNvPr id="28" name="剪去对角的矩形 27"/>
          <p:cNvSpPr/>
          <p:nvPr/>
        </p:nvSpPr>
        <p:spPr>
          <a:xfrm>
            <a:off x="352425" y="3711575"/>
            <a:ext cx="850582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7" action="ppaction://hlinksldjump"/>
              </a:rPr>
              <a:t>the Reformation </a:t>
            </a:r>
            <a:r>
              <a:rPr lang="en-US" sz="2400" dirty="0" smtClean="0">
                <a:hlinkClick r:id="rId7" action="ppaction://hlinksldjump"/>
              </a:rPr>
              <a:t>（欧洲16世纪的）宗教改革</a:t>
            </a:r>
            <a:endParaRPr lang="zh-CN" altLang="en-US" sz="2400" noProof="1"/>
          </a:p>
        </p:txBody>
      </p:sp>
      <p:sp>
        <p:nvSpPr>
          <p:cNvPr id="29" name="剪去对角的矩形 28"/>
          <p:cNvSpPr/>
          <p:nvPr/>
        </p:nvSpPr>
        <p:spPr>
          <a:xfrm>
            <a:off x="347663" y="4279900"/>
            <a:ext cx="85058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8" action="ppaction://hlinksldjump"/>
              </a:rPr>
              <a:t>Greenwich Village  </a:t>
            </a:r>
            <a:r>
              <a:rPr lang="en-US" sz="2800" dirty="0" smtClean="0">
                <a:hlinkClick r:id="rId8" action="ppaction://hlinksldjump"/>
              </a:rPr>
              <a:t> </a:t>
            </a:r>
            <a:r>
              <a:rPr lang="en-US" sz="2400" dirty="0" smtClean="0">
                <a:hlinkClick r:id="rId8" action="ppaction://hlinksldjump"/>
              </a:rPr>
              <a:t>格</a:t>
            </a:r>
            <a:r>
              <a:rPr lang="zh-CN" altLang="en-US" sz="2400" dirty="0" smtClean="0">
                <a:hlinkClick r:id="rId8" action="ppaction://hlinksldjump"/>
              </a:rPr>
              <a:t>林</a:t>
            </a:r>
            <a:r>
              <a:rPr lang="en-US" sz="2400" dirty="0" smtClean="0">
                <a:hlinkClick r:id="rId8" action="ppaction://hlinksldjump"/>
              </a:rPr>
              <a:t>尼</a:t>
            </a:r>
            <a:r>
              <a:rPr lang="zh-CN" altLang="en-US" sz="2400" dirty="0" smtClean="0">
                <a:hlinkClick r:id="rId8" action="ppaction://hlinksldjump"/>
              </a:rPr>
              <a:t>治</a:t>
            </a:r>
            <a:r>
              <a:rPr lang="en-US" sz="2400" dirty="0" smtClean="0">
                <a:hlinkClick r:id="rId8" action="ppaction://hlinksldjump"/>
              </a:rPr>
              <a:t>村</a:t>
            </a:r>
            <a:endParaRPr lang="zh-CN" altLang="en-US" sz="2400" noProof="1"/>
          </a:p>
        </p:txBody>
      </p:sp>
      <p:pic>
        <p:nvPicPr>
          <p:cNvPr id="10253" name="图片 10" descr="Back">
            <a:hlinkClick r:id="rId9" action="ppaction://hlinksldjump"/>
          </p:cNvPr>
          <p:cNvPicPr>
            <a:picLocks noChangeAspect="1" noChangeArrowheads="1"/>
          </p:cNvPicPr>
          <p:nvPr/>
        </p:nvPicPr>
        <p:blipFill>
          <a:blip r:embed="rId10" cstate="print"/>
          <a:srcRect/>
          <a:stretch>
            <a:fillRect/>
          </a:stretch>
        </p:blipFill>
        <p:spPr bwMode="auto">
          <a:xfrm>
            <a:off x="7656513" y="47625"/>
            <a:ext cx="558800" cy="393700"/>
          </a:xfrm>
          <a:prstGeom prst="rect">
            <a:avLst/>
          </a:prstGeom>
          <a:noFill/>
          <a:ln w="9525">
            <a:noFill/>
            <a:miter lim="800000"/>
            <a:headEnd/>
            <a:tailEnd/>
          </a:ln>
        </p:spPr>
      </p:pic>
      <p:sp>
        <p:nvSpPr>
          <p:cNvPr id="1025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6146" name="Picture 2"/>
          <p:cNvPicPr>
            <a:picLocks noChangeAspect="1" noChangeArrowheads="1"/>
          </p:cNvPicPr>
          <p:nvPr/>
        </p:nvPicPr>
        <p:blipFill>
          <a:blip r:embed="rId11" cstate="print"/>
          <a:srcRect/>
          <a:stretch>
            <a:fillRect/>
          </a:stretch>
        </p:blipFill>
        <p:spPr bwMode="auto">
          <a:xfrm>
            <a:off x="2686050" y="3195638"/>
            <a:ext cx="1371600" cy="295275"/>
          </a:xfrm>
          <a:prstGeom prst="rect">
            <a:avLst/>
          </a:prstGeom>
          <a:noFill/>
          <a:ln w="9525">
            <a:noFill/>
            <a:miter lim="800000"/>
            <a:headEnd/>
            <a:tailEnd/>
          </a:ln>
          <a:effectLst/>
        </p:spPr>
      </p:pic>
      <p:pic>
        <p:nvPicPr>
          <p:cNvPr id="13" name="图片 6" descr="Home">
            <a:hlinkClick r:id="rId12" action="ppaction://hlinksldjump"/>
          </p:cNvPr>
          <p:cNvPicPr>
            <a:picLocks noChangeAspect="1" noChangeArrowheads="1"/>
          </p:cNvPicPr>
          <p:nvPr/>
        </p:nvPicPr>
        <p:blipFill>
          <a:blip r:embed="rId13"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1"/>
          <p:cNvSpPr>
            <a:spLocks noGrp="1"/>
          </p:cNvSpPr>
          <p:nvPr>
            <p:ph idx="4294967295"/>
          </p:nvPr>
        </p:nvSpPr>
        <p:spPr bwMode="auto">
          <a:xfrm>
            <a:off x="182563" y="649288"/>
            <a:ext cx="8789987" cy="6027737"/>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100000"/>
              </a:lnSpc>
              <a:spcBef>
                <a:spcPts val="600"/>
              </a:spcBef>
              <a:buFont typeface="Arial" pitchFamily="34" charset="0"/>
              <a:buNone/>
            </a:pPr>
            <a:r>
              <a:rPr lang="en-US" altLang="zh-CN" sz="3200" b="1" dirty="0" smtClean="0"/>
              <a:t>’tis</a:t>
            </a:r>
            <a:r>
              <a:rPr lang="en-US" altLang="zh-CN" b="1" dirty="0" smtClean="0"/>
              <a:t>               </a:t>
            </a:r>
            <a:r>
              <a:rPr lang="en-US" altLang="zh-CN" sz="2800" i="1" dirty="0" smtClean="0"/>
              <a:t> </a:t>
            </a:r>
            <a:r>
              <a:rPr lang="en-US" dirty="0" smtClean="0"/>
              <a:t>(</a:t>
            </a:r>
            <a:r>
              <a:rPr lang="en-US" i="1" dirty="0" smtClean="0"/>
              <a:t>literary</a:t>
            </a:r>
            <a:r>
              <a:rPr lang="en-US" dirty="0" smtClean="0"/>
              <a:t>) it is </a:t>
            </a:r>
            <a:r>
              <a:rPr lang="zh-CN" altLang="en-US" sz="2400" dirty="0" smtClean="0">
                <a:solidFill>
                  <a:srgbClr val="0070C0"/>
                </a:solidFill>
              </a:rPr>
              <a:t>它是</a:t>
            </a:r>
            <a:endParaRPr lang="en-US" altLang="zh-CN" sz="2400" i="1" dirty="0" smtClean="0">
              <a:solidFill>
                <a:srgbClr val="0070C0"/>
              </a:solidFill>
            </a:endParaRPr>
          </a:p>
          <a:p>
            <a:pPr eaLnBrk="1" hangingPunct="1">
              <a:lnSpc>
                <a:spcPct val="100000"/>
              </a:lnSpc>
              <a:spcBef>
                <a:spcPts val="600"/>
              </a:spcBef>
              <a:buFont typeface="Arial" pitchFamily="34" charset="0"/>
              <a:buNone/>
            </a:pPr>
            <a:r>
              <a:rPr lang="en-US" altLang="zh-CN" sz="2800" i="1" dirty="0" smtClean="0"/>
              <a:t>e.g.</a:t>
            </a:r>
            <a:r>
              <a:rPr lang="en-US" altLang="zh-CN" sz="2800" dirty="0" smtClean="0"/>
              <a:t> </a:t>
            </a:r>
          </a:p>
          <a:p>
            <a:pPr eaLnBrk="1" hangingPunct="1">
              <a:lnSpc>
                <a:spcPct val="100000"/>
              </a:lnSpc>
              <a:spcBef>
                <a:spcPts val="600"/>
              </a:spcBef>
              <a:buFont typeface="Arial" pitchFamily="34" charset="0"/>
              <a:buNone/>
            </a:pPr>
            <a:r>
              <a:rPr lang="en-US" altLang="zh-CN" dirty="0" smtClean="0"/>
              <a:t>1. </a:t>
            </a:r>
            <a:r>
              <a:rPr lang="en-US" altLang="zh-CN" dirty="0" err="1" smtClean="0"/>
              <a:t>’Tis</a:t>
            </a:r>
            <a:r>
              <a:rPr lang="en-US" altLang="zh-CN" dirty="0" smtClean="0"/>
              <a:t> </a:t>
            </a:r>
            <a:r>
              <a:rPr lang="en-US" altLang="zh-CN" sz="2800" dirty="0" smtClean="0"/>
              <a:t>wise to learn; </a:t>
            </a:r>
            <a:r>
              <a:rPr lang="en-US" altLang="zh-CN" dirty="0" smtClean="0"/>
              <a:t>’tis </a:t>
            </a:r>
            <a:r>
              <a:rPr lang="en-US" altLang="zh-CN" sz="2800" dirty="0" smtClean="0"/>
              <a:t>God-like to create.</a:t>
            </a:r>
          </a:p>
          <a:p>
            <a:pPr eaLnBrk="1" hangingPunct="1">
              <a:lnSpc>
                <a:spcPct val="100000"/>
              </a:lnSpc>
              <a:spcBef>
                <a:spcPts val="600"/>
              </a:spcBef>
              <a:buFont typeface="Arial" pitchFamily="34" charset="0"/>
              <a:buNone/>
            </a:pPr>
            <a:r>
              <a:rPr lang="en-US" altLang="zh-CN" sz="2800" dirty="0" smtClean="0"/>
              <a:t>                                                                       </a:t>
            </a:r>
            <a:r>
              <a:rPr lang="en-US" altLang="zh-CN" dirty="0" smtClean="0"/>
              <a:t>—</a:t>
            </a:r>
            <a:r>
              <a:rPr lang="en-US" altLang="zh-CN" sz="2800" dirty="0" smtClean="0"/>
              <a:t>J. G. Saxe</a:t>
            </a:r>
          </a:p>
          <a:p>
            <a:pPr eaLnBrk="1" hangingPunct="1">
              <a:lnSpc>
                <a:spcPct val="100000"/>
              </a:lnSpc>
              <a:spcBef>
                <a:spcPts val="600"/>
              </a:spcBef>
              <a:buSzTx/>
              <a:buFontTx/>
              <a:buNone/>
            </a:pPr>
            <a:r>
              <a:rPr lang="zh-CN" altLang="en-US" sz="2400" dirty="0" smtClean="0">
                <a:solidFill>
                  <a:schemeClr val="hlink"/>
                </a:solidFill>
              </a:rPr>
              <a:t>     明智的了解到；这是如神的创造。</a:t>
            </a:r>
          </a:p>
          <a:p>
            <a:pPr eaLnBrk="1" hangingPunct="1">
              <a:lnSpc>
                <a:spcPct val="100000"/>
              </a:lnSpc>
              <a:spcBef>
                <a:spcPts val="600"/>
              </a:spcBef>
              <a:buSzTx/>
              <a:buFontTx/>
              <a:buNone/>
            </a:pPr>
            <a:r>
              <a:rPr lang="en-US" altLang="zh-CN" sz="2400" dirty="0" smtClean="0">
                <a:solidFill>
                  <a:schemeClr val="hlink"/>
                </a:solidFill>
              </a:rPr>
              <a:t>                                                                            ——</a:t>
            </a:r>
            <a:r>
              <a:rPr lang="en-US" altLang="zh-CN" sz="2800" dirty="0" smtClean="0">
                <a:solidFill>
                  <a:schemeClr val="hlink"/>
                </a:solidFill>
              </a:rPr>
              <a:t>J. G.</a:t>
            </a:r>
            <a:r>
              <a:rPr lang="en-US" altLang="zh-CN" sz="2800" dirty="0" smtClean="0">
                <a:solidFill>
                  <a:schemeClr val="hlink"/>
                </a:solidFill>
                <a:latin typeface="+mn-ea"/>
              </a:rPr>
              <a:t>·</a:t>
            </a:r>
            <a:r>
              <a:rPr lang="zh-CN" altLang="en-US" sz="2400" dirty="0" smtClean="0">
                <a:solidFill>
                  <a:schemeClr val="hlink"/>
                </a:solidFill>
              </a:rPr>
              <a:t>萨克逊</a:t>
            </a:r>
            <a:endParaRPr lang="en-US" altLang="zh-CN" sz="2400" dirty="0" smtClean="0">
              <a:solidFill>
                <a:schemeClr val="hlink"/>
              </a:solidFill>
            </a:endParaRPr>
          </a:p>
          <a:p>
            <a:pPr eaLnBrk="1" hangingPunct="1">
              <a:lnSpc>
                <a:spcPct val="100000"/>
              </a:lnSpc>
              <a:spcBef>
                <a:spcPts val="600"/>
              </a:spcBef>
              <a:buSzTx/>
              <a:buFontTx/>
              <a:buNone/>
            </a:pPr>
            <a:r>
              <a:rPr lang="en-US" dirty="0" smtClean="0"/>
              <a:t>2. Ay – that I will drink; ’tis my only doctor.</a:t>
            </a:r>
          </a:p>
          <a:p>
            <a:pPr eaLnBrk="1" hangingPunct="1">
              <a:lnSpc>
                <a:spcPct val="100000"/>
              </a:lnSpc>
              <a:spcBef>
                <a:spcPts val="600"/>
              </a:spcBef>
              <a:buSzTx/>
              <a:buFontTx/>
              <a:buNone/>
            </a:pPr>
            <a:r>
              <a:rPr lang="zh-CN" altLang="en-US" sz="2400" dirty="0" smtClean="0">
                <a:solidFill>
                  <a:srgbClr val="0070C0"/>
                </a:solidFill>
              </a:rPr>
              <a:t>     好啊，我会喝的；这是唯一的灵丹妙药。</a:t>
            </a:r>
            <a:endParaRPr lang="en-US" altLang="zh-CN" sz="2400" dirty="0" smtClean="0">
              <a:solidFill>
                <a:srgbClr val="0070C0"/>
              </a:solidFill>
            </a:endParaRPr>
          </a:p>
        </p:txBody>
      </p:sp>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12289" name="Picture 1"/>
          <p:cNvPicPr>
            <a:picLocks noChangeAspect="1" noChangeArrowheads="1"/>
          </p:cNvPicPr>
          <p:nvPr/>
        </p:nvPicPr>
        <p:blipFill>
          <a:blip r:embed="rId8" cstate="print"/>
          <a:srcRect/>
          <a:stretch>
            <a:fillRect/>
          </a:stretch>
        </p:blipFill>
        <p:spPr bwMode="auto">
          <a:xfrm>
            <a:off x="1066800" y="757238"/>
            <a:ext cx="571500" cy="352425"/>
          </a:xfrm>
          <a:prstGeom prst="rect">
            <a:avLst/>
          </a:prstGeom>
          <a:noFill/>
          <a:ln w="9525">
            <a:noFill/>
            <a:miter lim="800000"/>
            <a:headEnd/>
            <a:tailEnd/>
          </a:ln>
          <a:effectLst/>
        </p:spPr>
      </p:pic>
      <p:pic>
        <p:nvPicPr>
          <p:cNvPr id="9" name="图片 6"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animEffect transition="in" filter="dissolve">
                                      <p:cBhvr>
                                        <p:cTn id="7" dur="500"/>
                                        <p:tgtEl>
                                          <p:spTgt spid="12">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2">
                                            <p:txEl>
                                              <p:pRg st="5" end="5"/>
                                            </p:txEl>
                                          </p:spTgt>
                                        </p:tgtEl>
                                        <p:attrNameLst>
                                          <p:attrName>style.visibility</p:attrName>
                                        </p:attrNameLst>
                                      </p:cBhvr>
                                      <p:to>
                                        <p:strVal val="visible"/>
                                      </p:to>
                                    </p:set>
                                    <p:animEffect transition="in" filter="dissolve">
                                      <p:cBhvr>
                                        <p:cTn id="10" dur="500"/>
                                        <p:tgtEl>
                                          <p:spTgt spid="12">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xEl>
                                              <p:pRg st="7" end="7"/>
                                            </p:txEl>
                                          </p:spTgt>
                                        </p:tgtEl>
                                        <p:attrNameLst>
                                          <p:attrName>style.visibility</p:attrName>
                                        </p:attrNameLst>
                                      </p:cBhvr>
                                      <p:to>
                                        <p:strVal val="visible"/>
                                      </p:to>
                                    </p:set>
                                    <p:animEffect transition="in" filter="dissolve">
                                      <p:cBhvr>
                                        <p:cTn id="15" dur="500"/>
                                        <p:tgtEl>
                                          <p:spTgt spid="12">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1"/>
          <p:cNvSpPr>
            <a:spLocks noGrp="1"/>
          </p:cNvSpPr>
          <p:nvPr>
            <p:ph idx="4294967295"/>
          </p:nvPr>
        </p:nvSpPr>
        <p:spPr bwMode="auto">
          <a:xfrm>
            <a:off x="192088" y="649288"/>
            <a:ext cx="8789987" cy="6037262"/>
          </a:xfrm>
          <a:prstGeom prst="rect">
            <a:avLst/>
          </a:prstGeom>
          <a:noFill/>
          <a:ln>
            <a:miter lim="800000"/>
            <a:headEnd/>
            <a:tailEnd/>
          </a:ln>
        </p:spPr>
        <p:txBody>
          <a:bodyPr/>
          <a:lstStyle/>
          <a:p>
            <a:pPr eaLnBrk="1" hangingPunct="1">
              <a:lnSpc>
                <a:spcPct val="100000"/>
              </a:lnSpc>
              <a:buSzPct val="120000"/>
              <a:buFont typeface="Arial" pitchFamily="34" charset="0"/>
              <a:buNone/>
            </a:pPr>
            <a:r>
              <a:rPr lang="en-US" altLang="zh-CN" sz="3200" b="1" dirty="0" smtClean="0"/>
              <a:t>memoir</a:t>
            </a:r>
            <a:r>
              <a:rPr lang="en-US" altLang="zh-CN" b="1" dirty="0" smtClean="0"/>
              <a:t>                        </a:t>
            </a:r>
            <a:r>
              <a:rPr lang="en-US" altLang="zh-CN" sz="2800" i="1" dirty="0" smtClean="0">
                <a:solidFill>
                  <a:srgbClr val="C00000"/>
                </a:solidFill>
              </a:rPr>
              <a:t>n. </a:t>
            </a:r>
            <a:r>
              <a:rPr lang="en-US" altLang="zh-CN" b="1" dirty="0" smtClean="0">
                <a:solidFill>
                  <a:srgbClr val="C00000"/>
                </a:solidFill>
              </a:rPr>
              <a:t>   </a:t>
            </a:r>
            <a:endParaRPr lang="en-US" altLang="zh-CN" sz="800" dirty="0" smtClean="0">
              <a:solidFill>
                <a:srgbClr val="C00000"/>
              </a:solidFill>
            </a:endParaRPr>
          </a:p>
          <a:p>
            <a:pPr algn="just" eaLnBrk="1" hangingPunct="1">
              <a:lnSpc>
                <a:spcPct val="100000"/>
              </a:lnSpc>
              <a:buSzPct val="120000"/>
              <a:buFont typeface="Arial" pitchFamily="34" charset="0"/>
              <a:buNone/>
            </a:pPr>
            <a:r>
              <a:rPr lang="en-US" altLang="zh-CN" sz="2800" b="1" dirty="0" smtClean="0"/>
              <a:t>1.</a:t>
            </a:r>
            <a:r>
              <a:rPr lang="en-US" altLang="zh-CN" sz="2800" dirty="0" smtClean="0"/>
              <a:t> </a:t>
            </a:r>
            <a:r>
              <a:rPr lang="en-US" spc="-20" dirty="0" smtClean="0"/>
              <a:t>(</a:t>
            </a:r>
            <a:r>
              <a:rPr lang="en-US" b="1" spc="-20" dirty="0" smtClean="0">
                <a:latin typeface="Times New Roman" pitchFamily="18" charset="0"/>
                <a:cs typeface="Times New Roman" pitchFamily="18" charset="0"/>
              </a:rPr>
              <a:t>~</a:t>
            </a:r>
            <a:r>
              <a:rPr lang="en-US" b="1" spc="-20" dirty="0" smtClean="0"/>
              <a:t>s</a:t>
            </a:r>
            <a:r>
              <a:rPr lang="en-US" spc="-20" dirty="0" smtClean="0"/>
              <a:t>) an account of </a:t>
            </a:r>
            <a:r>
              <a:rPr lang="en-US" spc="-20" dirty="0" err="1" smtClean="0"/>
              <a:t>sb.’s</a:t>
            </a:r>
            <a:r>
              <a:rPr lang="en-US" spc="-20" dirty="0" smtClean="0"/>
              <a:t> experiences written by that person, especially the experiences of sb. who has taken part in important political or military events </a:t>
            </a:r>
            <a:r>
              <a:rPr lang="en-US" sz="2400" spc="-20" dirty="0" smtClean="0">
                <a:solidFill>
                  <a:srgbClr val="0070C0"/>
                </a:solidFill>
                <a:latin typeface="+mn-ea"/>
              </a:rPr>
              <a:t>见</a:t>
            </a:r>
            <a:r>
              <a:rPr lang="zh-CN" altLang="en-US" sz="2400" spc="-20" dirty="0" smtClean="0">
                <a:solidFill>
                  <a:srgbClr val="0070C0"/>
                </a:solidFill>
                <a:latin typeface="+mn-ea"/>
              </a:rPr>
              <a:t>闻录；回忆录</a:t>
            </a:r>
            <a:endParaRPr lang="en-US" altLang="zh-CN" sz="2400" spc="-20" dirty="0" smtClean="0">
              <a:solidFill>
                <a:srgbClr val="0070C0"/>
              </a:solidFill>
              <a:latin typeface="+mn-ea"/>
            </a:endParaRPr>
          </a:p>
          <a:p>
            <a:pPr eaLnBrk="1" hangingPunct="1">
              <a:lnSpc>
                <a:spcPct val="100000"/>
              </a:lnSpc>
              <a:spcBef>
                <a:spcPct val="50000"/>
              </a:spcBef>
              <a:buFontTx/>
              <a:buNone/>
            </a:pPr>
            <a:r>
              <a:rPr lang="en-US" altLang="zh-CN" sz="2800" i="1" dirty="0" smtClean="0"/>
              <a:t>e.g. </a:t>
            </a:r>
            <a:r>
              <a:rPr lang="en-US" altLang="zh-CN" sz="2800" dirty="0" smtClean="0"/>
              <a:t>Lady Thatcher had just published her memoirs.</a:t>
            </a:r>
          </a:p>
          <a:p>
            <a:pPr eaLnBrk="1" hangingPunct="1">
              <a:lnSpc>
                <a:spcPct val="100000"/>
              </a:lnSpc>
              <a:buSzPct val="120000"/>
              <a:buFont typeface="Arial" pitchFamily="34" charset="0"/>
              <a:buNone/>
            </a:pPr>
            <a:r>
              <a:rPr lang="zh-CN" altLang="en-US" sz="2400" dirty="0" smtClean="0">
                <a:solidFill>
                  <a:srgbClr val="3A31F7"/>
                </a:solidFill>
              </a:rPr>
              <a:t>         </a:t>
            </a:r>
            <a:r>
              <a:rPr lang="zh-CN" altLang="en-US" sz="2400" dirty="0" smtClean="0">
                <a:solidFill>
                  <a:srgbClr val="0070C0"/>
                </a:solidFill>
              </a:rPr>
              <a:t>撒切尔夫人刚出版了回忆录。</a:t>
            </a:r>
            <a:endParaRPr lang="en-US" altLang="zh-CN" sz="2800" i="1" dirty="0" smtClean="0">
              <a:solidFill>
                <a:srgbClr val="0070C0"/>
              </a:solidFill>
            </a:endParaRPr>
          </a:p>
          <a:p>
            <a:pPr algn="just" eaLnBrk="1" hangingPunct="1">
              <a:lnSpc>
                <a:spcPct val="100000"/>
              </a:lnSpc>
              <a:buSzPct val="120000"/>
              <a:buFont typeface="Arial" pitchFamily="34" charset="0"/>
              <a:buNone/>
            </a:pPr>
            <a:r>
              <a:rPr lang="en-US" altLang="zh-CN" sz="2800" b="1" dirty="0" smtClean="0"/>
              <a:t>2. </a:t>
            </a:r>
            <a:r>
              <a:rPr lang="en-US" dirty="0" smtClean="0">
                <a:solidFill>
                  <a:srgbClr val="C00000"/>
                </a:solidFill>
              </a:rPr>
              <a:t>[C]</a:t>
            </a:r>
            <a:r>
              <a:rPr lang="en-US" dirty="0" smtClean="0"/>
              <a:t> a written account of the life of sb. you knew well </a:t>
            </a:r>
            <a:r>
              <a:rPr lang="zh-CN" altLang="en-US" sz="2400" dirty="0" smtClean="0">
                <a:solidFill>
                  <a:schemeClr val="hlink"/>
                </a:solidFill>
              </a:rPr>
              <a:t>传略；实录</a:t>
            </a:r>
            <a:endParaRPr lang="zh-CN" altLang="en-US" sz="2400" dirty="0" smtClean="0"/>
          </a:p>
          <a:p>
            <a:pPr eaLnBrk="1" hangingPunct="1">
              <a:lnSpc>
                <a:spcPct val="100000"/>
              </a:lnSpc>
              <a:buSzPct val="120000"/>
              <a:buFont typeface="Arial" pitchFamily="34" charset="0"/>
              <a:buNone/>
            </a:pPr>
            <a:r>
              <a:rPr lang="en-US" altLang="zh-CN" sz="2800" i="1" dirty="0" smtClean="0"/>
              <a:t>e.g. </a:t>
            </a:r>
            <a:r>
              <a:rPr lang="en-US" altLang="zh-CN" sz="2800" dirty="0" smtClean="0"/>
              <a:t>She wrote a memoir of her stay in France.</a:t>
            </a:r>
          </a:p>
          <a:p>
            <a:pPr eaLnBrk="1" hangingPunct="1">
              <a:lnSpc>
                <a:spcPct val="100000"/>
              </a:lnSpc>
              <a:spcBef>
                <a:spcPct val="50000"/>
              </a:spcBef>
              <a:buFontTx/>
              <a:buNone/>
            </a:pPr>
            <a:r>
              <a:rPr lang="zh-CN" altLang="en-US" sz="2400" dirty="0" smtClean="0">
                <a:solidFill>
                  <a:srgbClr val="3A31F7"/>
                </a:solidFill>
              </a:rPr>
              <a:t>          </a:t>
            </a:r>
            <a:r>
              <a:rPr lang="zh-CN" altLang="en-US" sz="2400" dirty="0" smtClean="0">
                <a:solidFill>
                  <a:srgbClr val="0070C0"/>
                </a:solidFill>
              </a:rPr>
              <a:t>她写了一篇旅法实录。</a:t>
            </a:r>
            <a:endParaRPr lang="zh-CN" altLang="en-US" dirty="0" smtClean="0">
              <a:solidFill>
                <a:srgbClr val="0070C0"/>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026" name="Picture 2"/>
          <p:cNvPicPr>
            <a:picLocks noChangeAspect="1" noChangeArrowheads="1"/>
          </p:cNvPicPr>
          <p:nvPr/>
        </p:nvPicPr>
        <p:blipFill>
          <a:blip r:embed="rId6" cstate="print"/>
          <a:srcRect/>
          <a:stretch>
            <a:fillRect/>
          </a:stretch>
        </p:blipFill>
        <p:spPr bwMode="auto">
          <a:xfrm>
            <a:off x="1833563" y="804863"/>
            <a:ext cx="1400175" cy="314325"/>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9" action="ppaction://hlinksldjump"/>
          </p:cNvPr>
          <p:cNvPicPr>
            <a:picLocks noChangeAspect="1" noChangeArrowheads="1"/>
          </p:cNvPicPr>
          <p:nvPr/>
        </p:nvPicPr>
        <p:blipFill>
          <a:blip r:embed="rId10"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dissolve">
                                      <p:cBhvr>
                                        <p:cTn id="7" dur="500"/>
                                        <p:tgtEl>
                                          <p:spTgt spid="1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6" end="6"/>
                                            </p:txEl>
                                          </p:spTgt>
                                        </p:tgtEl>
                                        <p:attrNameLst>
                                          <p:attrName>style.visibility</p:attrName>
                                        </p:attrNameLst>
                                      </p:cBhvr>
                                      <p:to>
                                        <p:strVal val="visible"/>
                                      </p:to>
                                    </p:set>
                                    <p:animEffect transition="in" filter="dissolve">
                                      <p:cBhvr>
                                        <p:cTn id="12" dur="500"/>
                                        <p:tgtEl>
                                          <p:spTgt spid="12">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193674" y="668338"/>
            <a:ext cx="8797925" cy="6018212"/>
          </a:xfrm>
          <a:prstGeom prst="rect">
            <a:avLst/>
          </a:prstGeom>
          <a:noFill/>
          <a:ln>
            <a:miter lim="800000"/>
            <a:headEnd/>
            <a:tailEnd/>
          </a:ln>
        </p:spPr>
        <p:txBody>
          <a:bodyPr/>
          <a:lstStyle/>
          <a:p>
            <a:pPr marL="357188" indent="-357188" algn="just" eaLnBrk="1" hangingPunct="1">
              <a:lnSpc>
                <a:spcPct val="100000"/>
              </a:lnSpc>
              <a:buSzPct val="120000"/>
              <a:buFont typeface="Arial" pitchFamily="34" charset="0"/>
              <a:buNone/>
            </a:pPr>
            <a:r>
              <a:rPr lang="en-US" altLang="zh-CN" sz="3200" b="1" dirty="0" smtClean="0"/>
              <a:t>admirable</a:t>
            </a:r>
            <a:r>
              <a:rPr lang="en-US" altLang="zh-CN" b="1" dirty="0" smtClean="0"/>
              <a:t>                          </a:t>
            </a:r>
            <a:r>
              <a:rPr lang="en-US" altLang="zh-CN" sz="2800" i="1" dirty="0" smtClean="0">
                <a:solidFill>
                  <a:srgbClr val="C00000"/>
                </a:solidFill>
              </a:rPr>
              <a:t>a.</a:t>
            </a:r>
            <a:r>
              <a:rPr lang="en-US" altLang="zh-CN" b="1" dirty="0" smtClean="0"/>
              <a:t> </a:t>
            </a:r>
            <a:r>
              <a:rPr lang="en-US" altLang="zh-CN" sz="2800" dirty="0" smtClean="0"/>
              <a:t>deserving to be admired or respected  </a:t>
            </a:r>
            <a:r>
              <a:rPr lang="zh-CN" altLang="en-US" sz="2400" dirty="0" smtClean="0">
                <a:solidFill>
                  <a:schemeClr val="hlink"/>
                </a:solidFill>
              </a:rPr>
              <a:t>令人赞赏的；令人钦佩的</a:t>
            </a:r>
            <a:endParaRPr lang="en-US" altLang="zh-CN" sz="1600" dirty="0" smtClean="0">
              <a:solidFill>
                <a:srgbClr val="C80E20"/>
              </a:solidFill>
            </a:endParaRPr>
          </a:p>
          <a:p>
            <a:pPr marL="357188" indent="-357188" eaLnBrk="1" hangingPunct="1">
              <a:lnSpc>
                <a:spcPct val="100000"/>
              </a:lnSpc>
              <a:buSzPct val="120000"/>
              <a:buFont typeface="Arial" pitchFamily="34" charset="0"/>
              <a:buNone/>
            </a:pPr>
            <a:endParaRPr lang="en-US" altLang="zh-CN" sz="2800" b="1" dirty="0" smtClean="0">
              <a:solidFill>
                <a:schemeClr val="accent6">
                  <a:lumMod val="50000"/>
                </a:schemeClr>
              </a:solidFill>
            </a:endParaRPr>
          </a:p>
          <a:p>
            <a:pPr marL="357188" indent="-357188" eaLnBrk="1" hangingPunct="1">
              <a:lnSpc>
                <a:spcPct val="100000"/>
              </a:lnSpc>
              <a:buSzPct val="120000"/>
              <a:buFont typeface="Arial" pitchFamily="34" charset="0"/>
              <a:buNone/>
            </a:pPr>
            <a:r>
              <a:rPr lang="en-US" altLang="zh-CN" sz="2800" b="1" dirty="0" smtClean="0">
                <a:solidFill>
                  <a:schemeClr val="accent6">
                    <a:lumMod val="50000"/>
                  </a:schemeClr>
                </a:solidFill>
              </a:rPr>
              <a:t>Word family: </a:t>
            </a:r>
          </a:p>
          <a:p>
            <a:pPr marL="357188" indent="-357188" eaLnBrk="1" hangingPunct="1">
              <a:lnSpc>
                <a:spcPct val="100000"/>
              </a:lnSpc>
              <a:buSzPct val="120000"/>
              <a:buFont typeface="Arial" pitchFamily="34" charset="0"/>
              <a:buNone/>
            </a:pPr>
            <a:r>
              <a:rPr lang="en-US" altLang="zh-CN" sz="2800" dirty="0" smtClean="0"/>
              <a:t>      </a:t>
            </a:r>
            <a:r>
              <a:rPr lang="en-US" altLang="zh-CN" sz="2800" b="1" dirty="0" smtClean="0"/>
              <a:t>admirably</a:t>
            </a:r>
            <a:r>
              <a:rPr lang="en-US" altLang="zh-CN" sz="2800" dirty="0" smtClean="0"/>
              <a:t> </a:t>
            </a:r>
            <a:r>
              <a:rPr lang="en-US" altLang="zh-CN" sz="2800" i="1" dirty="0" err="1" smtClean="0">
                <a:solidFill>
                  <a:srgbClr val="C00000"/>
                </a:solidFill>
              </a:rPr>
              <a:t>ad.</a:t>
            </a:r>
            <a:r>
              <a:rPr lang="en-US" altLang="zh-CN" sz="2800" dirty="0" smtClean="0">
                <a:solidFill>
                  <a:srgbClr val="C00000"/>
                </a:solidFill>
              </a:rPr>
              <a:t> </a:t>
            </a:r>
          </a:p>
          <a:p>
            <a:pPr marL="357188" indent="-357188" eaLnBrk="1" hangingPunct="1">
              <a:lnSpc>
                <a:spcPct val="100000"/>
              </a:lnSpc>
              <a:buSzPct val="120000"/>
              <a:buFont typeface="Arial" pitchFamily="34" charset="0"/>
              <a:buNone/>
            </a:pPr>
            <a:r>
              <a:rPr lang="en-US" altLang="zh-CN" sz="2800" dirty="0" smtClean="0"/>
              <a:t>      </a:t>
            </a:r>
            <a:r>
              <a:rPr lang="en-US" altLang="zh-CN" sz="2800" b="1" dirty="0" smtClean="0"/>
              <a:t>admire</a:t>
            </a:r>
            <a:r>
              <a:rPr lang="en-US" altLang="zh-CN" sz="2800" dirty="0" smtClean="0"/>
              <a:t> </a:t>
            </a:r>
            <a:r>
              <a:rPr lang="en-US" altLang="zh-CN" sz="2800" i="1" dirty="0" err="1" smtClean="0">
                <a:solidFill>
                  <a:srgbClr val="C00000"/>
                </a:solidFill>
              </a:rPr>
              <a:t>vt</a:t>
            </a:r>
            <a:r>
              <a:rPr lang="en-US" altLang="zh-CN" sz="2800" i="1" dirty="0" smtClean="0">
                <a:solidFill>
                  <a:srgbClr val="C00000"/>
                </a:solidFill>
              </a:rPr>
              <a:t>.</a:t>
            </a:r>
            <a:r>
              <a:rPr lang="en-US" altLang="zh-CN" sz="2800" i="1" dirty="0" smtClean="0">
                <a:solidFill>
                  <a:schemeClr val="accent2"/>
                </a:solidFill>
              </a:rPr>
              <a:t> </a:t>
            </a:r>
            <a:r>
              <a:rPr lang="en-US" altLang="zh-CN" sz="2800" dirty="0" smtClean="0"/>
              <a:t>not in progressive </a:t>
            </a:r>
            <a:r>
              <a:rPr lang="zh-CN" altLang="en-US" sz="2400" dirty="0" smtClean="0">
                <a:solidFill>
                  <a:schemeClr val="hlink"/>
                </a:solidFill>
              </a:rPr>
              <a:t>不用进行式</a:t>
            </a:r>
            <a:endParaRPr lang="en-US" altLang="zh-CN" sz="2800" dirty="0" smtClean="0"/>
          </a:p>
          <a:p>
            <a:pPr marL="357188" indent="-357188" eaLnBrk="1" hangingPunct="1">
              <a:lnSpc>
                <a:spcPct val="100000"/>
              </a:lnSpc>
              <a:buSzPct val="120000"/>
              <a:buFont typeface="Arial" pitchFamily="34" charset="0"/>
              <a:buNone/>
            </a:pPr>
            <a:r>
              <a:rPr lang="en-US" altLang="zh-CN" sz="2800" dirty="0" smtClean="0"/>
              <a:t>      </a:t>
            </a:r>
            <a:r>
              <a:rPr lang="en-US" altLang="zh-CN" sz="2800" b="1" dirty="0" smtClean="0"/>
              <a:t>admiration</a:t>
            </a:r>
            <a:r>
              <a:rPr lang="en-US" altLang="zh-CN" sz="2800" dirty="0" smtClean="0"/>
              <a:t> </a:t>
            </a:r>
            <a:r>
              <a:rPr lang="en-US" altLang="zh-CN" sz="2800" i="1" dirty="0" smtClean="0">
                <a:solidFill>
                  <a:srgbClr val="C00000"/>
                </a:solidFill>
              </a:rPr>
              <a:t>n.</a:t>
            </a:r>
            <a:r>
              <a:rPr lang="en-US" altLang="zh-CN" sz="2800" dirty="0" smtClean="0"/>
              <a:t>		</a:t>
            </a:r>
          </a:p>
          <a:p>
            <a:pPr marL="357188" indent="-357188" eaLnBrk="1" hangingPunct="1">
              <a:lnSpc>
                <a:spcPct val="100000"/>
              </a:lnSpc>
              <a:buSzPct val="120000"/>
              <a:buFont typeface="Arial" pitchFamily="34" charset="0"/>
              <a:buNone/>
            </a:pPr>
            <a:r>
              <a:rPr lang="en-US" altLang="zh-CN" sz="2800" dirty="0" smtClean="0"/>
              <a:t>      </a:t>
            </a:r>
            <a:r>
              <a:rPr lang="en-US" altLang="zh-CN" sz="2800" b="1" dirty="0" smtClean="0"/>
              <a:t>admiring</a:t>
            </a:r>
            <a:r>
              <a:rPr lang="en-US" altLang="zh-CN" sz="2800" dirty="0" smtClean="0"/>
              <a:t> </a:t>
            </a:r>
            <a:r>
              <a:rPr lang="en-US" altLang="zh-CN" sz="2800" i="1" dirty="0" smtClean="0">
                <a:solidFill>
                  <a:srgbClr val="C00000"/>
                </a:solidFill>
              </a:rPr>
              <a:t>a.</a:t>
            </a:r>
            <a:r>
              <a:rPr lang="en-US" altLang="zh-CN" sz="2800" i="1" dirty="0" smtClean="0">
                <a:solidFill>
                  <a:schemeClr val="accent2"/>
                </a:solidFill>
              </a:rPr>
              <a:t> </a:t>
            </a:r>
            <a:r>
              <a:rPr lang="en-US" altLang="zh-CN" sz="2800" dirty="0" smtClean="0"/>
              <a:t>= appreciative</a:t>
            </a:r>
          </a:p>
          <a:p>
            <a:pPr marL="357188" indent="-357188" eaLnBrk="1" hangingPunct="1">
              <a:lnSpc>
                <a:spcPct val="100000"/>
              </a:lnSpc>
              <a:buSzPct val="120000"/>
              <a:buFont typeface="Arial" pitchFamily="34" charset="0"/>
              <a:buNone/>
            </a:pPr>
            <a:r>
              <a:rPr lang="en-US" altLang="zh-CN" sz="2800" i="1" dirty="0" smtClean="0">
                <a:solidFill>
                  <a:schemeClr val="accent2"/>
                </a:solidFill>
              </a:rPr>
              <a:t>      </a:t>
            </a:r>
            <a:r>
              <a:rPr lang="en-US" altLang="zh-CN" b="1" dirty="0" smtClean="0"/>
              <a:t>admirer</a:t>
            </a:r>
            <a:r>
              <a:rPr lang="en-US" altLang="zh-CN" dirty="0" smtClean="0"/>
              <a:t> </a:t>
            </a:r>
            <a:r>
              <a:rPr lang="en-US" altLang="zh-CN" i="1" dirty="0" smtClean="0">
                <a:solidFill>
                  <a:srgbClr val="C00000"/>
                </a:solidFill>
              </a:rPr>
              <a:t>n.</a:t>
            </a:r>
            <a:endParaRPr lang="en-US" altLang="zh-CN" sz="2800" i="1" dirty="0" smtClean="0">
              <a:solidFill>
                <a:srgbClr val="C00000"/>
              </a:solidFill>
            </a:endParaRPr>
          </a:p>
          <a:p>
            <a:pPr marL="357188" indent="-357188" eaLnBrk="1" hangingPunct="1">
              <a:lnSpc>
                <a:spcPct val="100000"/>
              </a:lnSpc>
              <a:buSzPct val="120000"/>
              <a:buFont typeface="Arial" pitchFamily="34" charset="0"/>
              <a:buNone/>
            </a:pPr>
            <a:r>
              <a:rPr lang="en-US" altLang="zh-CN" b="1" dirty="0" smtClean="0">
                <a:solidFill>
                  <a:schemeClr val="accent6">
                    <a:lumMod val="50000"/>
                  </a:schemeClr>
                </a:solidFill>
              </a:rPr>
              <a:t>See also:   </a:t>
            </a:r>
            <a:r>
              <a:rPr lang="en-US" altLang="zh-CN" b="1" dirty="0" smtClean="0">
                <a:hlinkClick r:id="rId3" action="ppaction://hlinksldjump"/>
              </a:rPr>
              <a:t>admiringly</a:t>
            </a:r>
            <a:r>
              <a:rPr lang="en-US" altLang="zh-CN" dirty="0" smtClean="0"/>
              <a:t>   </a:t>
            </a:r>
            <a:r>
              <a:rPr lang="en-US" altLang="zh-CN" i="1" dirty="0" err="1" smtClean="0">
                <a:solidFill>
                  <a:srgbClr val="C00000"/>
                </a:solidFill>
              </a:rPr>
              <a:t>ad.</a:t>
            </a:r>
            <a:r>
              <a:rPr lang="en-US" altLang="zh-CN" i="1" dirty="0" smtClean="0">
                <a:solidFill>
                  <a:srgbClr val="C00000"/>
                </a:solidFill>
              </a:rPr>
              <a:t> </a:t>
            </a:r>
            <a:endParaRPr lang="en-US" altLang="zh-CN" sz="2800" i="1" dirty="0" smtClean="0">
              <a:solidFill>
                <a:srgbClr val="C00000"/>
              </a:solidFill>
            </a:endParaRP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1270" name="图片 10" descr="MORE"/>
          <p:cNvPicPr>
            <a:picLocks noChangeAspect="1" noChangeArrowheads="1"/>
          </p:cNvPicPr>
          <p:nvPr/>
        </p:nvPicPr>
        <p:blipFill>
          <a:blip r:embed="rId4" cstate="print"/>
          <a:srcRect/>
          <a:stretch>
            <a:fillRect/>
          </a:stretch>
        </p:blipFill>
        <p:spPr bwMode="auto">
          <a:xfrm>
            <a:off x="6714676" y="6297194"/>
            <a:ext cx="912813" cy="228600"/>
          </a:xfrm>
          <a:prstGeom prst="rect">
            <a:avLst/>
          </a:prstGeom>
          <a:noFill/>
          <a:ln w="9525">
            <a:noFill/>
            <a:miter lim="800000"/>
            <a:headEnd/>
            <a:tailEnd/>
          </a:ln>
        </p:spPr>
      </p:pic>
      <p:pic>
        <p:nvPicPr>
          <p:cNvPr id="2050" name="Picture 2"/>
          <p:cNvPicPr>
            <a:picLocks noChangeAspect="1" noChangeArrowheads="1"/>
          </p:cNvPicPr>
          <p:nvPr/>
        </p:nvPicPr>
        <p:blipFill>
          <a:blip r:embed="rId5" cstate="print"/>
          <a:srcRect/>
          <a:stretch>
            <a:fillRect/>
          </a:stretch>
        </p:blipFill>
        <p:spPr bwMode="auto">
          <a:xfrm>
            <a:off x="2333625" y="804863"/>
            <a:ext cx="1676400" cy="352425"/>
          </a:xfrm>
          <a:prstGeom prst="rect">
            <a:avLst/>
          </a:prstGeom>
          <a:noFill/>
          <a:ln w="9525">
            <a:noFill/>
            <a:miter lim="800000"/>
            <a:headEnd/>
            <a:tailEnd/>
          </a:ln>
          <a:effectLst/>
        </p:spPr>
      </p:pic>
      <p:pic>
        <p:nvPicPr>
          <p:cNvPr id="8"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dissolv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dissolv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dissolv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dissolv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dissolv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dissolv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dissolve">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1270"/>
                                        </p:tgtEl>
                                        <p:attrNameLst>
                                          <p:attrName>style.visibility</p:attrName>
                                        </p:attrNameLst>
                                      </p:cBhvr>
                                      <p:to>
                                        <p:strVal val="visible"/>
                                      </p:to>
                                    </p:set>
                                    <p:animEffect transition="in" filter="dissolve">
                                      <p:cBhvr>
                                        <p:cTn id="42" dur="10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0975" y="628650"/>
            <a:ext cx="8801100" cy="6048375"/>
          </a:xfrm>
          <a:prstGeom prst="rect">
            <a:avLst/>
          </a:prstGeom>
          <a:noFill/>
          <a:ln>
            <a:miter lim="800000"/>
            <a:headEnd/>
            <a:tailEnd/>
          </a:ln>
        </p:spPr>
        <p:txBody>
          <a:bodyPr/>
          <a:lstStyle/>
          <a:p>
            <a:pPr marL="361950" indent="-361950" algn="just" eaLnBrk="1" hangingPunct="1">
              <a:buSzPct val="120000"/>
              <a:buFont typeface="Arial" pitchFamily="34" charset="0"/>
              <a:buNone/>
            </a:pPr>
            <a:r>
              <a:rPr lang="en-US" altLang="zh-CN" sz="2800" b="1" dirty="0" smtClean="0"/>
              <a:t>Fill in the blanks with proper words:</a:t>
            </a:r>
            <a:r>
              <a:rPr lang="en-US" altLang="zh-CN" sz="2800" dirty="0" smtClean="0"/>
              <a:t> </a:t>
            </a:r>
          </a:p>
          <a:p>
            <a:pPr marL="361950" indent="-361950" eaLnBrk="1" hangingPunct="1">
              <a:buSzPct val="120000"/>
              <a:buFont typeface="Arial" pitchFamily="34" charset="0"/>
              <a:buNone/>
            </a:pPr>
            <a:r>
              <a:rPr lang="en-US" altLang="zh-CN" sz="2800" i="1" dirty="0" smtClean="0"/>
              <a:t>     </a:t>
            </a:r>
            <a:r>
              <a:rPr lang="en-US" altLang="zh-CN" sz="2800" b="1" dirty="0" smtClean="0"/>
              <a:t>admirable    admire   admiring   admiration    admirer</a:t>
            </a:r>
          </a:p>
          <a:p>
            <a:pPr marL="361950" indent="-361950" algn="just" eaLnBrk="1" hangingPunct="1">
              <a:spcBef>
                <a:spcPct val="10000"/>
              </a:spcBef>
              <a:buSzPct val="120000"/>
              <a:buFont typeface="Arial" pitchFamily="34" charset="0"/>
              <a:buNone/>
            </a:pPr>
            <a:r>
              <a:rPr lang="en-US" altLang="zh-CN" sz="2800" dirty="0" smtClean="0"/>
              <a:t>1. Much as I __________ David as a poet, I do not like him as a man. </a:t>
            </a:r>
            <a:r>
              <a:rPr lang="en-US" altLang="zh-CN" sz="2400" b="1" dirty="0" smtClean="0">
                <a:solidFill>
                  <a:schemeClr val="accent6">
                    <a:lumMod val="50000"/>
                  </a:schemeClr>
                </a:solidFill>
              </a:rPr>
              <a:t>(CET4-2003-12)</a:t>
            </a:r>
            <a:endParaRPr lang="en-US" altLang="zh-CN" sz="2800" b="1" dirty="0" smtClean="0">
              <a:solidFill>
                <a:schemeClr val="accent6">
                  <a:lumMod val="50000"/>
                </a:schemeClr>
              </a:solidFill>
            </a:endParaRPr>
          </a:p>
          <a:p>
            <a:pPr marL="361950" indent="-361950" eaLnBrk="1" hangingPunct="1">
              <a:buSzPct val="120000"/>
              <a:buFont typeface="Arial" pitchFamily="34" charset="0"/>
              <a:buNone/>
            </a:pPr>
            <a:endParaRPr lang="en-US" altLang="zh-CN" sz="1400" dirty="0" smtClean="0"/>
          </a:p>
          <a:p>
            <a:pPr marL="361950" indent="-361950" eaLnBrk="1" hangingPunct="1">
              <a:buSzPct val="120000"/>
              <a:buFont typeface="Arial" pitchFamily="34" charset="0"/>
              <a:buNone/>
            </a:pPr>
            <a:endParaRPr lang="en-US" altLang="zh-CN" sz="800" dirty="0" smtClean="0"/>
          </a:p>
          <a:p>
            <a:pPr marL="361950" indent="-361950" eaLnBrk="1" hangingPunct="1">
              <a:buSzPct val="120000"/>
              <a:buFont typeface="Arial" pitchFamily="34" charset="0"/>
              <a:buNone/>
            </a:pPr>
            <a:r>
              <a:rPr lang="en-US" altLang="zh-CN" sz="2800" dirty="0" smtClean="0"/>
              <a:t>2. His handling of the situation was __________.</a:t>
            </a:r>
          </a:p>
          <a:p>
            <a:pPr marL="361950" indent="-361950" eaLnBrk="1" hangingPunct="1">
              <a:spcBef>
                <a:spcPct val="70000"/>
              </a:spcBef>
              <a:buSzPct val="120000"/>
              <a:buFont typeface="Arial" pitchFamily="34" charset="0"/>
              <a:buNone/>
            </a:pPr>
            <a:endParaRPr lang="en-US" altLang="zh-CN" sz="800" dirty="0" smtClean="0"/>
          </a:p>
          <a:p>
            <a:pPr marL="361950" indent="-361950" algn="just" eaLnBrk="1" hangingPunct="1">
              <a:spcBef>
                <a:spcPct val="70000"/>
              </a:spcBef>
              <a:buSzPct val="120000"/>
              <a:buFont typeface="Arial" pitchFamily="34" charset="0"/>
              <a:buNone/>
            </a:pPr>
            <a:r>
              <a:rPr lang="en-US" altLang="zh-CN" sz="2800" dirty="0" smtClean="0"/>
              <a:t>3. Miss White received a bunch of flowers from her _________.</a:t>
            </a:r>
          </a:p>
          <a:p>
            <a:pPr marL="361950" indent="-361950" eaLnBrk="1" hangingPunct="1">
              <a:spcBef>
                <a:spcPct val="30000"/>
              </a:spcBef>
              <a:spcAft>
                <a:spcPct val="30000"/>
              </a:spcAft>
              <a:buSzPct val="120000"/>
              <a:buFont typeface="Arial" pitchFamily="34" charset="0"/>
              <a:buNone/>
            </a:pPr>
            <a:r>
              <a:rPr lang="en-US" altLang="zh-CN" sz="2800" dirty="0" smtClean="0"/>
              <a:t>4. They looked in silent __________ at the painting.</a:t>
            </a:r>
          </a:p>
          <a:p>
            <a:pPr marL="361950" indent="-361950" eaLnBrk="1" hangingPunct="1">
              <a:spcBef>
                <a:spcPct val="70000"/>
              </a:spcBef>
              <a:buSzPct val="120000"/>
              <a:buFont typeface="Arial" pitchFamily="34" charset="0"/>
              <a:buNone/>
            </a:pPr>
            <a:r>
              <a:rPr lang="en-US" altLang="zh-CN" sz="2800" dirty="0" smtClean="0"/>
              <a:t>5. She gave me one of her rare _________ looks.</a:t>
            </a:r>
          </a:p>
          <a:p>
            <a:pPr marL="361950" indent="-361950" eaLnBrk="1" hangingPunct="1">
              <a:spcBef>
                <a:spcPct val="10000"/>
              </a:spcBef>
              <a:buSzPct val="120000"/>
              <a:buFont typeface="Arial" pitchFamily="34" charset="0"/>
              <a:buNone/>
            </a:pPr>
            <a:endParaRPr lang="en-US" altLang="zh-CN" sz="2800" dirty="0" smtClean="0"/>
          </a:p>
        </p:txBody>
      </p:sp>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sp>
        <p:nvSpPr>
          <p:cNvPr id="9" name="Text Box 15"/>
          <p:cNvSpPr txBox="1">
            <a:spLocks noChangeArrowheads="1"/>
          </p:cNvSpPr>
          <p:nvPr/>
        </p:nvSpPr>
        <p:spPr bwMode="auto">
          <a:xfrm>
            <a:off x="2384425" y="1543050"/>
            <a:ext cx="1233488" cy="519113"/>
          </a:xfrm>
          <a:prstGeom prst="rect">
            <a:avLst/>
          </a:prstGeom>
          <a:noFill/>
          <a:ln>
            <a:noFill/>
          </a:ln>
          <a:effectLst>
            <a:prstShdw prst="shdw17" dist="17961" dir="2700000">
              <a:schemeClr val="accent1">
                <a:gamma/>
                <a:shade val="60000"/>
                <a:invGamma/>
              </a:schemeClr>
            </a:prstShdw>
          </a:effectLst>
          <a:extLst/>
        </p:spPr>
        <p:txBody>
          <a:bodyPr wrap="none">
            <a:spAutoFit/>
          </a:bodyPr>
          <a:lstStyle/>
          <a:p>
            <a:pPr algn="l">
              <a:spcBef>
                <a:spcPct val="50000"/>
              </a:spcBef>
              <a:defRPr/>
            </a:pPr>
            <a:r>
              <a:rPr lang="en-US" altLang="zh-CN" sz="2800" b="1" dirty="0">
                <a:solidFill>
                  <a:srgbClr val="008000"/>
                </a:solidFill>
              </a:rPr>
              <a:t>admire</a:t>
            </a:r>
          </a:p>
        </p:txBody>
      </p:sp>
      <p:sp>
        <p:nvSpPr>
          <p:cNvPr id="11" name="Text Box 16"/>
          <p:cNvSpPr txBox="1">
            <a:spLocks noChangeArrowheads="1"/>
          </p:cNvSpPr>
          <p:nvPr/>
        </p:nvSpPr>
        <p:spPr bwMode="auto">
          <a:xfrm>
            <a:off x="612775" y="2644775"/>
            <a:ext cx="7488238" cy="396875"/>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Bef>
                <a:spcPct val="50000"/>
              </a:spcBef>
              <a:defRPr/>
            </a:pPr>
            <a:endParaRPr lang="zh-CN" altLang="en-US"/>
          </a:p>
        </p:txBody>
      </p:sp>
      <p:sp>
        <p:nvSpPr>
          <p:cNvPr id="12" name="Text Box 17"/>
          <p:cNvSpPr txBox="1">
            <a:spLocks noChangeArrowheads="1"/>
          </p:cNvSpPr>
          <p:nvPr/>
        </p:nvSpPr>
        <p:spPr bwMode="auto">
          <a:xfrm>
            <a:off x="355600" y="2428875"/>
            <a:ext cx="8547100" cy="461665"/>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algn="l">
              <a:spcBef>
                <a:spcPct val="50000"/>
              </a:spcBef>
              <a:defRPr/>
            </a:pPr>
            <a:r>
              <a:rPr lang="zh-CN" altLang="en-US" sz="2400" spc="-150" dirty="0" smtClean="0">
                <a:solidFill>
                  <a:srgbClr val="0070C0"/>
                </a:solidFill>
              </a:rPr>
              <a:t> 作为</a:t>
            </a:r>
            <a:r>
              <a:rPr lang="zh-CN" altLang="en-US" sz="2400" spc="-150" dirty="0">
                <a:solidFill>
                  <a:srgbClr val="0070C0"/>
                </a:solidFill>
              </a:rPr>
              <a:t>一位诗人，大卫令我</a:t>
            </a:r>
            <a:r>
              <a:rPr lang="zh-CN" altLang="en-US" sz="2400" spc="-150" dirty="0" smtClean="0">
                <a:solidFill>
                  <a:srgbClr val="0070C0"/>
                </a:solidFill>
              </a:rPr>
              <a:t>钦佩；但作为一个男人，我</a:t>
            </a:r>
            <a:r>
              <a:rPr lang="zh-CN" altLang="en-US" sz="2400" spc="-150" dirty="0">
                <a:solidFill>
                  <a:srgbClr val="0070C0"/>
                </a:solidFill>
              </a:rPr>
              <a:t>并不</a:t>
            </a:r>
            <a:r>
              <a:rPr lang="zh-CN" altLang="en-US" sz="2400" spc="-150" dirty="0" smtClean="0">
                <a:solidFill>
                  <a:srgbClr val="0070C0"/>
                </a:solidFill>
              </a:rPr>
              <a:t>喜欢他</a:t>
            </a:r>
            <a:r>
              <a:rPr lang="zh-CN" altLang="en-US" sz="2400" spc="-150" dirty="0">
                <a:solidFill>
                  <a:srgbClr val="0070C0"/>
                </a:solidFill>
              </a:rPr>
              <a:t>。</a:t>
            </a:r>
          </a:p>
        </p:txBody>
      </p:sp>
      <p:sp>
        <p:nvSpPr>
          <p:cNvPr id="13" name="Text Box 18"/>
          <p:cNvSpPr txBox="1">
            <a:spLocks noChangeArrowheads="1"/>
          </p:cNvSpPr>
          <p:nvPr/>
        </p:nvSpPr>
        <p:spPr bwMode="auto">
          <a:xfrm>
            <a:off x="5451475" y="2968625"/>
            <a:ext cx="1687513" cy="519113"/>
          </a:xfrm>
          <a:prstGeom prst="rect">
            <a:avLst/>
          </a:prstGeom>
          <a:noFill/>
          <a:ln>
            <a:noFill/>
          </a:ln>
          <a:effectLst>
            <a:prstShdw prst="shdw17" dist="17961" dir="2700000">
              <a:schemeClr val="accent1">
                <a:gamma/>
                <a:shade val="60000"/>
                <a:invGamma/>
              </a:schemeClr>
            </a:prstShdw>
          </a:effectLst>
          <a:extLst/>
        </p:spPr>
        <p:txBody>
          <a:bodyPr wrap="none">
            <a:spAutoFit/>
          </a:bodyPr>
          <a:lstStyle/>
          <a:p>
            <a:pPr algn="l">
              <a:spcBef>
                <a:spcPct val="50000"/>
              </a:spcBef>
              <a:defRPr/>
            </a:pPr>
            <a:r>
              <a:rPr lang="en-US" altLang="zh-CN" sz="2800" b="1" dirty="0">
                <a:solidFill>
                  <a:srgbClr val="008000"/>
                </a:solidFill>
              </a:rPr>
              <a:t>admirable</a:t>
            </a:r>
          </a:p>
        </p:txBody>
      </p:sp>
      <p:sp>
        <p:nvSpPr>
          <p:cNvPr id="14" name="Text Box 19"/>
          <p:cNvSpPr txBox="1">
            <a:spLocks noChangeArrowheads="1"/>
          </p:cNvSpPr>
          <p:nvPr/>
        </p:nvSpPr>
        <p:spPr bwMode="auto">
          <a:xfrm>
            <a:off x="133350" y="3422650"/>
            <a:ext cx="4800600" cy="457200"/>
          </a:xfrm>
          <a:prstGeom prst="rect">
            <a:avLst/>
          </a:prstGeom>
          <a:noFill/>
          <a:ln>
            <a:noFill/>
          </a:ln>
          <a:effectLst>
            <a:prstShdw prst="shdw17" dist="17961" dir="2700000">
              <a:schemeClr val="accent1">
                <a:gamma/>
                <a:shade val="60000"/>
                <a:invGamma/>
              </a:schemeClr>
            </a:prstShdw>
          </a:effectLst>
          <a:extLst/>
        </p:spPr>
        <p:txBody>
          <a:bodyPr wrap="square">
            <a:spAutoFit/>
          </a:bodyPr>
          <a:lstStyle>
            <a:lvl1pPr indent="357188" algn="l" eaLnBrk="0" hangingPunct="0">
              <a:defRPr sz="2000">
                <a:solidFill>
                  <a:schemeClr val="tx1"/>
                </a:solidFill>
                <a:latin typeface="Calibri" pitchFamily="34" charset="0"/>
                <a:ea typeface="宋体" pitchFamily="2" charset="-122"/>
              </a:defRPr>
            </a:lvl1pPr>
            <a:lvl2pPr marL="630238" algn="l" eaLnBrk="0" hangingPunct="0">
              <a:defRPr sz="2000">
                <a:solidFill>
                  <a:schemeClr val="tx1"/>
                </a:solidFill>
                <a:latin typeface="Calibri" pitchFamily="34" charset="0"/>
                <a:ea typeface="宋体" pitchFamily="2" charset="-122"/>
              </a:defRPr>
            </a:lvl2pPr>
            <a:lvl3pPr algn="l" eaLnBrk="0" hangingPunct="0">
              <a:defRPr sz="2000">
                <a:solidFill>
                  <a:schemeClr val="tx1"/>
                </a:solidFill>
                <a:latin typeface="Calibri" pitchFamily="34" charset="0"/>
                <a:ea typeface="宋体" pitchFamily="2" charset="-122"/>
              </a:defRPr>
            </a:lvl3pPr>
            <a:lvl4pPr algn="l" eaLnBrk="0" hangingPunct="0">
              <a:defRPr sz="2000">
                <a:solidFill>
                  <a:schemeClr val="tx1"/>
                </a:solidFill>
                <a:latin typeface="Calibri" pitchFamily="34" charset="0"/>
                <a:ea typeface="宋体" pitchFamily="2" charset="-122"/>
              </a:defRPr>
            </a:lvl4pPr>
            <a:lvl5pPr algn="l" eaLnBrk="0" hangingPunct="0">
              <a:defRPr sz="2000">
                <a:solidFill>
                  <a:schemeClr val="tx1"/>
                </a:solidFill>
                <a:latin typeface="Calibri" pitchFamily="34" charset="0"/>
                <a:ea typeface="宋体" pitchFamily="2" charset="-122"/>
              </a:defRPr>
            </a:lvl5pPr>
            <a:lvl6pPr eaLnBrk="0" fontAlgn="base" hangingPunct="0">
              <a:spcBef>
                <a:spcPct val="0"/>
              </a:spcBef>
              <a:spcAft>
                <a:spcPct val="0"/>
              </a:spcAft>
              <a:defRPr sz="2000">
                <a:solidFill>
                  <a:schemeClr val="tx1"/>
                </a:solidFill>
                <a:latin typeface="Calibri" pitchFamily="34" charset="0"/>
                <a:ea typeface="宋体" pitchFamily="2" charset="-122"/>
              </a:defRPr>
            </a:lvl6pPr>
            <a:lvl7pPr eaLnBrk="0" fontAlgn="base" hangingPunct="0">
              <a:spcBef>
                <a:spcPct val="0"/>
              </a:spcBef>
              <a:spcAft>
                <a:spcPct val="0"/>
              </a:spcAft>
              <a:defRPr sz="2000">
                <a:solidFill>
                  <a:schemeClr val="tx1"/>
                </a:solidFill>
                <a:latin typeface="Calibri" pitchFamily="34" charset="0"/>
                <a:ea typeface="宋体" pitchFamily="2" charset="-122"/>
              </a:defRPr>
            </a:lvl7pPr>
            <a:lvl8pPr eaLnBrk="0" fontAlgn="base" hangingPunct="0">
              <a:spcBef>
                <a:spcPct val="0"/>
              </a:spcBef>
              <a:spcAft>
                <a:spcPct val="0"/>
              </a:spcAft>
              <a:defRPr sz="2000">
                <a:solidFill>
                  <a:schemeClr val="tx1"/>
                </a:solidFill>
                <a:latin typeface="Calibri" pitchFamily="34" charset="0"/>
                <a:ea typeface="宋体" pitchFamily="2" charset="-122"/>
              </a:defRPr>
            </a:lvl8pPr>
            <a:lvl9pPr eaLnBrk="0" fontAlgn="base" hangingPunct="0">
              <a:spcBef>
                <a:spcPct val="0"/>
              </a:spcBef>
              <a:spcAft>
                <a:spcPct val="0"/>
              </a:spcAft>
              <a:defRPr sz="2000">
                <a:solidFill>
                  <a:schemeClr val="tx1"/>
                </a:solidFill>
                <a:latin typeface="Calibri" pitchFamily="34" charset="0"/>
                <a:ea typeface="宋体" pitchFamily="2" charset="-122"/>
              </a:defRPr>
            </a:lvl9pPr>
          </a:lstStyle>
          <a:p>
            <a:pPr eaLnBrk="1" hangingPunct="1">
              <a:spcBef>
                <a:spcPct val="50000"/>
              </a:spcBef>
              <a:defRPr/>
            </a:pPr>
            <a:r>
              <a:rPr lang="zh-CN" altLang="en-US" sz="2400" dirty="0" smtClean="0">
                <a:solidFill>
                  <a:srgbClr val="0070C0"/>
                </a:solidFill>
              </a:rPr>
              <a:t>他对这情况的处理令人钦佩 。</a:t>
            </a:r>
            <a:endParaRPr lang="en-US" altLang="zh-CN" sz="2400" dirty="0" smtClean="0">
              <a:solidFill>
                <a:srgbClr val="0070C0"/>
              </a:solidFill>
            </a:endParaRPr>
          </a:p>
        </p:txBody>
      </p:sp>
      <p:sp>
        <p:nvSpPr>
          <p:cNvPr id="15" name="Text Box 20"/>
          <p:cNvSpPr txBox="1">
            <a:spLocks noChangeArrowheads="1"/>
          </p:cNvSpPr>
          <p:nvPr/>
        </p:nvSpPr>
        <p:spPr bwMode="auto">
          <a:xfrm>
            <a:off x="757238" y="4238625"/>
            <a:ext cx="1360487" cy="519113"/>
          </a:xfrm>
          <a:prstGeom prst="rect">
            <a:avLst/>
          </a:prstGeom>
          <a:noFill/>
          <a:ln>
            <a:noFill/>
          </a:ln>
          <a:effectLst>
            <a:prstShdw prst="shdw17" dist="17961" dir="2700000">
              <a:schemeClr val="accent1">
                <a:gamma/>
                <a:shade val="60000"/>
                <a:invGamma/>
              </a:schemeClr>
            </a:prstShdw>
          </a:effectLst>
          <a:extLst/>
        </p:spPr>
        <p:txBody>
          <a:bodyPr wrap="none">
            <a:spAutoFit/>
          </a:bodyPr>
          <a:lstStyle/>
          <a:p>
            <a:pPr algn="l">
              <a:spcBef>
                <a:spcPct val="50000"/>
              </a:spcBef>
              <a:defRPr/>
            </a:pPr>
            <a:r>
              <a:rPr lang="en-US" altLang="zh-CN" sz="2800" b="1" dirty="0">
                <a:solidFill>
                  <a:srgbClr val="008000"/>
                </a:solidFill>
              </a:rPr>
              <a:t>admirer</a:t>
            </a:r>
          </a:p>
        </p:txBody>
      </p:sp>
      <p:sp>
        <p:nvSpPr>
          <p:cNvPr id="16" name="Text Box 21"/>
          <p:cNvSpPr txBox="1">
            <a:spLocks noChangeArrowheads="1"/>
          </p:cNvSpPr>
          <p:nvPr/>
        </p:nvSpPr>
        <p:spPr bwMode="auto">
          <a:xfrm>
            <a:off x="2413000" y="4276725"/>
            <a:ext cx="5118100" cy="457200"/>
          </a:xfrm>
          <a:prstGeom prst="rect">
            <a:avLst/>
          </a:prstGeom>
          <a:noFill/>
          <a:ln>
            <a:noFill/>
          </a:ln>
          <a:effectLst>
            <a:prstShdw prst="shdw17" dist="17961" dir="2700000">
              <a:schemeClr val="accent1">
                <a:gamma/>
                <a:shade val="60000"/>
                <a:invGamma/>
              </a:schemeClr>
            </a:prstShdw>
          </a:effectLst>
          <a:extLst/>
        </p:spPr>
        <p:txBody>
          <a:bodyPr wrap="none">
            <a:spAutoFit/>
          </a:bodyPr>
          <a:lstStyle/>
          <a:p>
            <a:pPr algn="l">
              <a:spcBef>
                <a:spcPct val="50000"/>
              </a:spcBef>
              <a:defRPr/>
            </a:pPr>
            <a:r>
              <a:rPr lang="zh-CN" altLang="en-US" sz="2400" dirty="0">
                <a:solidFill>
                  <a:srgbClr val="0070C0"/>
                </a:solidFill>
              </a:rPr>
              <a:t>怀特小姐收到爱慕者所送的一束花。</a:t>
            </a:r>
            <a:r>
              <a:rPr lang="zh-CN" altLang="en-US" dirty="0">
                <a:solidFill>
                  <a:srgbClr val="0070C0"/>
                </a:solidFill>
              </a:rPr>
              <a:t> </a:t>
            </a:r>
          </a:p>
        </p:txBody>
      </p:sp>
      <p:sp>
        <p:nvSpPr>
          <p:cNvPr id="17" name="Text Box 22"/>
          <p:cNvSpPr txBox="1">
            <a:spLocks noChangeArrowheads="1"/>
          </p:cNvSpPr>
          <p:nvPr/>
        </p:nvSpPr>
        <p:spPr bwMode="auto">
          <a:xfrm>
            <a:off x="3644900" y="4733925"/>
            <a:ext cx="1822450" cy="519113"/>
          </a:xfrm>
          <a:prstGeom prst="rect">
            <a:avLst/>
          </a:prstGeom>
          <a:noFill/>
          <a:ln>
            <a:noFill/>
          </a:ln>
          <a:effectLst>
            <a:prstShdw prst="shdw17" dist="17961" dir="2700000">
              <a:schemeClr val="accent1">
                <a:gamma/>
                <a:shade val="60000"/>
                <a:invGamma/>
              </a:schemeClr>
            </a:prstShdw>
          </a:effectLst>
          <a:extLst/>
        </p:spPr>
        <p:txBody>
          <a:bodyPr wrap="none">
            <a:spAutoFit/>
          </a:bodyPr>
          <a:lstStyle/>
          <a:p>
            <a:pPr algn="l">
              <a:spcBef>
                <a:spcPct val="50000"/>
              </a:spcBef>
              <a:defRPr/>
            </a:pPr>
            <a:r>
              <a:rPr lang="en-US" altLang="zh-CN" sz="2800" b="1" dirty="0">
                <a:solidFill>
                  <a:srgbClr val="008000"/>
                </a:solidFill>
              </a:rPr>
              <a:t>admiration</a:t>
            </a:r>
          </a:p>
        </p:txBody>
      </p:sp>
      <p:sp>
        <p:nvSpPr>
          <p:cNvPr id="18" name="Text Box 23"/>
          <p:cNvSpPr txBox="1">
            <a:spLocks noChangeArrowheads="1"/>
          </p:cNvSpPr>
          <p:nvPr/>
        </p:nvSpPr>
        <p:spPr bwMode="auto">
          <a:xfrm>
            <a:off x="161925" y="5214938"/>
            <a:ext cx="7343775" cy="457200"/>
          </a:xfrm>
          <a:prstGeom prst="rect">
            <a:avLst/>
          </a:prstGeom>
          <a:noFill/>
          <a:ln>
            <a:noFill/>
          </a:ln>
          <a:effectLst>
            <a:prstShdw prst="shdw17" dist="17961" dir="2700000">
              <a:schemeClr val="accent1">
                <a:gamma/>
                <a:shade val="60000"/>
                <a:invGamma/>
              </a:schemeClr>
            </a:prstShdw>
          </a:effectLst>
          <a:extLst/>
        </p:spPr>
        <p:txBody>
          <a:bodyPr>
            <a:spAutoFit/>
          </a:bodyPr>
          <a:lstStyle>
            <a:lvl1pPr indent="357188" algn="l" eaLnBrk="0" hangingPunct="0">
              <a:defRPr sz="2000">
                <a:solidFill>
                  <a:schemeClr val="tx1"/>
                </a:solidFill>
                <a:latin typeface="Calibri" pitchFamily="34" charset="0"/>
                <a:ea typeface="宋体" pitchFamily="2" charset="-122"/>
              </a:defRPr>
            </a:lvl1pPr>
            <a:lvl2pPr marL="536575" algn="l" eaLnBrk="0" hangingPunct="0">
              <a:defRPr sz="2000">
                <a:solidFill>
                  <a:schemeClr val="tx1"/>
                </a:solidFill>
                <a:latin typeface="Calibri" pitchFamily="34" charset="0"/>
                <a:ea typeface="宋体" pitchFamily="2" charset="-122"/>
              </a:defRPr>
            </a:lvl2pPr>
            <a:lvl3pPr algn="l" eaLnBrk="0" hangingPunct="0">
              <a:defRPr sz="2000">
                <a:solidFill>
                  <a:schemeClr val="tx1"/>
                </a:solidFill>
                <a:latin typeface="Calibri" pitchFamily="34" charset="0"/>
                <a:ea typeface="宋体" pitchFamily="2" charset="-122"/>
              </a:defRPr>
            </a:lvl3pPr>
            <a:lvl4pPr algn="l" eaLnBrk="0" hangingPunct="0">
              <a:defRPr sz="2000">
                <a:solidFill>
                  <a:schemeClr val="tx1"/>
                </a:solidFill>
                <a:latin typeface="Calibri" pitchFamily="34" charset="0"/>
                <a:ea typeface="宋体" pitchFamily="2" charset="-122"/>
              </a:defRPr>
            </a:lvl4pPr>
            <a:lvl5pPr algn="l" eaLnBrk="0" hangingPunct="0">
              <a:defRPr sz="2000">
                <a:solidFill>
                  <a:schemeClr val="tx1"/>
                </a:solidFill>
                <a:latin typeface="Calibri" pitchFamily="34" charset="0"/>
                <a:ea typeface="宋体" pitchFamily="2" charset="-122"/>
              </a:defRPr>
            </a:lvl5pPr>
            <a:lvl6pPr eaLnBrk="0" fontAlgn="base" hangingPunct="0">
              <a:spcBef>
                <a:spcPct val="0"/>
              </a:spcBef>
              <a:spcAft>
                <a:spcPct val="0"/>
              </a:spcAft>
              <a:defRPr sz="2000">
                <a:solidFill>
                  <a:schemeClr val="tx1"/>
                </a:solidFill>
                <a:latin typeface="Calibri" pitchFamily="34" charset="0"/>
                <a:ea typeface="宋体" pitchFamily="2" charset="-122"/>
              </a:defRPr>
            </a:lvl6pPr>
            <a:lvl7pPr eaLnBrk="0" fontAlgn="base" hangingPunct="0">
              <a:spcBef>
                <a:spcPct val="0"/>
              </a:spcBef>
              <a:spcAft>
                <a:spcPct val="0"/>
              </a:spcAft>
              <a:defRPr sz="2000">
                <a:solidFill>
                  <a:schemeClr val="tx1"/>
                </a:solidFill>
                <a:latin typeface="Calibri" pitchFamily="34" charset="0"/>
                <a:ea typeface="宋体" pitchFamily="2" charset="-122"/>
              </a:defRPr>
            </a:lvl7pPr>
            <a:lvl8pPr eaLnBrk="0" fontAlgn="base" hangingPunct="0">
              <a:spcBef>
                <a:spcPct val="0"/>
              </a:spcBef>
              <a:spcAft>
                <a:spcPct val="0"/>
              </a:spcAft>
              <a:defRPr sz="2000">
                <a:solidFill>
                  <a:schemeClr val="tx1"/>
                </a:solidFill>
                <a:latin typeface="Calibri" pitchFamily="34" charset="0"/>
                <a:ea typeface="宋体" pitchFamily="2" charset="-122"/>
              </a:defRPr>
            </a:lvl8pPr>
            <a:lvl9pPr eaLnBrk="0" fontAlgn="base" hangingPunct="0">
              <a:spcBef>
                <a:spcPct val="0"/>
              </a:spcBef>
              <a:spcAft>
                <a:spcPct val="0"/>
              </a:spcAft>
              <a:defRPr sz="2000">
                <a:solidFill>
                  <a:schemeClr val="tx1"/>
                </a:solidFill>
                <a:latin typeface="Calibri" pitchFamily="34" charset="0"/>
                <a:ea typeface="宋体" pitchFamily="2" charset="-122"/>
              </a:defRPr>
            </a:lvl9pPr>
          </a:lstStyle>
          <a:p>
            <a:pPr eaLnBrk="1" hangingPunct="1">
              <a:spcBef>
                <a:spcPct val="50000"/>
              </a:spcBef>
              <a:defRPr/>
            </a:pPr>
            <a:r>
              <a:rPr lang="zh-CN" altLang="en-US" sz="2400" dirty="0" smtClean="0">
                <a:solidFill>
                  <a:srgbClr val="0070C0"/>
                </a:solidFill>
              </a:rPr>
              <a:t>他们默默地欣赏着那幅画 。</a:t>
            </a:r>
            <a:endParaRPr lang="en-US" altLang="zh-CN" sz="2400" dirty="0" smtClean="0">
              <a:solidFill>
                <a:srgbClr val="0070C0"/>
              </a:solidFill>
            </a:endParaRPr>
          </a:p>
        </p:txBody>
      </p:sp>
      <p:sp>
        <p:nvSpPr>
          <p:cNvPr id="19" name="Text Box 24"/>
          <p:cNvSpPr txBox="1">
            <a:spLocks noChangeArrowheads="1"/>
          </p:cNvSpPr>
          <p:nvPr/>
        </p:nvSpPr>
        <p:spPr bwMode="auto">
          <a:xfrm>
            <a:off x="4789488" y="5551488"/>
            <a:ext cx="1500187" cy="519112"/>
          </a:xfrm>
          <a:prstGeom prst="rect">
            <a:avLst/>
          </a:prstGeom>
          <a:noFill/>
          <a:ln>
            <a:noFill/>
          </a:ln>
          <a:effectLst>
            <a:prstShdw prst="shdw17" dist="17961" dir="2700000">
              <a:schemeClr val="accent1">
                <a:gamma/>
                <a:shade val="60000"/>
                <a:invGamma/>
              </a:schemeClr>
            </a:prstShdw>
          </a:effectLst>
          <a:extLst/>
        </p:spPr>
        <p:txBody>
          <a:bodyPr wrap="none">
            <a:spAutoFit/>
          </a:bodyPr>
          <a:lstStyle/>
          <a:p>
            <a:pPr algn="l">
              <a:spcBef>
                <a:spcPct val="50000"/>
              </a:spcBef>
              <a:defRPr/>
            </a:pPr>
            <a:r>
              <a:rPr lang="en-US" altLang="zh-CN" sz="2800" b="1" dirty="0">
                <a:solidFill>
                  <a:srgbClr val="008000"/>
                </a:solidFill>
              </a:rPr>
              <a:t>admiring</a:t>
            </a:r>
          </a:p>
        </p:txBody>
      </p:sp>
      <p:sp>
        <p:nvSpPr>
          <p:cNvPr id="20" name="Text Box 25"/>
          <p:cNvSpPr txBox="1">
            <a:spLocks noChangeArrowheads="1"/>
          </p:cNvSpPr>
          <p:nvPr/>
        </p:nvSpPr>
        <p:spPr bwMode="auto">
          <a:xfrm>
            <a:off x="142875" y="6054725"/>
            <a:ext cx="7561263" cy="457200"/>
          </a:xfrm>
          <a:prstGeom prst="rect">
            <a:avLst/>
          </a:prstGeom>
          <a:noFill/>
          <a:ln>
            <a:noFill/>
          </a:ln>
          <a:effectLst>
            <a:prstShdw prst="shdw17" dist="17961" dir="2700000">
              <a:schemeClr val="accent1">
                <a:gamma/>
                <a:shade val="60000"/>
                <a:invGamma/>
              </a:schemeClr>
            </a:prstShdw>
          </a:effectLst>
          <a:extLst/>
        </p:spPr>
        <p:txBody>
          <a:bodyPr>
            <a:spAutoFit/>
          </a:bodyPr>
          <a:lstStyle>
            <a:lvl1pPr indent="357188" algn="l" eaLnBrk="0" hangingPunct="0">
              <a:defRPr sz="2000">
                <a:solidFill>
                  <a:schemeClr val="tx1"/>
                </a:solidFill>
                <a:latin typeface="Calibri" pitchFamily="34" charset="0"/>
                <a:ea typeface="宋体" pitchFamily="2" charset="-122"/>
              </a:defRPr>
            </a:lvl1pPr>
            <a:lvl2pPr marL="536575" algn="l" eaLnBrk="0" hangingPunct="0">
              <a:defRPr sz="2000">
                <a:solidFill>
                  <a:schemeClr val="tx1"/>
                </a:solidFill>
                <a:latin typeface="Calibri" pitchFamily="34" charset="0"/>
                <a:ea typeface="宋体" pitchFamily="2" charset="-122"/>
              </a:defRPr>
            </a:lvl2pPr>
            <a:lvl3pPr algn="l" eaLnBrk="0" hangingPunct="0">
              <a:defRPr sz="2000">
                <a:solidFill>
                  <a:schemeClr val="tx1"/>
                </a:solidFill>
                <a:latin typeface="Calibri" pitchFamily="34" charset="0"/>
                <a:ea typeface="宋体" pitchFamily="2" charset="-122"/>
              </a:defRPr>
            </a:lvl3pPr>
            <a:lvl4pPr algn="l" eaLnBrk="0" hangingPunct="0">
              <a:defRPr sz="2000">
                <a:solidFill>
                  <a:schemeClr val="tx1"/>
                </a:solidFill>
                <a:latin typeface="Calibri" pitchFamily="34" charset="0"/>
                <a:ea typeface="宋体" pitchFamily="2" charset="-122"/>
              </a:defRPr>
            </a:lvl4pPr>
            <a:lvl5pPr algn="l" eaLnBrk="0" hangingPunct="0">
              <a:defRPr sz="2000">
                <a:solidFill>
                  <a:schemeClr val="tx1"/>
                </a:solidFill>
                <a:latin typeface="Calibri" pitchFamily="34" charset="0"/>
                <a:ea typeface="宋体" pitchFamily="2" charset="-122"/>
              </a:defRPr>
            </a:lvl5pPr>
            <a:lvl6pPr eaLnBrk="0" fontAlgn="base" hangingPunct="0">
              <a:spcBef>
                <a:spcPct val="0"/>
              </a:spcBef>
              <a:spcAft>
                <a:spcPct val="0"/>
              </a:spcAft>
              <a:defRPr sz="2000">
                <a:solidFill>
                  <a:schemeClr val="tx1"/>
                </a:solidFill>
                <a:latin typeface="Calibri" pitchFamily="34" charset="0"/>
                <a:ea typeface="宋体" pitchFamily="2" charset="-122"/>
              </a:defRPr>
            </a:lvl6pPr>
            <a:lvl7pPr eaLnBrk="0" fontAlgn="base" hangingPunct="0">
              <a:spcBef>
                <a:spcPct val="0"/>
              </a:spcBef>
              <a:spcAft>
                <a:spcPct val="0"/>
              </a:spcAft>
              <a:defRPr sz="2000">
                <a:solidFill>
                  <a:schemeClr val="tx1"/>
                </a:solidFill>
                <a:latin typeface="Calibri" pitchFamily="34" charset="0"/>
                <a:ea typeface="宋体" pitchFamily="2" charset="-122"/>
              </a:defRPr>
            </a:lvl7pPr>
            <a:lvl8pPr eaLnBrk="0" fontAlgn="base" hangingPunct="0">
              <a:spcBef>
                <a:spcPct val="0"/>
              </a:spcBef>
              <a:spcAft>
                <a:spcPct val="0"/>
              </a:spcAft>
              <a:defRPr sz="2000">
                <a:solidFill>
                  <a:schemeClr val="tx1"/>
                </a:solidFill>
                <a:latin typeface="Calibri" pitchFamily="34" charset="0"/>
                <a:ea typeface="宋体" pitchFamily="2" charset="-122"/>
              </a:defRPr>
            </a:lvl8pPr>
            <a:lvl9pPr eaLnBrk="0" fontAlgn="base" hangingPunct="0">
              <a:spcBef>
                <a:spcPct val="0"/>
              </a:spcBef>
              <a:spcAft>
                <a:spcPct val="0"/>
              </a:spcAft>
              <a:defRPr sz="2000">
                <a:solidFill>
                  <a:schemeClr val="tx1"/>
                </a:solidFill>
                <a:latin typeface="Calibri" pitchFamily="34" charset="0"/>
                <a:ea typeface="宋体" pitchFamily="2" charset="-122"/>
              </a:defRPr>
            </a:lvl9pPr>
          </a:lstStyle>
          <a:p>
            <a:pPr eaLnBrk="1" hangingPunct="1">
              <a:spcBef>
                <a:spcPct val="50000"/>
              </a:spcBef>
              <a:defRPr/>
            </a:pPr>
            <a:r>
              <a:rPr lang="zh-CN" altLang="en-US" sz="2400" dirty="0" smtClean="0">
                <a:solidFill>
                  <a:srgbClr val="0070C0"/>
                </a:solidFill>
              </a:rPr>
              <a:t>她投</a:t>
            </a:r>
            <a:r>
              <a:rPr lang="zh-CN" altLang="zh-CN" sz="2400" dirty="0" smtClean="0">
                <a:solidFill>
                  <a:srgbClr val="0070C0"/>
                </a:solidFill>
              </a:rPr>
              <a:t>给我罕见的赞赏的</a:t>
            </a:r>
            <a:r>
              <a:rPr lang="zh-CN" altLang="en-US" sz="2400" dirty="0" smtClean="0">
                <a:solidFill>
                  <a:srgbClr val="0070C0"/>
                </a:solidFill>
              </a:rPr>
              <a:t>目光</a:t>
            </a:r>
            <a:r>
              <a:rPr lang="zh-CN" altLang="zh-CN" sz="2400" dirty="0" smtClean="0">
                <a:solidFill>
                  <a:srgbClr val="0070C0"/>
                </a:solidFill>
              </a:rPr>
              <a:t>。</a:t>
            </a:r>
            <a:endParaRPr lang="en-US" altLang="zh-CN" sz="2400" dirty="0" smtClean="0">
              <a:solidFill>
                <a:srgbClr val="0070C0"/>
              </a:solidFill>
            </a:endParaRPr>
          </a:p>
        </p:txBody>
      </p:sp>
      <p:sp>
        <p:nvSpPr>
          <p:cNvPr id="21" name="AutoShape 26"/>
          <p:cNvSpPr>
            <a:spLocks noChangeArrowheads="1"/>
          </p:cNvSpPr>
          <p:nvPr/>
        </p:nvSpPr>
        <p:spPr bwMode="auto">
          <a:xfrm>
            <a:off x="487363" y="1076325"/>
            <a:ext cx="8280400" cy="503238"/>
          </a:xfrm>
          <a:prstGeom prst="roundRect">
            <a:avLst>
              <a:gd name="adj" fmla="val 16667"/>
            </a:avLst>
          </a:prstGeom>
          <a:noFill/>
          <a:ln w="3175" algn="ctr">
            <a:solidFill>
              <a:srgbClr val="CCFFCC"/>
            </a:solidFill>
            <a:round/>
            <a:headEnd/>
            <a:tailEnd/>
          </a:ln>
          <a:effectLst>
            <a:prstShdw prst="shdw17" dist="17961" dir="2700000">
              <a:srgbClr val="7A997A"/>
            </a:prstShdw>
          </a:effectLst>
        </p:spPr>
        <p:txBody>
          <a:bodyPr wrap="none" anchor="ctr"/>
          <a:lstStyle/>
          <a:p>
            <a:endParaRPr lang="zh-CN" altLang="en-US"/>
          </a:p>
        </p:txBody>
      </p:sp>
      <p:pic>
        <p:nvPicPr>
          <p:cNvPr id="22" name="图片 6"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dissolve">
                                      <p:cBhvr>
                                        <p:cTn id="27" dur="500"/>
                                        <p:tgtEl>
                                          <p:spTgt spid="1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dissolve">
                                      <p:cBhvr>
                                        <p:cTn id="37" dur="500"/>
                                        <p:tgtEl>
                                          <p:spTgt spid="1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8">
                                            <p:txEl>
                                              <p:pRg st="0" end="0"/>
                                            </p:txEl>
                                          </p:spTgt>
                                        </p:tgtEl>
                                        <p:attrNameLst>
                                          <p:attrName>style.visibility</p:attrName>
                                        </p:attrNameLst>
                                      </p:cBhvr>
                                      <p:to>
                                        <p:strVal val="visible"/>
                                      </p:to>
                                    </p:set>
                                    <p:animEffect transition="in" filter="dissolve">
                                      <p:cBhvr>
                                        <p:cTn id="42" dur="500"/>
                                        <p:tgtEl>
                                          <p:spTgt spid="1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dissolve">
                                      <p:cBhvr>
                                        <p:cTn id="47" dur="500"/>
                                        <p:tgtEl>
                                          <p:spTgt spid="19">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0">
                                            <p:txEl>
                                              <p:pRg st="0" end="0"/>
                                            </p:txEl>
                                          </p:spTgt>
                                        </p:tgtEl>
                                        <p:attrNameLst>
                                          <p:attrName>style.visibility</p:attrName>
                                        </p:attrNameLst>
                                      </p:cBhvr>
                                      <p:to>
                                        <p:strVal val="visible"/>
                                      </p:to>
                                    </p:set>
                                    <p:animEffect transition="in" filter="dissolve">
                                      <p:cBhvr>
                                        <p:cTn id="52" dur="500"/>
                                        <p:tgtEl>
                                          <p:spTgt spid="20">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dissolve">
                                      <p:cBhvr>
                                        <p:cTn id="5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4"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193674" y="658813"/>
            <a:ext cx="8778875" cy="6008687"/>
          </a:xfrm>
          <a:prstGeom prst="rect">
            <a:avLst/>
          </a:prstGeom>
          <a:noFill/>
          <a:ln>
            <a:miter lim="800000"/>
            <a:headEnd/>
            <a:tailEnd/>
          </a:ln>
        </p:spPr>
        <p:txBody>
          <a:bodyPr/>
          <a:lstStyle/>
          <a:p>
            <a:pPr marL="357188" indent="-357188" algn="just" eaLnBrk="1" hangingPunct="1">
              <a:lnSpc>
                <a:spcPct val="100000"/>
              </a:lnSpc>
              <a:spcBef>
                <a:spcPts val="600"/>
              </a:spcBef>
              <a:buSzPct val="120000"/>
              <a:buFont typeface="Arial" pitchFamily="34" charset="0"/>
              <a:buNone/>
            </a:pPr>
            <a:r>
              <a:rPr lang="en-US" altLang="zh-CN" sz="3200" b="1" dirty="0" smtClean="0"/>
              <a:t>cultural</a:t>
            </a:r>
            <a:r>
              <a:rPr lang="en-US" altLang="zh-CN" b="1" dirty="0" smtClean="0"/>
              <a:t>                             </a:t>
            </a:r>
            <a:r>
              <a:rPr lang="en-US" altLang="zh-CN" sz="2800" i="1" dirty="0" smtClean="0">
                <a:solidFill>
                  <a:srgbClr val="C00000"/>
                </a:solidFill>
              </a:rPr>
              <a:t>a.</a:t>
            </a:r>
            <a:r>
              <a:rPr lang="en-US" altLang="zh-CN" b="1" dirty="0" smtClean="0">
                <a:solidFill>
                  <a:srgbClr val="C00000"/>
                </a:solidFill>
              </a:rPr>
              <a:t>   </a:t>
            </a:r>
          </a:p>
          <a:p>
            <a:pPr marL="357188" indent="-357188" algn="just" eaLnBrk="1" hangingPunct="1">
              <a:lnSpc>
                <a:spcPct val="100000"/>
              </a:lnSpc>
              <a:spcBef>
                <a:spcPts val="600"/>
              </a:spcBef>
              <a:buSzPct val="120000"/>
              <a:buFont typeface="Arial" pitchFamily="34" charset="0"/>
              <a:buNone/>
            </a:pPr>
            <a:r>
              <a:rPr lang="en-US" altLang="zh-CN" sz="2800" b="1" dirty="0" smtClean="0"/>
              <a:t>1.</a:t>
            </a:r>
            <a:r>
              <a:rPr lang="en-US" altLang="zh-CN" sz="2800" dirty="0" smtClean="0"/>
              <a:t> relating to the culture of a particular group, country, or society  </a:t>
            </a:r>
            <a:r>
              <a:rPr lang="zh-CN" altLang="en-US" sz="2400" dirty="0" smtClean="0">
                <a:solidFill>
                  <a:schemeClr val="hlink"/>
                </a:solidFill>
              </a:rPr>
              <a:t>文化（上）的</a:t>
            </a:r>
            <a:endParaRPr lang="en-US" altLang="zh-CN" sz="2800" dirty="0" smtClean="0"/>
          </a:p>
          <a:p>
            <a:pPr marL="357188" indent="-357188" algn="just" eaLnBrk="1" hangingPunct="1">
              <a:lnSpc>
                <a:spcPct val="100000"/>
              </a:lnSpc>
              <a:spcBef>
                <a:spcPts val="600"/>
              </a:spcBef>
              <a:buSzPct val="120000"/>
              <a:buFont typeface="Arial" pitchFamily="34" charset="0"/>
              <a:buNone/>
            </a:pPr>
            <a:r>
              <a:rPr lang="en-US" altLang="zh-CN" sz="2800" i="1" dirty="0" smtClean="0"/>
              <a:t> e.g. </a:t>
            </a:r>
            <a:r>
              <a:rPr lang="en-US" altLang="zh-CN" sz="2800" dirty="0" smtClean="0"/>
              <a:t>Many people suffered from cultural shock when they came abroad. </a:t>
            </a:r>
          </a:p>
          <a:p>
            <a:pPr marL="357188" indent="-357188" algn="just" eaLnBrk="1" hangingPunct="1">
              <a:lnSpc>
                <a:spcPct val="100000"/>
              </a:lnSpc>
              <a:spcBef>
                <a:spcPts val="600"/>
              </a:spcBef>
              <a:buSzPct val="120000"/>
              <a:buFont typeface="Arial" pitchFamily="34" charset="0"/>
              <a:buNone/>
            </a:pPr>
            <a:r>
              <a:rPr lang="zh-CN" altLang="en-US" sz="2400" dirty="0" smtClean="0">
                <a:solidFill>
                  <a:srgbClr val="3A31F7"/>
                </a:solidFill>
              </a:rPr>
              <a:t>     </a:t>
            </a:r>
            <a:r>
              <a:rPr lang="zh-CN" altLang="en-US" sz="2400" dirty="0" smtClean="0">
                <a:solidFill>
                  <a:srgbClr val="0070C0"/>
                </a:solidFill>
              </a:rPr>
              <a:t>许多人到国外时，都感受到文化震撼。</a:t>
            </a:r>
            <a:endParaRPr lang="en-US" altLang="zh-CN" sz="800" dirty="0" smtClean="0"/>
          </a:p>
          <a:p>
            <a:pPr marL="357188" indent="-357188" algn="just" eaLnBrk="1" hangingPunct="1">
              <a:lnSpc>
                <a:spcPct val="100000"/>
              </a:lnSpc>
              <a:spcBef>
                <a:spcPts val="600"/>
              </a:spcBef>
              <a:buSzPct val="120000"/>
              <a:buFont typeface="Arial" pitchFamily="34" charset="0"/>
              <a:buNone/>
            </a:pPr>
            <a:r>
              <a:rPr lang="en-US" altLang="zh-CN" sz="2800" b="1" dirty="0" smtClean="0"/>
              <a:t>2.</a:t>
            </a:r>
            <a:r>
              <a:rPr lang="en-US" altLang="zh-CN" sz="2800" dirty="0" smtClean="0"/>
              <a:t> </a:t>
            </a:r>
            <a:r>
              <a:rPr lang="en-US" altLang="en-US" sz="2800" dirty="0" smtClean="0">
                <a:ea typeface="宋体" pitchFamily="2" charset="-122"/>
              </a:rPr>
              <a:t>relating to music, literature, and other arts</a:t>
            </a:r>
            <a:r>
              <a:rPr lang="en-US" altLang="zh-CN" sz="2800" dirty="0" smtClean="0"/>
              <a:t>  </a:t>
            </a:r>
            <a:r>
              <a:rPr lang="zh-CN" altLang="en-US" sz="2400" dirty="0" smtClean="0">
                <a:solidFill>
                  <a:schemeClr val="hlink"/>
                </a:solidFill>
              </a:rPr>
              <a:t>（音乐、文学等）文化艺术的</a:t>
            </a:r>
          </a:p>
          <a:p>
            <a:pPr marL="357188" indent="-357188" algn="just" eaLnBrk="1" hangingPunct="1">
              <a:lnSpc>
                <a:spcPct val="100000"/>
              </a:lnSpc>
              <a:spcBef>
                <a:spcPts val="600"/>
              </a:spcBef>
              <a:buFontTx/>
              <a:buNone/>
            </a:pPr>
            <a:r>
              <a:rPr lang="en-US" altLang="zh-CN" sz="2800" i="1" dirty="0" smtClean="0"/>
              <a:t> e.g. </a:t>
            </a:r>
            <a:r>
              <a:rPr lang="en-US" altLang="zh-CN" sz="2800" dirty="0" smtClean="0"/>
              <a:t>In the later Middle Ages, Prague was an important cultural centre.</a:t>
            </a:r>
          </a:p>
          <a:p>
            <a:pPr marL="357188" indent="-357188" algn="just" eaLnBrk="1" hangingPunct="1">
              <a:lnSpc>
                <a:spcPct val="100000"/>
              </a:lnSpc>
              <a:spcBef>
                <a:spcPts val="600"/>
              </a:spcBef>
              <a:buSzPct val="120000"/>
              <a:buFont typeface="Arial" pitchFamily="34" charset="0"/>
              <a:buNone/>
            </a:pPr>
            <a:r>
              <a:rPr lang="zh-CN" altLang="en-US" sz="2400" dirty="0" smtClean="0">
                <a:solidFill>
                  <a:srgbClr val="3A31F7"/>
                </a:solidFill>
              </a:rPr>
              <a:t>     </a:t>
            </a:r>
            <a:r>
              <a:rPr lang="zh-CN" altLang="en-US" sz="2400" dirty="0" smtClean="0">
                <a:solidFill>
                  <a:srgbClr val="0070C0"/>
                </a:solidFill>
              </a:rPr>
              <a:t>中世纪后期，布拉格是一个重要的文化中心。</a:t>
            </a: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1270" name="图片 10" descr="MORE"/>
          <p:cNvPicPr>
            <a:picLocks noChangeAspect="1" noChangeArrowheads="1"/>
          </p:cNvPicPr>
          <p:nvPr/>
        </p:nvPicPr>
        <p:blipFill>
          <a:blip r:embed="rId3" cstate="print"/>
          <a:srcRect/>
          <a:stretch>
            <a:fillRect/>
          </a:stretch>
        </p:blipFill>
        <p:spPr bwMode="auto">
          <a:xfrm>
            <a:off x="6714676" y="6297194"/>
            <a:ext cx="912813" cy="228600"/>
          </a:xfrm>
          <a:prstGeom prst="rect">
            <a:avLst/>
          </a:prstGeom>
          <a:noFill/>
          <a:ln w="9525">
            <a:noFill/>
            <a:miter lim="800000"/>
            <a:headEnd/>
            <a:tailEnd/>
          </a:ln>
        </p:spPr>
      </p:pic>
      <p:pic>
        <p:nvPicPr>
          <p:cNvPr id="3074" name="Picture 2"/>
          <p:cNvPicPr>
            <a:picLocks noChangeAspect="1" noChangeArrowheads="1"/>
          </p:cNvPicPr>
          <p:nvPr/>
        </p:nvPicPr>
        <p:blipFill>
          <a:blip r:embed="rId4" cstate="print"/>
          <a:srcRect/>
          <a:stretch>
            <a:fillRect/>
          </a:stretch>
        </p:blipFill>
        <p:spPr bwMode="auto">
          <a:xfrm>
            <a:off x="1885950" y="800100"/>
            <a:ext cx="1524000" cy="361950"/>
          </a:xfrm>
          <a:prstGeom prst="rect">
            <a:avLst/>
          </a:prstGeom>
          <a:noFill/>
          <a:ln w="9525">
            <a:noFill/>
            <a:miter lim="800000"/>
            <a:headEnd/>
            <a:tailEnd/>
          </a:ln>
          <a:effectLst/>
        </p:spPr>
      </p:pic>
      <p:pic>
        <p:nvPicPr>
          <p:cNvPr id="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dissolv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dissolve">
                                      <p:cBhvr>
                                        <p:cTn id="12" dur="500"/>
                                        <p:tgtEl>
                                          <p:spTgt spid="6">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270"/>
                                        </p:tgtEl>
                                        <p:attrNameLst>
                                          <p:attrName>style.visibility</p:attrName>
                                        </p:attrNameLst>
                                      </p:cBhvr>
                                      <p:to>
                                        <p:strVal val="visible"/>
                                      </p:to>
                                    </p:set>
                                    <p:animEffect transition="in" filter="dissolve">
                                      <p:cBhvr>
                                        <p:cTn id="17" dur="10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171449" y="725487"/>
            <a:ext cx="8810625" cy="5970587"/>
          </a:xfrm>
          <a:prstGeom prst="rect">
            <a:avLst/>
          </a:prstGeom>
          <a:noFill/>
          <a:ln>
            <a:miter lim="800000"/>
            <a:headEnd/>
            <a:tailEnd/>
          </a:ln>
        </p:spPr>
        <p:txBody>
          <a:bodyPr/>
          <a:lstStyle/>
          <a:p>
            <a:pPr marL="0" indent="0" eaLnBrk="1" hangingPunct="1">
              <a:spcBef>
                <a:spcPct val="50000"/>
              </a:spcBef>
              <a:buSzPct val="50000"/>
              <a:buFont typeface="Wingdings" pitchFamily="2" charset="2"/>
              <a:buNone/>
            </a:pPr>
            <a:r>
              <a:rPr lang="en-US" altLang="zh-CN" sz="2800" b="1" dirty="0" smtClean="0"/>
              <a:t>Work in pairs and translate the following into Chinese.</a:t>
            </a:r>
          </a:p>
          <a:p>
            <a:pPr marL="0" indent="0" eaLnBrk="1" hangingPunct="1">
              <a:spcBef>
                <a:spcPct val="50000"/>
              </a:spcBef>
              <a:buSzPct val="50000"/>
              <a:buFont typeface="Wingdings" pitchFamily="2" charset="2"/>
              <a:buNone/>
            </a:pPr>
            <a:r>
              <a:rPr lang="en-US" altLang="zh-CN" sz="2800" dirty="0" smtClean="0"/>
              <a:t/>
            </a:r>
            <a:br>
              <a:rPr lang="en-US" altLang="zh-CN" sz="2800" dirty="0" smtClean="0"/>
            </a:br>
            <a:endParaRPr lang="zh-CN" altLang="en-US" sz="2800" dirty="0" smtClean="0"/>
          </a:p>
        </p:txBody>
      </p:sp>
      <p:pic>
        <p:nvPicPr>
          <p:cNvPr id="1126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1270" name="图片 10" descr="MORE"/>
          <p:cNvPicPr>
            <a:picLocks noChangeAspect="1" noChangeArrowheads="1"/>
          </p:cNvPicPr>
          <p:nvPr/>
        </p:nvPicPr>
        <p:blipFill>
          <a:blip r:embed="rId5" cstate="print"/>
          <a:srcRect/>
          <a:stretch>
            <a:fillRect/>
          </a:stretch>
        </p:blipFill>
        <p:spPr bwMode="auto">
          <a:xfrm>
            <a:off x="6714676" y="6297194"/>
            <a:ext cx="912813" cy="228600"/>
          </a:xfrm>
          <a:prstGeom prst="rect">
            <a:avLst/>
          </a:prstGeom>
          <a:noFill/>
          <a:ln w="9525">
            <a:noFill/>
            <a:miter lim="800000"/>
            <a:headEnd/>
            <a:tailEnd/>
          </a:ln>
        </p:spPr>
      </p:pic>
      <p:sp useBgFill="1">
        <p:nvSpPr>
          <p:cNvPr id="7" name="Text Box 26"/>
          <p:cNvSpPr txBox="1">
            <a:spLocks noChangeArrowheads="1"/>
          </p:cNvSpPr>
          <p:nvPr/>
        </p:nvSpPr>
        <p:spPr bwMode="auto">
          <a:xfrm>
            <a:off x="468313" y="1517650"/>
            <a:ext cx="8280400" cy="525463"/>
          </a:xfrm>
          <a:prstGeom prst="rect">
            <a:avLst/>
          </a:prstGeom>
          <a:ln w="6350" algn="ctr">
            <a:solidFill>
              <a:srgbClr val="CC99FF"/>
            </a:solidFill>
            <a:miter lim="800000"/>
            <a:headEnd/>
            <a:tailEnd/>
          </a:ln>
          <a:effectLst>
            <a:prstShdw prst="shdw17" dist="17961" dir="2700000">
              <a:srgbClr val="7A5C99"/>
            </a:prstShdw>
          </a:effectLst>
        </p:spPr>
        <p:txBody>
          <a:bodyPr anchor="ctr">
            <a:spAutoFit/>
          </a:bodyPr>
          <a:lstStyle/>
          <a:p>
            <a:pPr algn="l">
              <a:spcBef>
                <a:spcPct val="50000"/>
              </a:spcBef>
            </a:pPr>
            <a:r>
              <a:rPr lang="en-US" altLang="zh-CN" sz="2800">
                <a:solidFill>
                  <a:srgbClr val="4D0397"/>
                </a:solidFill>
              </a:rPr>
              <a:t>KFC, Starbucks, McDonalds and other cultural invasions</a:t>
            </a:r>
            <a:r>
              <a:rPr lang="en-US" altLang="zh-CN">
                <a:solidFill>
                  <a:srgbClr val="4D0397"/>
                </a:solidFill>
              </a:rPr>
              <a:t> </a:t>
            </a:r>
            <a:endParaRPr lang="zh-CN" altLang="en-US">
              <a:solidFill>
                <a:srgbClr val="4D0397"/>
              </a:solidFill>
            </a:endParaRPr>
          </a:p>
        </p:txBody>
      </p:sp>
      <p:sp useBgFill="1">
        <p:nvSpPr>
          <p:cNvPr id="8" name="Text Box 27"/>
          <p:cNvSpPr txBox="1">
            <a:spLocks noChangeArrowheads="1"/>
          </p:cNvSpPr>
          <p:nvPr/>
        </p:nvSpPr>
        <p:spPr bwMode="auto">
          <a:xfrm>
            <a:off x="468313" y="3246438"/>
            <a:ext cx="3527425" cy="525462"/>
          </a:xfrm>
          <a:prstGeom prst="rect">
            <a:avLst/>
          </a:prstGeom>
          <a:ln w="6350" algn="ctr">
            <a:solidFill>
              <a:srgbClr val="CC99FF"/>
            </a:solidFill>
            <a:miter lim="800000"/>
            <a:headEnd/>
            <a:tailEnd/>
          </a:ln>
          <a:effectLst>
            <a:prstShdw prst="shdw17" dist="17961" dir="2700000">
              <a:srgbClr val="7A5C99"/>
            </a:prstShdw>
          </a:effectLst>
        </p:spPr>
        <p:txBody>
          <a:bodyPr anchor="ctr">
            <a:spAutoFit/>
          </a:bodyPr>
          <a:lstStyle/>
          <a:p>
            <a:pPr algn="l">
              <a:spcBef>
                <a:spcPct val="50000"/>
              </a:spcBef>
            </a:pPr>
            <a:r>
              <a:rPr lang="en-US" altLang="en-US" sz="2800">
                <a:solidFill>
                  <a:srgbClr val="4D0397"/>
                </a:solidFill>
              </a:rPr>
              <a:t>mass cultural products</a:t>
            </a:r>
            <a:r>
              <a:rPr lang="en-US" altLang="en-US" sz="2800">
                <a:solidFill>
                  <a:srgbClr val="660033"/>
                </a:solidFill>
              </a:rPr>
              <a:t> </a:t>
            </a:r>
            <a:endParaRPr lang="zh-CN" altLang="en-US" sz="2800">
              <a:solidFill>
                <a:srgbClr val="660033"/>
              </a:solidFill>
            </a:endParaRPr>
          </a:p>
        </p:txBody>
      </p:sp>
      <p:sp useBgFill="1">
        <p:nvSpPr>
          <p:cNvPr id="9" name="Text Box 28"/>
          <p:cNvSpPr txBox="1">
            <a:spLocks noChangeArrowheads="1"/>
          </p:cNvSpPr>
          <p:nvPr/>
        </p:nvSpPr>
        <p:spPr bwMode="auto">
          <a:xfrm>
            <a:off x="4787900" y="3246438"/>
            <a:ext cx="3816350" cy="525462"/>
          </a:xfrm>
          <a:prstGeom prst="rect">
            <a:avLst/>
          </a:prstGeom>
          <a:ln w="6350" algn="ctr">
            <a:solidFill>
              <a:srgbClr val="CC99FF"/>
            </a:solidFill>
            <a:miter lim="800000"/>
            <a:headEnd/>
            <a:tailEnd/>
          </a:ln>
          <a:effectLst>
            <a:prstShdw prst="shdw17" dist="17961" dir="2700000">
              <a:srgbClr val="7A5C99"/>
            </a:prstShdw>
          </a:effectLst>
        </p:spPr>
        <p:txBody>
          <a:bodyPr anchor="ctr">
            <a:spAutoFit/>
          </a:bodyPr>
          <a:lstStyle/>
          <a:p>
            <a:pPr algn="l">
              <a:spcBef>
                <a:spcPct val="50000"/>
              </a:spcBef>
            </a:pPr>
            <a:r>
              <a:rPr lang="en-US" altLang="en-US" sz="2800">
                <a:solidFill>
                  <a:srgbClr val="4D0397"/>
                </a:solidFill>
              </a:rPr>
              <a:t>unearthed cultural relics</a:t>
            </a:r>
            <a:endParaRPr lang="zh-CN" altLang="en-US" sz="2800">
              <a:solidFill>
                <a:srgbClr val="4D0397"/>
              </a:solidFill>
            </a:endParaRPr>
          </a:p>
        </p:txBody>
      </p:sp>
      <p:sp useBgFill="1">
        <p:nvSpPr>
          <p:cNvPr id="10" name="Text Box 29"/>
          <p:cNvSpPr txBox="1">
            <a:spLocks noChangeArrowheads="1"/>
          </p:cNvSpPr>
          <p:nvPr/>
        </p:nvSpPr>
        <p:spPr bwMode="auto">
          <a:xfrm>
            <a:off x="827088" y="4902200"/>
            <a:ext cx="7488237" cy="525463"/>
          </a:xfrm>
          <a:prstGeom prst="rect">
            <a:avLst/>
          </a:prstGeom>
          <a:ln w="6350" algn="ctr">
            <a:solidFill>
              <a:srgbClr val="CC99FF"/>
            </a:solidFill>
            <a:miter lim="800000"/>
            <a:headEnd/>
            <a:tailEnd/>
          </a:ln>
          <a:effectLst>
            <a:prstShdw prst="shdw17" dist="17961" dir="2700000">
              <a:srgbClr val="7A5C99"/>
            </a:prstShdw>
          </a:effectLst>
        </p:spPr>
        <p:txBody>
          <a:bodyPr anchor="ctr">
            <a:spAutoFit/>
          </a:bodyPr>
          <a:lstStyle/>
          <a:p>
            <a:pPr algn="l">
              <a:spcBef>
                <a:spcPct val="50000"/>
              </a:spcBef>
            </a:pPr>
            <a:r>
              <a:rPr lang="en-US" altLang="en-US" sz="2800">
                <a:solidFill>
                  <a:srgbClr val="4D0397"/>
                </a:solidFill>
              </a:rPr>
              <a:t>cultural nationalism in the process of globalization</a:t>
            </a:r>
            <a:endParaRPr lang="zh-CN" altLang="en-US" sz="2800">
              <a:solidFill>
                <a:srgbClr val="4D0397"/>
              </a:solidFill>
            </a:endParaRPr>
          </a:p>
        </p:txBody>
      </p:sp>
      <p:sp useBgFill="1">
        <p:nvSpPr>
          <p:cNvPr id="11" name="Text Box 31"/>
          <p:cNvSpPr txBox="1">
            <a:spLocks noChangeArrowheads="1"/>
          </p:cNvSpPr>
          <p:nvPr/>
        </p:nvSpPr>
        <p:spPr bwMode="auto">
          <a:xfrm>
            <a:off x="1692275" y="2238375"/>
            <a:ext cx="5759450" cy="463550"/>
          </a:xfrm>
          <a:prstGeom prst="rect">
            <a:avLst/>
          </a:prstGeom>
          <a:ln w="6350" algn="ctr">
            <a:solidFill>
              <a:srgbClr val="99CC00"/>
            </a:solidFill>
            <a:miter lim="800000"/>
            <a:headEnd/>
            <a:tailEnd/>
          </a:ln>
          <a:effectLst>
            <a:prstShdw prst="shdw17" dist="17961" dir="2700000">
              <a:srgbClr val="5C7A00"/>
            </a:prstShdw>
          </a:effectLst>
        </p:spPr>
        <p:txBody>
          <a:bodyPr anchor="ctr">
            <a:spAutoFit/>
          </a:bodyPr>
          <a:lstStyle/>
          <a:p>
            <a:pPr algn="l">
              <a:spcBef>
                <a:spcPct val="50000"/>
              </a:spcBef>
            </a:pPr>
            <a:r>
              <a:rPr lang="zh-CN" altLang="en-US" sz="2400" dirty="0">
                <a:solidFill>
                  <a:srgbClr val="003300"/>
                </a:solidFill>
              </a:rPr>
              <a:t>肯德基、星巴克、麦当劳</a:t>
            </a:r>
            <a:r>
              <a:rPr lang="zh-CN" altLang="en-US" sz="2400" dirty="0" smtClean="0">
                <a:solidFill>
                  <a:srgbClr val="003300"/>
                </a:solidFill>
              </a:rPr>
              <a:t>及其他文化</a:t>
            </a:r>
            <a:r>
              <a:rPr lang="zh-CN" altLang="en-US" sz="2400" dirty="0">
                <a:solidFill>
                  <a:srgbClr val="003300"/>
                </a:solidFill>
              </a:rPr>
              <a:t>侵略</a:t>
            </a:r>
            <a:r>
              <a:rPr lang="zh-CN" altLang="en-US" dirty="0">
                <a:solidFill>
                  <a:srgbClr val="006600"/>
                </a:solidFill>
              </a:rPr>
              <a:t> </a:t>
            </a:r>
          </a:p>
        </p:txBody>
      </p:sp>
      <p:sp useBgFill="1">
        <p:nvSpPr>
          <p:cNvPr id="12" name="Text Box 32"/>
          <p:cNvSpPr txBox="1">
            <a:spLocks noChangeArrowheads="1"/>
          </p:cNvSpPr>
          <p:nvPr/>
        </p:nvSpPr>
        <p:spPr bwMode="auto">
          <a:xfrm>
            <a:off x="1187450" y="3965575"/>
            <a:ext cx="2232025" cy="463550"/>
          </a:xfrm>
          <a:prstGeom prst="rect">
            <a:avLst/>
          </a:prstGeom>
          <a:ln w="6350" algn="ctr">
            <a:solidFill>
              <a:srgbClr val="99CC00"/>
            </a:solidFill>
            <a:miter lim="800000"/>
            <a:headEnd/>
            <a:tailEnd/>
          </a:ln>
          <a:effectLst>
            <a:prstShdw prst="shdw17" dist="17961" dir="2700000">
              <a:srgbClr val="5C7A00"/>
            </a:prstShdw>
          </a:effectLst>
        </p:spPr>
        <p:txBody>
          <a:bodyPr anchor="ctr">
            <a:spAutoFit/>
          </a:bodyPr>
          <a:lstStyle/>
          <a:p>
            <a:pPr algn="l">
              <a:spcBef>
                <a:spcPct val="50000"/>
              </a:spcBef>
            </a:pPr>
            <a:r>
              <a:rPr lang="zh-CN" altLang="en-US" sz="2400">
                <a:solidFill>
                  <a:srgbClr val="003300"/>
                </a:solidFill>
              </a:rPr>
              <a:t>大众文化产品</a:t>
            </a:r>
            <a:r>
              <a:rPr lang="zh-CN" altLang="en-US"/>
              <a:t> </a:t>
            </a:r>
          </a:p>
        </p:txBody>
      </p:sp>
      <p:sp useBgFill="1">
        <p:nvSpPr>
          <p:cNvPr id="13" name="Text Box 33"/>
          <p:cNvSpPr txBox="1">
            <a:spLocks noChangeArrowheads="1"/>
          </p:cNvSpPr>
          <p:nvPr/>
        </p:nvSpPr>
        <p:spPr bwMode="auto">
          <a:xfrm>
            <a:off x="5795963" y="3965575"/>
            <a:ext cx="1441450" cy="463550"/>
          </a:xfrm>
          <a:prstGeom prst="rect">
            <a:avLst/>
          </a:prstGeom>
          <a:ln w="6350" algn="ctr">
            <a:solidFill>
              <a:srgbClr val="99CC00"/>
            </a:solidFill>
            <a:miter lim="800000"/>
            <a:headEnd/>
            <a:tailEnd/>
          </a:ln>
          <a:effectLst>
            <a:prstShdw prst="shdw17" dist="17961" dir="2700000">
              <a:srgbClr val="5C7A00"/>
            </a:prstShdw>
          </a:effectLst>
        </p:spPr>
        <p:txBody>
          <a:bodyPr anchor="ctr">
            <a:spAutoFit/>
          </a:bodyPr>
          <a:lstStyle/>
          <a:p>
            <a:pPr algn="l">
              <a:spcBef>
                <a:spcPct val="50000"/>
              </a:spcBef>
            </a:pPr>
            <a:r>
              <a:rPr lang="zh-CN" altLang="en-US" sz="2400">
                <a:solidFill>
                  <a:srgbClr val="003300"/>
                </a:solidFill>
              </a:rPr>
              <a:t>出土文物</a:t>
            </a:r>
            <a:r>
              <a:rPr lang="zh-CN" altLang="en-US"/>
              <a:t> </a:t>
            </a:r>
          </a:p>
        </p:txBody>
      </p:sp>
      <p:sp useBgFill="1">
        <p:nvSpPr>
          <p:cNvPr id="14" name="Text Box 34"/>
          <p:cNvSpPr txBox="1">
            <a:spLocks noChangeArrowheads="1"/>
          </p:cNvSpPr>
          <p:nvPr/>
        </p:nvSpPr>
        <p:spPr bwMode="auto">
          <a:xfrm>
            <a:off x="2339975" y="5621338"/>
            <a:ext cx="4176713" cy="463550"/>
          </a:xfrm>
          <a:prstGeom prst="rect">
            <a:avLst/>
          </a:prstGeom>
          <a:ln w="6350" algn="ctr">
            <a:solidFill>
              <a:srgbClr val="99CC00"/>
            </a:solidFill>
            <a:miter lim="800000"/>
            <a:headEnd/>
            <a:tailEnd/>
          </a:ln>
          <a:effectLst>
            <a:prstShdw prst="shdw17" dist="17961" dir="2700000">
              <a:srgbClr val="5C7A00"/>
            </a:prstShdw>
          </a:effectLst>
        </p:spPr>
        <p:txBody>
          <a:bodyPr anchor="ctr">
            <a:spAutoFit/>
          </a:bodyPr>
          <a:lstStyle/>
          <a:p>
            <a:pPr algn="l">
              <a:spcBef>
                <a:spcPct val="50000"/>
              </a:spcBef>
            </a:pPr>
            <a:r>
              <a:rPr lang="zh-CN" altLang="en-US" sz="2400" dirty="0">
                <a:solidFill>
                  <a:srgbClr val="003300"/>
                </a:solidFill>
              </a:rPr>
              <a:t>全球化进程中的文化民族主义</a:t>
            </a:r>
            <a:r>
              <a:rPr lang="zh-CN" altLang="en-US" dirty="0"/>
              <a:t> </a:t>
            </a:r>
          </a:p>
        </p:txBody>
      </p:sp>
      <p:pic>
        <p:nvPicPr>
          <p:cNvPr id="15"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270"/>
                                        </p:tgtEl>
                                        <p:attrNameLst>
                                          <p:attrName>style.visibility</p:attrName>
                                        </p:attrNameLst>
                                      </p:cBhvr>
                                      <p:to>
                                        <p:strVal val="visible"/>
                                      </p:to>
                                    </p:set>
                                    <p:animEffect transition="in" filter="dissolve">
                                      <p:cBhvr>
                                        <p:cTn id="27" dur="10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sp useBgFill="1">
        <p:nvSpPr>
          <p:cNvPr id="7" name="Text Box 12"/>
          <p:cNvSpPr txBox="1">
            <a:spLocks noChangeArrowheads="1"/>
          </p:cNvSpPr>
          <p:nvPr/>
        </p:nvSpPr>
        <p:spPr bwMode="auto">
          <a:xfrm>
            <a:off x="323850" y="836613"/>
            <a:ext cx="8424863" cy="525462"/>
          </a:xfrm>
          <a:prstGeom prst="rect">
            <a:avLst/>
          </a:prstGeom>
          <a:ln w="6350" algn="ctr">
            <a:solidFill>
              <a:srgbClr val="CC99FF"/>
            </a:solidFill>
            <a:miter lim="800000"/>
            <a:headEnd/>
            <a:tailEnd/>
          </a:ln>
          <a:effectLst>
            <a:prstShdw prst="shdw17" dist="17961" dir="2700000">
              <a:srgbClr val="7A5C99"/>
            </a:prstShdw>
          </a:effectLst>
        </p:spPr>
        <p:txBody>
          <a:bodyPr anchor="ctr">
            <a:spAutoFit/>
          </a:bodyPr>
          <a:lstStyle/>
          <a:p>
            <a:pPr algn="l">
              <a:spcBef>
                <a:spcPct val="50000"/>
              </a:spcBef>
            </a:pPr>
            <a:r>
              <a:rPr lang="en-US" altLang="zh-CN" sz="2800" dirty="0">
                <a:solidFill>
                  <a:srgbClr val="4D0397"/>
                </a:solidFill>
              </a:rPr>
              <a:t>i</a:t>
            </a:r>
            <a:r>
              <a:rPr lang="en-US" altLang="en-US" sz="2800" dirty="0">
                <a:solidFill>
                  <a:srgbClr val="4D0397"/>
                </a:solidFill>
              </a:rPr>
              <a:t>nternational </a:t>
            </a:r>
            <a:r>
              <a:rPr lang="en-US" altLang="zh-CN" sz="2800" dirty="0">
                <a:solidFill>
                  <a:srgbClr val="4D0397"/>
                </a:solidFill>
              </a:rPr>
              <a:t>b</a:t>
            </a:r>
            <a:r>
              <a:rPr lang="en-US" altLang="en-US" sz="2800" dirty="0">
                <a:solidFill>
                  <a:srgbClr val="4D0397"/>
                </a:solidFill>
              </a:rPr>
              <a:t>usiness and </a:t>
            </a:r>
            <a:r>
              <a:rPr lang="en-US" altLang="zh-CN" sz="2800" dirty="0">
                <a:solidFill>
                  <a:srgbClr val="4D0397"/>
                </a:solidFill>
              </a:rPr>
              <a:t>c</a:t>
            </a:r>
            <a:r>
              <a:rPr lang="en-US" altLang="en-US" sz="2800" dirty="0">
                <a:solidFill>
                  <a:srgbClr val="4D0397"/>
                </a:solidFill>
              </a:rPr>
              <a:t>ross-cultural </a:t>
            </a:r>
            <a:r>
              <a:rPr lang="en-US" altLang="zh-CN" sz="2800" dirty="0">
                <a:solidFill>
                  <a:srgbClr val="4D0397"/>
                </a:solidFill>
              </a:rPr>
              <a:t>c</a:t>
            </a:r>
            <a:r>
              <a:rPr lang="en-US" altLang="en-US" sz="2800" dirty="0">
                <a:solidFill>
                  <a:srgbClr val="4D0397"/>
                </a:solidFill>
              </a:rPr>
              <a:t>ommunication</a:t>
            </a:r>
            <a:endParaRPr lang="zh-CN" altLang="en-US" sz="2800" dirty="0">
              <a:solidFill>
                <a:srgbClr val="4D0397"/>
              </a:solidFill>
            </a:endParaRPr>
          </a:p>
        </p:txBody>
      </p:sp>
      <p:sp useBgFill="1">
        <p:nvSpPr>
          <p:cNvPr id="8" name="Text Box 13"/>
          <p:cNvSpPr txBox="1">
            <a:spLocks noChangeArrowheads="1"/>
          </p:cNvSpPr>
          <p:nvPr/>
        </p:nvSpPr>
        <p:spPr bwMode="auto">
          <a:xfrm>
            <a:off x="900113" y="4724400"/>
            <a:ext cx="5472112" cy="525463"/>
          </a:xfrm>
          <a:prstGeom prst="rect">
            <a:avLst/>
          </a:prstGeom>
          <a:ln w="6350" algn="ctr">
            <a:solidFill>
              <a:srgbClr val="CC99FF"/>
            </a:solidFill>
            <a:miter lim="800000"/>
            <a:headEnd/>
            <a:tailEnd/>
          </a:ln>
          <a:effectLst>
            <a:prstShdw prst="shdw17" dist="17961" dir="2700000">
              <a:srgbClr val="7A5C99"/>
            </a:prstShdw>
          </a:effectLst>
        </p:spPr>
        <p:txBody>
          <a:bodyPr anchor="ctr">
            <a:spAutoFit/>
          </a:bodyPr>
          <a:lstStyle/>
          <a:p>
            <a:pPr algn="l">
              <a:spcBef>
                <a:spcPct val="50000"/>
              </a:spcBef>
            </a:pPr>
            <a:r>
              <a:rPr lang="en-US" altLang="en-US" sz="2800">
                <a:solidFill>
                  <a:srgbClr val="4D0397"/>
                </a:solidFill>
              </a:rPr>
              <a:t>cultural legacies of the Renaissance</a:t>
            </a:r>
            <a:endParaRPr lang="zh-CN" altLang="en-US" sz="2800">
              <a:solidFill>
                <a:srgbClr val="4D0397"/>
              </a:solidFill>
            </a:endParaRPr>
          </a:p>
        </p:txBody>
      </p:sp>
      <p:sp useBgFill="1">
        <p:nvSpPr>
          <p:cNvPr id="9" name="Text Box 14"/>
          <p:cNvSpPr txBox="1">
            <a:spLocks noChangeArrowheads="1"/>
          </p:cNvSpPr>
          <p:nvPr/>
        </p:nvSpPr>
        <p:spPr bwMode="auto">
          <a:xfrm>
            <a:off x="357188" y="1824038"/>
            <a:ext cx="3454400" cy="525462"/>
          </a:xfrm>
          <a:prstGeom prst="rect">
            <a:avLst/>
          </a:prstGeom>
          <a:ln w="6350" algn="ctr">
            <a:solidFill>
              <a:srgbClr val="CC99FF"/>
            </a:solidFill>
            <a:miter lim="800000"/>
            <a:headEnd/>
            <a:tailEnd/>
          </a:ln>
          <a:effectLst>
            <a:prstShdw prst="shdw17" dist="17961" dir="2700000">
              <a:srgbClr val="7A5C99"/>
            </a:prstShdw>
          </a:effectLst>
        </p:spPr>
        <p:txBody>
          <a:bodyPr anchor="ctr">
            <a:spAutoFit/>
          </a:bodyPr>
          <a:lstStyle/>
          <a:p>
            <a:pPr algn="l">
              <a:spcBef>
                <a:spcPct val="50000"/>
              </a:spcBef>
            </a:pPr>
            <a:r>
              <a:rPr lang="en-US" altLang="zh-CN" sz="2800">
                <a:solidFill>
                  <a:srgbClr val="4D0397"/>
                </a:solidFill>
              </a:rPr>
              <a:t>a</a:t>
            </a:r>
            <a:r>
              <a:rPr lang="en-US" altLang="en-US" sz="2800">
                <a:solidFill>
                  <a:srgbClr val="4D0397"/>
                </a:solidFill>
              </a:rPr>
              <a:t> multicultural society</a:t>
            </a:r>
            <a:endParaRPr lang="zh-CN" altLang="en-US" sz="2800">
              <a:solidFill>
                <a:srgbClr val="4D0397"/>
              </a:solidFill>
            </a:endParaRPr>
          </a:p>
        </p:txBody>
      </p:sp>
      <p:sp useBgFill="1">
        <p:nvSpPr>
          <p:cNvPr id="11" name="Text Box 15"/>
          <p:cNvSpPr txBox="1">
            <a:spLocks noChangeArrowheads="1"/>
          </p:cNvSpPr>
          <p:nvPr/>
        </p:nvSpPr>
        <p:spPr bwMode="auto">
          <a:xfrm>
            <a:off x="357188" y="3190875"/>
            <a:ext cx="6337300" cy="525463"/>
          </a:xfrm>
          <a:prstGeom prst="rect">
            <a:avLst/>
          </a:prstGeom>
          <a:ln w="6350" algn="ctr">
            <a:solidFill>
              <a:srgbClr val="CC99FF"/>
            </a:solidFill>
            <a:miter lim="800000"/>
            <a:headEnd/>
            <a:tailEnd/>
          </a:ln>
          <a:effectLst>
            <a:prstShdw prst="shdw17" dist="17961" dir="2700000">
              <a:srgbClr val="7A5C99"/>
            </a:prstShdw>
          </a:effectLst>
        </p:spPr>
        <p:txBody>
          <a:bodyPr anchor="ctr">
            <a:spAutoFit/>
          </a:bodyPr>
          <a:lstStyle/>
          <a:p>
            <a:pPr algn="l">
              <a:spcBef>
                <a:spcPct val="50000"/>
              </a:spcBef>
            </a:pPr>
            <a:r>
              <a:rPr lang="en-US" altLang="en-US" sz="2800">
                <a:solidFill>
                  <a:srgbClr val="4D0397"/>
                </a:solidFill>
              </a:rPr>
              <a:t>the cultural diversity of the United States</a:t>
            </a:r>
            <a:endParaRPr lang="zh-CN" altLang="en-US" sz="2800">
              <a:solidFill>
                <a:srgbClr val="4D0397"/>
              </a:solidFill>
            </a:endParaRPr>
          </a:p>
        </p:txBody>
      </p:sp>
      <p:sp useBgFill="1">
        <p:nvSpPr>
          <p:cNvPr id="12" name="Text Box 16"/>
          <p:cNvSpPr txBox="1">
            <a:spLocks noChangeArrowheads="1"/>
          </p:cNvSpPr>
          <p:nvPr/>
        </p:nvSpPr>
        <p:spPr bwMode="auto">
          <a:xfrm>
            <a:off x="5435600" y="1484313"/>
            <a:ext cx="3240088" cy="463550"/>
          </a:xfrm>
          <a:prstGeom prst="rect">
            <a:avLst/>
          </a:prstGeom>
          <a:ln w="6350" algn="ctr">
            <a:solidFill>
              <a:srgbClr val="99CC00"/>
            </a:solidFill>
            <a:miter lim="800000"/>
            <a:headEnd/>
            <a:tailEnd/>
          </a:ln>
          <a:effectLst>
            <a:prstShdw prst="shdw17" dist="17961" dir="2700000">
              <a:srgbClr val="5C7A00"/>
            </a:prstShdw>
          </a:effectLst>
        </p:spPr>
        <p:txBody>
          <a:bodyPr anchor="ctr">
            <a:spAutoFit/>
          </a:bodyPr>
          <a:lstStyle/>
          <a:p>
            <a:pPr algn="l">
              <a:spcBef>
                <a:spcPct val="50000"/>
              </a:spcBef>
            </a:pPr>
            <a:r>
              <a:rPr lang="zh-CN" altLang="en-US" sz="2400">
                <a:solidFill>
                  <a:srgbClr val="008000"/>
                </a:solidFill>
              </a:rPr>
              <a:t>国际贸易和跨文化交流</a:t>
            </a:r>
            <a:r>
              <a:rPr lang="zh-CN" altLang="en-US"/>
              <a:t> </a:t>
            </a:r>
          </a:p>
        </p:txBody>
      </p:sp>
      <p:sp useBgFill="1">
        <p:nvSpPr>
          <p:cNvPr id="13" name="Text Box 17"/>
          <p:cNvSpPr txBox="1">
            <a:spLocks noChangeArrowheads="1"/>
          </p:cNvSpPr>
          <p:nvPr/>
        </p:nvSpPr>
        <p:spPr bwMode="auto">
          <a:xfrm>
            <a:off x="646113" y="3983038"/>
            <a:ext cx="2663825" cy="463550"/>
          </a:xfrm>
          <a:prstGeom prst="rect">
            <a:avLst/>
          </a:prstGeom>
          <a:ln w="6350" algn="ctr">
            <a:solidFill>
              <a:srgbClr val="99CC00"/>
            </a:solidFill>
            <a:miter lim="800000"/>
            <a:headEnd/>
            <a:tailEnd/>
          </a:ln>
          <a:effectLst>
            <a:prstShdw prst="shdw17" dist="17961" dir="2700000">
              <a:srgbClr val="5C7A00"/>
            </a:prstShdw>
          </a:effectLst>
        </p:spPr>
        <p:txBody>
          <a:bodyPr anchor="ctr">
            <a:spAutoFit/>
          </a:bodyPr>
          <a:lstStyle/>
          <a:p>
            <a:pPr algn="l">
              <a:spcBef>
                <a:spcPct val="50000"/>
              </a:spcBef>
            </a:pPr>
            <a:r>
              <a:rPr lang="zh-CN" altLang="en-US" sz="2400">
                <a:solidFill>
                  <a:srgbClr val="008000"/>
                </a:solidFill>
              </a:rPr>
              <a:t>美国的文化多样性</a:t>
            </a:r>
          </a:p>
        </p:txBody>
      </p:sp>
      <p:sp useBgFill="1">
        <p:nvSpPr>
          <p:cNvPr id="14" name="Text Box 18"/>
          <p:cNvSpPr txBox="1">
            <a:spLocks noChangeArrowheads="1"/>
          </p:cNvSpPr>
          <p:nvPr/>
        </p:nvSpPr>
        <p:spPr bwMode="auto">
          <a:xfrm>
            <a:off x="2446338" y="2471738"/>
            <a:ext cx="1441450" cy="463550"/>
          </a:xfrm>
          <a:prstGeom prst="rect">
            <a:avLst/>
          </a:prstGeom>
          <a:ln w="6350" algn="ctr">
            <a:solidFill>
              <a:srgbClr val="99CC00"/>
            </a:solidFill>
            <a:miter lim="800000"/>
            <a:headEnd/>
            <a:tailEnd/>
          </a:ln>
          <a:effectLst>
            <a:prstShdw prst="shdw17" dist="17961" dir="2700000">
              <a:srgbClr val="5C7A00"/>
            </a:prstShdw>
          </a:effectLst>
        </p:spPr>
        <p:txBody>
          <a:bodyPr anchor="ctr">
            <a:spAutoFit/>
          </a:bodyPr>
          <a:lstStyle/>
          <a:p>
            <a:pPr algn="l">
              <a:spcBef>
                <a:spcPct val="50000"/>
              </a:spcBef>
            </a:pPr>
            <a:r>
              <a:rPr lang="zh-CN" altLang="en-US" sz="2400">
                <a:solidFill>
                  <a:srgbClr val="008000"/>
                </a:solidFill>
              </a:rPr>
              <a:t>多元社会</a:t>
            </a:r>
            <a:r>
              <a:rPr lang="zh-CN" altLang="en-US"/>
              <a:t> </a:t>
            </a:r>
          </a:p>
        </p:txBody>
      </p:sp>
      <p:sp useBgFill="1">
        <p:nvSpPr>
          <p:cNvPr id="15" name="Text Box 19"/>
          <p:cNvSpPr txBox="1">
            <a:spLocks noChangeArrowheads="1"/>
          </p:cNvSpPr>
          <p:nvPr/>
        </p:nvSpPr>
        <p:spPr bwMode="auto">
          <a:xfrm>
            <a:off x="1187450" y="5516563"/>
            <a:ext cx="3600450" cy="463550"/>
          </a:xfrm>
          <a:prstGeom prst="rect">
            <a:avLst/>
          </a:prstGeom>
          <a:ln w="6350" algn="ctr">
            <a:solidFill>
              <a:srgbClr val="99CC00"/>
            </a:solidFill>
            <a:miter lim="800000"/>
            <a:headEnd/>
            <a:tailEnd/>
          </a:ln>
          <a:effectLst>
            <a:prstShdw prst="shdw17" dist="17961" dir="2700000">
              <a:srgbClr val="5C7A00"/>
            </a:prstShdw>
          </a:effectLst>
        </p:spPr>
        <p:txBody>
          <a:bodyPr anchor="ctr">
            <a:spAutoFit/>
          </a:bodyPr>
          <a:lstStyle/>
          <a:p>
            <a:pPr algn="l">
              <a:spcBef>
                <a:spcPct val="50000"/>
              </a:spcBef>
            </a:pPr>
            <a:r>
              <a:rPr lang="zh-CN" altLang="en-US" sz="2400">
                <a:solidFill>
                  <a:srgbClr val="008000"/>
                </a:solidFill>
              </a:rPr>
              <a:t>文艺复兴时期的文化遗产</a:t>
            </a:r>
            <a:endParaRPr lang="zh-CN" altLang="en-US" sz="2400"/>
          </a:p>
        </p:txBody>
      </p:sp>
      <p:pic>
        <p:nvPicPr>
          <p:cNvPr id="17" name="图片 6"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83656" y="672469"/>
            <a:ext cx="8568458" cy="59957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361950" indent="-361950" algn="just" eaLnBrk="1" hangingPunct="1">
              <a:buFont typeface="Arial" pitchFamily="34" charset="0"/>
              <a:buNone/>
            </a:pPr>
            <a:endParaRPr lang="en-US" altLang="zh-CN" b="1" dirty="0" smtClean="0">
              <a:solidFill>
                <a:schemeClr val="tx1"/>
              </a:solidFill>
            </a:endParaRPr>
          </a:p>
          <a:p>
            <a:pPr marL="174625" indent="-174625" algn="just" eaLnBrk="1" hangingPunct="1">
              <a:lnSpc>
                <a:spcPct val="100000"/>
              </a:lnSpc>
              <a:buFont typeface="Arial" pitchFamily="34" charset="0"/>
              <a:buNone/>
            </a:pPr>
            <a:r>
              <a:rPr lang="en-US" altLang="zh-CN" b="1" dirty="0" smtClean="0">
                <a:solidFill>
                  <a:srgbClr val="002060"/>
                </a:solidFill>
              </a:rPr>
              <a:t>         Watch the video clip. Suppose you were one of the students in the class, follow the teacher’s questions and give your reasons. </a:t>
            </a:r>
          </a:p>
          <a:p>
            <a:pPr marL="361950" indent="-361950" algn="just" eaLnBrk="1" hangingPunct="1">
              <a:buFont typeface="Arial" pitchFamily="34" charset="0"/>
              <a:buNone/>
            </a:pPr>
            <a:endParaRPr lang="en-US" altLang="zh-CN" sz="2800" dirty="0" smtClean="0">
              <a:solidFill>
                <a:srgbClr val="002060"/>
              </a:solidFill>
            </a:endParaRPr>
          </a:p>
          <a:p>
            <a:pPr marL="361950" indent="-361950" algn="just" eaLnBrk="1" hangingPunct="1">
              <a:buFont typeface="Arial" pitchFamily="34" charset="0"/>
              <a:buNone/>
            </a:pPr>
            <a:r>
              <a:rPr lang="en-US" altLang="zh-CN" sz="2800" dirty="0" smtClean="0">
                <a:solidFill>
                  <a:srgbClr val="002060"/>
                </a:solidFill>
              </a:rPr>
              <a:t>  1. In the first case, what would you do and why?</a:t>
            </a:r>
          </a:p>
          <a:p>
            <a:pPr marL="361950" indent="-361950" algn="just" eaLnBrk="1" hangingPunct="1">
              <a:buFont typeface="Arial" pitchFamily="34" charset="0"/>
              <a:buNone/>
            </a:pPr>
            <a:endParaRPr lang="en-US" altLang="zh-CN" sz="2800" dirty="0" smtClean="0">
              <a:solidFill>
                <a:srgbClr val="002060"/>
              </a:solidFill>
            </a:endParaRPr>
          </a:p>
          <a:p>
            <a:pPr marL="361950" indent="-361950" algn="just" eaLnBrk="1" hangingPunct="1">
              <a:buFont typeface="Arial" pitchFamily="34" charset="0"/>
              <a:buNone/>
            </a:pPr>
            <a:r>
              <a:rPr lang="en-US" altLang="zh-CN" sz="2800" dirty="0" smtClean="0">
                <a:solidFill>
                  <a:srgbClr val="002060"/>
                </a:solidFill>
              </a:rPr>
              <a:t>  2. In the second case, what would you do and why?</a:t>
            </a:r>
          </a:p>
        </p:txBody>
      </p:sp>
      <p:pic>
        <p:nvPicPr>
          <p:cNvPr id="4101" name="图片 5" descr="Back">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4102" name="图片 10" descr="MORE"/>
          <p:cNvPicPr>
            <a:picLocks noChangeAspect="1" noChangeArrowheads="1"/>
          </p:cNvPicPr>
          <p:nvPr/>
        </p:nvPicPr>
        <p:blipFill>
          <a:blip r:embed="rId5" cstate="print"/>
          <a:srcRect/>
          <a:stretch>
            <a:fillRect/>
          </a:stretch>
        </p:blipFill>
        <p:spPr bwMode="auto">
          <a:xfrm>
            <a:off x="7991475" y="6237288"/>
            <a:ext cx="912813" cy="228600"/>
          </a:xfrm>
          <a:prstGeom prst="rect">
            <a:avLst/>
          </a:prstGeom>
          <a:noFill/>
          <a:ln w="9525">
            <a:noFill/>
            <a:miter lim="800000"/>
            <a:headEnd/>
            <a:tailEnd/>
          </a:ln>
        </p:spPr>
      </p:pic>
      <p:pic>
        <p:nvPicPr>
          <p:cNvPr id="4103" name="图片 7" descr="视频">
            <a:hlinkClick r:id="rId6" action="ppaction://hlinkfile"/>
          </p:cNvPr>
          <p:cNvPicPr>
            <a:picLocks noChangeAspect="1" noChangeArrowheads="1"/>
          </p:cNvPicPr>
          <p:nvPr/>
        </p:nvPicPr>
        <p:blipFill>
          <a:blip r:embed="rId7" cstate="print"/>
          <a:srcRect/>
          <a:stretch>
            <a:fillRect/>
          </a:stretch>
        </p:blipFill>
        <p:spPr bwMode="auto">
          <a:xfrm>
            <a:off x="7574093" y="3100994"/>
            <a:ext cx="442912" cy="517525"/>
          </a:xfrm>
          <a:prstGeom prst="rect">
            <a:avLst/>
          </a:prstGeom>
          <a:noFill/>
          <a:ln w="9525">
            <a:noFill/>
            <a:miter lim="800000"/>
            <a:headEnd/>
            <a:tailEnd/>
          </a:ln>
        </p:spPr>
      </p:pic>
      <p:pic>
        <p:nvPicPr>
          <p:cNvPr id="12" name="图片 7" descr="视频">
            <a:hlinkClick r:id="rId8" action="ppaction://hlinkfile"/>
          </p:cNvPr>
          <p:cNvPicPr>
            <a:picLocks noChangeAspect="1" noChangeArrowheads="1"/>
          </p:cNvPicPr>
          <p:nvPr/>
        </p:nvPicPr>
        <p:blipFill>
          <a:blip r:embed="rId7" cstate="print"/>
          <a:srcRect/>
          <a:stretch>
            <a:fillRect/>
          </a:stretch>
        </p:blipFill>
        <p:spPr bwMode="auto">
          <a:xfrm>
            <a:off x="8083027" y="4043140"/>
            <a:ext cx="442912" cy="517525"/>
          </a:xfrm>
          <a:prstGeom prst="rect">
            <a:avLst/>
          </a:prstGeom>
          <a:noFill/>
          <a:ln w="9525">
            <a:noFill/>
            <a:miter lim="800000"/>
            <a:headEnd/>
            <a:tailEnd/>
          </a:ln>
        </p:spPr>
      </p:pic>
      <p:pic>
        <p:nvPicPr>
          <p:cNvPr id="9" name="图片 6"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dissolve">
                                      <p:cBhvr>
                                        <p:cTn id="7" dur="10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1270" name="图片 10" descr="MORE"/>
          <p:cNvPicPr>
            <a:picLocks noChangeAspect="1" noChangeArrowheads="1"/>
          </p:cNvPicPr>
          <p:nvPr/>
        </p:nvPicPr>
        <p:blipFill>
          <a:blip r:embed="rId3" cstate="print"/>
          <a:srcRect/>
          <a:stretch>
            <a:fillRect/>
          </a:stretch>
        </p:blipFill>
        <p:spPr bwMode="auto">
          <a:xfrm>
            <a:off x="6714676" y="6297194"/>
            <a:ext cx="912813" cy="228600"/>
          </a:xfrm>
          <a:prstGeom prst="rect">
            <a:avLst/>
          </a:prstGeom>
          <a:noFill/>
          <a:ln w="9525">
            <a:noFill/>
            <a:miter lim="800000"/>
            <a:headEnd/>
            <a:tailEnd/>
          </a:ln>
        </p:spPr>
      </p:pic>
      <p:sp>
        <p:nvSpPr>
          <p:cNvPr id="6" name="内容占位符 1"/>
          <p:cNvSpPr>
            <a:spLocks noGrp="1"/>
          </p:cNvSpPr>
          <p:nvPr>
            <p:ph idx="4294967295"/>
          </p:nvPr>
        </p:nvSpPr>
        <p:spPr bwMode="auto">
          <a:xfrm>
            <a:off x="184150" y="658813"/>
            <a:ext cx="8769350" cy="5999162"/>
          </a:xfrm>
          <a:prstGeom prst="rect">
            <a:avLst/>
          </a:prstGeom>
          <a:noFill/>
          <a:ln>
            <a:miter lim="800000"/>
            <a:headEnd/>
            <a:tailEnd/>
          </a:ln>
        </p:spPr>
        <p:txBody>
          <a:bodyPr/>
          <a:lstStyle/>
          <a:p>
            <a:pPr algn="just" eaLnBrk="1" hangingPunct="1">
              <a:buSzPct val="120000"/>
              <a:buFont typeface="Arial" pitchFamily="34" charset="0"/>
              <a:buNone/>
            </a:pPr>
            <a:r>
              <a:rPr lang="en-US" altLang="zh-CN" sz="3200" b="1" dirty="0" smtClean="0"/>
              <a:t>inadequate</a:t>
            </a:r>
            <a:r>
              <a:rPr lang="en-US" altLang="zh-CN" b="1" dirty="0" smtClean="0"/>
              <a:t>                      </a:t>
            </a:r>
            <a:r>
              <a:rPr lang="en-US" altLang="zh-CN" sz="2800" i="1" dirty="0" smtClean="0">
                <a:solidFill>
                  <a:srgbClr val="C00000"/>
                </a:solidFill>
              </a:rPr>
              <a:t>a.</a:t>
            </a:r>
            <a:r>
              <a:rPr lang="en-US" altLang="zh-CN" b="1" dirty="0" smtClean="0"/>
              <a:t> </a:t>
            </a:r>
            <a:r>
              <a:rPr lang="en-US" altLang="zh-CN" sz="2800" dirty="0" smtClean="0"/>
              <a:t>not enough or not</a:t>
            </a:r>
            <a:r>
              <a:rPr lang="zh-CN" altLang="en-US" sz="2800" dirty="0" smtClean="0"/>
              <a:t> </a:t>
            </a:r>
            <a:r>
              <a:rPr lang="en-US" altLang="zh-CN" sz="2800" dirty="0" smtClean="0"/>
              <a:t>good enough for a particular purpose </a:t>
            </a:r>
            <a:r>
              <a:rPr lang="zh-CN" altLang="en-US" sz="2400" dirty="0" smtClean="0">
                <a:solidFill>
                  <a:schemeClr val="hlink"/>
                </a:solidFill>
              </a:rPr>
              <a:t>不充分的；不够格的；不适当的</a:t>
            </a:r>
          </a:p>
          <a:p>
            <a:pPr eaLnBrk="1" hangingPunct="1">
              <a:buSzPct val="120000"/>
              <a:buFont typeface="Arial" pitchFamily="34" charset="0"/>
              <a:buNone/>
            </a:pPr>
            <a:r>
              <a:rPr lang="en-US" altLang="zh-CN" sz="2800" i="1" dirty="0" smtClean="0"/>
              <a:t> e.g. </a:t>
            </a:r>
          </a:p>
          <a:p>
            <a:pPr eaLnBrk="1" hangingPunct="1">
              <a:buSzPct val="120000"/>
              <a:buFont typeface="Arial" pitchFamily="34" charset="0"/>
              <a:buNone/>
            </a:pPr>
            <a:r>
              <a:rPr lang="en-US" altLang="zh-CN" sz="2800" dirty="0" smtClean="0"/>
              <a:t>1. The safety precautions are totally inadequate.</a:t>
            </a:r>
            <a:r>
              <a:rPr lang="en-US" altLang="zh-CN" sz="2000" dirty="0" smtClean="0"/>
              <a:t> </a:t>
            </a:r>
            <a:endParaRPr lang="en-US" altLang="zh-CN" sz="2400" dirty="0" smtClean="0"/>
          </a:p>
          <a:p>
            <a:pPr eaLnBrk="1" hangingPunct="1">
              <a:buSzPct val="120000"/>
              <a:buFont typeface="Arial" pitchFamily="34" charset="0"/>
              <a:buNone/>
            </a:pPr>
            <a:r>
              <a:rPr lang="zh-CN" altLang="en-US" sz="2400" dirty="0" smtClean="0">
                <a:solidFill>
                  <a:schemeClr val="hlink"/>
                </a:solidFill>
              </a:rPr>
              <a:t>      这些安全措施完全不合格。</a:t>
            </a:r>
            <a:endParaRPr lang="en-US" altLang="zh-CN" sz="800" dirty="0" smtClean="0"/>
          </a:p>
          <a:p>
            <a:pPr marL="444500" indent="-442913" algn="just" eaLnBrk="1" hangingPunct="1">
              <a:buSzPct val="120000"/>
              <a:buFont typeface="Arial" pitchFamily="34" charset="0"/>
              <a:buNone/>
            </a:pPr>
            <a:r>
              <a:rPr lang="en-US" altLang="zh-CN" sz="2800" dirty="0" smtClean="0"/>
              <a:t>2.</a:t>
            </a:r>
            <a:r>
              <a:rPr lang="en-US" altLang="zh-CN" sz="2800" i="1" dirty="0" smtClean="0"/>
              <a:t> </a:t>
            </a:r>
            <a:r>
              <a:rPr lang="en-US" altLang="zh-CN" sz="2800" dirty="0" smtClean="0"/>
              <a:t>He always feels inadequate when faced by a difficult problem.</a:t>
            </a:r>
            <a:r>
              <a:rPr lang="en-US" altLang="zh-CN" sz="2000" dirty="0" smtClean="0"/>
              <a:t> </a:t>
            </a:r>
          </a:p>
          <a:p>
            <a:pPr eaLnBrk="1" hangingPunct="1">
              <a:buSzPct val="120000"/>
              <a:buFont typeface="Arial" pitchFamily="34" charset="0"/>
              <a:buNone/>
            </a:pPr>
            <a:r>
              <a:rPr lang="zh-CN" altLang="en-US" sz="2000" dirty="0" smtClean="0"/>
              <a:t>       </a:t>
            </a:r>
            <a:r>
              <a:rPr lang="zh-CN" altLang="en-US" sz="2400" dirty="0" smtClean="0">
                <a:solidFill>
                  <a:schemeClr val="hlink"/>
                </a:solidFill>
              </a:rPr>
              <a:t>他面对难题总觉得力不从心。</a:t>
            </a:r>
            <a:endParaRPr lang="en-US" altLang="zh-CN" sz="2400" dirty="0" smtClean="0">
              <a:solidFill>
                <a:schemeClr val="hlink"/>
              </a:solidFill>
            </a:endParaRPr>
          </a:p>
          <a:p>
            <a:pPr eaLnBrk="1" hangingPunct="1">
              <a:buSzPct val="120000"/>
              <a:buFont typeface="Arial" pitchFamily="34" charset="0"/>
              <a:buNone/>
            </a:pPr>
            <a:endParaRPr lang="en-US" altLang="zh-CN" sz="800" dirty="0" smtClean="0">
              <a:solidFill>
                <a:schemeClr val="hlink"/>
              </a:solidFill>
            </a:endParaRPr>
          </a:p>
          <a:p>
            <a:pPr eaLnBrk="1" hangingPunct="1">
              <a:buSzPct val="120000"/>
              <a:buFont typeface="Arial" pitchFamily="34" charset="0"/>
              <a:buNone/>
            </a:pPr>
            <a:r>
              <a:rPr lang="en-US" altLang="zh-CN" b="1" dirty="0" smtClean="0">
                <a:solidFill>
                  <a:schemeClr val="accent6">
                    <a:lumMod val="50000"/>
                  </a:schemeClr>
                </a:solidFill>
              </a:rPr>
              <a:t>Antonym:</a:t>
            </a:r>
            <a:r>
              <a:rPr lang="en-US" altLang="zh-CN" sz="2400" dirty="0" smtClean="0">
                <a:solidFill>
                  <a:schemeClr val="hlink"/>
                </a:solidFill>
              </a:rPr>
              <a:t>   </a:t>
            </a:r>
            <a:r>
              <a:rPr lang="en-US" altLang="zh-CN" b="1" dirty="0" smtClean="0">
                <a:solidFill>
                  <a:schemeClr val="tx1">
                    <a:lumMod val="95000"/>
                    <a:lumOff val="5000"/>
                  </a:schemeClr>
                </a:solidFill>
              </a:rPr>
              <a:t>adequate </a:t>
            </a:r>
            <a:r>
              <a:rPr lang="en-US" altLang="zh-CN" sz="2400" dirty="0" smtClean="0">
                <a:solidFill>
                  <a:schemeClr val="hlink"/>
                </a:solidFill>
              </a:rPr>
              <a:t> </a:t>
            </a:r>
            <a:endParaRPr lang="zh-CN" altLang="en-US" sz="2400" dirty="0" smtClean="0">
              <a:solidFill>
                <a:schemeClr val="hlink"/>
              </a:solidFill>
            </a:endParaRPr>
          </a:p>
          <a:p>
            <a:pPr eaLnBrk="1" hangingPunct="1">
              <a:buSzPct val="120000"/>
              <a:buFont typeface="Arial" pitchFamily="34" charset="0"/>
              <a:buNone/>
            </a:pPr>
            <a:endParaRPr lang="zh-CN" altLang="en-US" sz="2400" dirty="0" smtClean="0">
              <a:solidFill>
                <a:schemeClr val="hlink"/>
              </a:solidFill>
            </a:endParaRPr>
          </a:p>
        </p:txBody>
      </p:sp>
      <p:pic>
        <p:nvPicPr>
          <p:cNvPr id="7" name="Picture 2"/>
          <p:cNvPicPr>
            <a:picLocks noChangeAspect="1" noChangeArrowheads="1"/>
          </p:cNvPicPr>
          <p:nvPr/>
        </p:nvPicPr>
        <p:blipFill>
          <a:blip r:embed="rId4" cstate="print"/>
          <a:srcRect/>
          <a:stretch>
            <a:fillRect/>
          </a:stretch>
        </p:blipFill>
        <p:spPr bwMode="auto">
          <a:xfrm>
            <a:off x="2543175" y="752475"/>
            <a:ext cx="1600200" cy="323850"/>
          </a:xfrm>
          <a:prstGeom prst="rect">
            <a:avLst/>
          </a:prstGeom>
          <a:noFill/>
          <a:ln w="9525">
            <a:noFill/>
            <a:miter lim="800000"/>
            <a:headEnd/>
            <a:tailEnd/>
          </a:ln>
          <a:effectLst/>
        </p:spPr>
      </p:pic>
      <p:pic>
        <p:nvPicPr>
          <p:cNvPr id="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dissolv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dissolv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animEffect transition="in" filter="dissolve">
                                      <p:cBhvr>
                                        <p:cTn id="17" dur="500"/>
                                        <p:tgtEl>
                                          <p:spTgt spid="6">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270"/>
                                        </p:tgtEl>
                                        <p:attrNameLst>
                                          <p:attrName>style.visibility</p:attrName>
                                        </p:attrNameLst>
                                      </p:cBhvr>
                                      <p:to>
                                        <p:strVal val="visible"/>
                                      </p:to>
                                    </p:set>
                                    <p:animEffect transition="in" filter="dissolve">
                                      <p:cBhvr>
                                        <p:cTn id="22" dur="10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126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1270" name="图片 10" descr="MORE"/>
          <p:cNvPicPr>
            <a:picLocks noChangeAspect="1" noChangeArrowheads="1"/>
          </p:cNvPicPr>
          <p:nvPr/>
        </p:nvPicPr>
        <p:blipFill>
          <a:blip r:embed="rId5" cstate="print"/>
          <a:srcRect/>
          <a:stretch>
            <a:fillRect/>
          </a:stretch>
        </p:blipFill>
        <p:spPr bwMode="auto">
          <a:xfrm>
            <a:off x="6714676" y="6297194"/>
            <a:ext cx="912813" cy="228600"/>
          </a:xfrm>
          <a:prstGeom prst="rect">
            <a:avLst/>
          </a:prstGeom>
          <a:noFill/>
          <a:ln w="9525">
            <a:noFill/>
            <a:miter lim="800000"/>
            <a:headEnd/>
            <a:tailEnd/>
          </a:ln>
        </p:spPr>
      </p:pic>
      <p:sp>
        <p:nvSpPr>
          <p:cNvPr id="22" name="Text Box 13"/>
          <p:cNvSpPr txBox="1">
            <a:spLocks noChangeArrowheads="1"/>
          </p:cNvSpPr>
          <p:nvPr/>
        </p:nvSpPr>
        <p:spPr bwMode="auto">
          <a:xfrm>
            <a:off x="2627313" y="2803525"/>
            <a:ext cx="1584325" cy="519113"/>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r>
              <a:rPr lang="en-US" altLang="zh-CN" sz="2800" dirty="0">
                <a:solidFill>
                  <a:schemeClr val="folHlink"/>
                </a:solidFill>
              </a:rPr>
              <a:t>adequate</a:t>
            </a:r>
          </a:p>
        </p:txBody>
      </p:sp>
      <p:sp>
        <p:nvSpPr>
          <p:cNvPr id="23" name="Text Box 18"/>
          <p:cNvSpPr txBox="1">
            <a:spLocks noChangeArrowheads="1"/>
          </p:cNvSpPr>
          <p:nvPr/>
        </p:nvSpPr>
        <p:spPr bwMode="auto">
          <a:xfrm>
            <a:off x="539750" y="3452813"/>
            <a:ext cx="2709863" cy="1160462"/>
          </a:xfrm>
          <a:prstGeom prst="rect">
            <a:avLst/>
          </a:prstGeom>
          <a:noFill/>
          <a:ln>
            <a:noFill/>
          </a:ln>
          <a:effectLst>
            <a:prstShdw prst="shdw17" dist="17961" dir="2700000">
              <a:schemeClr val="accent1">
                <a:gamma/>
                <a:shade val="60000"/>
                <a:invGamma/>
              </a:schemeClr>
            </a:prstShdw>
          </a:effectLst>
          <a:extLst/>
        </p:spPr>
        <p:txBody>
          <a:bodyPr wrap="none">
            <a:spAutoFit/>
          </a:bodyPr>
          <a:lstStyle/>
          <a:p>
            <a:pPr algn="l">
              <a:spcBef>
                <a:spcPct val="50000"/>
              </a:spcBef>
              <a:defRPr/>
            </a:pPr>
            <a:r>
              <a:rPr lang="en-US" altLang="zh-CN" sz="2800" i="1"/>
              <a:t>e.g.</a:t>
            </a:r>
            <a:r>
              <a:rPr lang="en-US" altLang="zh-CN" sz="2800"/>
              <a:t> inattentive </a:t>
            </a:r>
            <a:r>
              <a:rPr lang="en-US" altLang="zh-CN"/>
              <a:t>→</a:t>
            </a:r>
            <a:endParaRPr lang="en-US" altLang="zh-CN" sz="2800"/>
          </a:p>
          <a:p>
            <a:pPr algn="l">
              <a:spcBef>
                <a:spcPct val="50000"/>
              </a:spcBef>
              <a:defRPr/>
            </a:pPr>
            <a:r>
              <a:rPr lang="en-US" altLang="zh-CN" sz="2800"/>
              <a:t>        illogical</a:t>
            </a:r>
            <a:r>
              <a:rPr lang="en-US" altLang="zh-CN"/>
              <a:t> →</a:t>
            </a:r>
          </a:p>
        </p:txBody>
      </p:sp>
      <p:sp>
        <p:nvSpPr>
          <p:cNvPr id="24" name="Text Box 22"/>
          <p:cNvSpPr txBox="1">
            <a:spLocks noChangeArrowheads="1"/>
          </p:cNvSpPr>
          <p:nvPr/>
        </p:nvSpPr>
        <p:spPr bwMode="auto">
          <a:xfrm>
            <a:off x="4643438" y="2155825"/>
            <a:ext cx="2160587" cy="396875"/>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endParaRPr lang="zh-CN" altLang="en-US"/>
          </a:p>
        </p:txBody>
      </p:sp>
      <p:grpSp>
        <p:nvGrpSpPr>
          <p:cNvPr id="25" name="Group 27"/>
          <p:cNvGrpSpPr>
            <a:grpSpLocks/>
          </p:cNvGrpSpPr>
          <p:nvPr/>
        </p:nvGrpSpPr>
        <p:grpSpPr bwMode="auto">
          <a:xfrm>
            <a:off x="4211638" y="1363663"/>
            <a:ext cx="4319587" cy="1439862"/>
            <a:chOff x="2835" y="1162"/>
            <a:chExt cx="2721" cy="907"/>
          </a:xfrm>
        </p:grpSpPr>
        <p:sp>
          <p:nvSpPr>
            <p:cNvPr id="26" name="AutoShape 24"/>
            <p:cNvSpPr>
              <a:spLocks noChangeArrowheads="1"/>
            </p:cNvSpPr>
            <p:nvPr/>
          </p:nvSpPr>
          <p:spPr bwMode="auto">
            <a:xfrm>
              <a:off x="2835" y="1162"/>
              <a:ext cx="2721" cy="907"/>
            </a:xfrm>
            <a:prstGeom prst="wedgeRoundRectCallout">
              <a:avLst>
                <a:gd name="adj1" fmla="val -45296"/>
                <a:gd name="adj2" fmla="val 69954"/>
                <a:gd name="adj3" fmla="val 16667"/>
              </a:avLst>
            </a:prstGeom>
            <a:noFill/>
            <a:ln w="12700" algn="ctr">
              <a:solidFill>
                <a:srgbClr val="B46CFC"/>
              </a:solidFill>
              <a:miter lim="800000"/>
              <a:headEnd/>
              <a:tailEnd/>
            </a:ln>
            <a:effectLst>
              <a:prstShdw prst="shdw17" dist="17961" dir="2700000">
                <a:srgbClr val="6C4197"/>
              </a:prstShdw>
            </a:effectLst>
          </p:spPr>
          <p:txBody>
            <a:bodyPr anchor="ctr"/>
            <a:lstStyle/>
            <a:p>
              <a:endParaRPr lang="zh-CN" altLang="en-US"/>
            </a:p>
          </p:txBody>
        </p:sp>
        <p:sp>
          <p:nvSpPr>
            <p:cNvPr id="27" name="Text Box 26"/>
            <p:cNvSpPr txBox="1">
              <a:spLocks noChangeArrowheads="1"/>
            </p:cNvSpPr>
            <p:nvPr/>
          </p:nvSpPr>
          <p:spPr bwMode="auto">
            <a:xfrm>
              <a:off x="2971" y="1211"/>
              <a:ext cx="2494" cy="795"/>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defRPr/>
              </a:pPr>
              <a:r>
                <a:rPr lang="en-US" altLang="zh-CN" sz="2800" dirty="0">
                  <a:solidFill>
                    <a:schemeClr val="folHlink"/>
                  </a:solidFill>
                </a:rPr>
                <a:t>in-, </a:t>
              </a:r>
              <a:r>
                <a:rPr lang="en-US" altLang="zh-CN" sz="2800" dirty="0" err="1">
                  <a:solidFill>
                    <a:schemeClr val="folHlink"/>
                  </a:solidFill>
                </a:rPr>
                <a:t>il</a:t>
              </a:r>
              <a:r>
                <a:rPr lang="en-US" altLang="zh-CN" sz="2800" dirty="0">
                  <a:solidFill>
                    <a:schemeClr val="folHlink"/>
                  </a:solidFill>
                </a:rPr>
                <a:t>-, </a:t>
              </a:r>
              <a:r>
                <a:rPr lang="en-US" altLang="zh-CN" sz="2800" dirty="0" err="1">
                  <a:solidFill>
                    <a:schemeClr val="folHlink"/>
                  </a:solidFill>
                </a:rPr>
                <a:t>im</a:t>
              </a:r>
              <a:r>
                <a:rPr lang="en-US" altLang="zh-CN" sz="2800" dirty="0">
                  <a:solidFill>
                    <a:schemeClr val="folHlink"/>
                  </a:solidFill>
                </a:rPr>
                <a:t>-, </a:t>
              </a:r>
              <a:r>
                <a:rPr lang="en-US" altLang="zh-CN" sz="2800" dirty="0" err="1">
                  <a:solidFill>
                    <a:schemeClr val="folHlink"/>
                  </a:solidFill>
                </a:rPr>
                <a:t>ir</a:t>
              </a:r>
              <a:r>
                <a:rPr lang="en-US" altLang="zh-CN" sz="2800" dirty="0">
                  <a:solidFill>
                    <a:schemeClr val="folHlink"/>
                  </a:solidFill>
                </a:rPr>
                <a:t>-</a:t>
              </a:r>
            </a:p>
            <a:p>
              <a:pPr algn="l" eaLnBrk="1" hangingPunct="1">
                <a:defRPr/>
              </a:pPr>
              <a:r>
                <a:rPr lang="zh-CN" altLang="en-US" sz="2400" dirty="0">
                  <a:solidFill>
                    <a:srgbClr val="0070C0"/>
                  </a:solidFill>
                </a:rPr>
                <a:t>在某些形容词之前表示否定、相反或缺乏之意</a:t>
              </a:r>
              <a:endParaRPr lang="en-US" altLang="zh-CN" sz="2400" dirty="0">
                <a:solidFill>
                  <a:srgbClr val="0070C0"/>
                </a:solidFill>
              </a:endParaRPr>
            </a:p>
          </p:txBody>
        </p:sp>
      </p:grpSp>
      <p:grpSp>
        <p:nvGrpSpPr>
          <p:cNvPr id="28" name="Group 32"/>
          <p:cNvGrpSpPr>
            <a:grpSpLocks/>
          </p:cNvGrpSpPr>
          <p:nvPr/>
        </p:nvGrpSpPr>
        <p:grpSpPr bwMode="auto">
          <a:xfrm>
            <a:off x="468313" y="931863"/>
            <a:ext cx="3240087" cy="2185987"/>
            <a:chOff x="567" y="2341"/>
            <a:chExt cx="2041" cy="1377"/>
          </a:xfrm>
        </p:grpSpPr>
        <p:sp>
          <p:nvSpPr>
            <p:cNvPr id="29" name="AutoShape 28"/>
            <p:cNvSpPr>
              <a:spLocks noChangeArrowheads="1"/>
            </p:cNvSpPr>
            <p:nvPr/>
          </p:nvSpPr>
          <p:spPr bwMode="auto">
            <a:xfrm>
              <a:off x="567" y="2341"/>
              <a:ext cx="2041" cy="998"/>
            </a:xfrm>
            <a:prstGeom prst="roundRect">
              <a:avLst>
                <a:gd name="adj" fmla="val 16667"/>
              </a:avLst>
            </a:prstGeom>
            <a:noFill/>
            <a:ln w="12700" algn="ctr">
              <a:solidFill>
                <a:srgbClr val="FF9900"/>
              </a:solidFill>
              <a:round/>
              <a:headEnd/>
              <a:tailEnd/>
            </a:ln>
            <a:effectLst>
              <a:prstShdw prst="shdw17" dist="17961" dir="2700000">
                <a:srgbClr val="995C00"/>
              </a:prstShdw>
            </a:effectLst>
          </p:spPr>
          <p:txBody>
            <a:bodyPr wrap="none" anchor="ctr"/>
            <a:lstStyle/>
            <a:p>
              <a:endParaRPr lang="zh-CN" altLang="en-US"/>
            </a:p>
          </p:txBody>
        </p:sp>
        <p:sp>
          <p:nvSpPr>
            <p:cNvPr id="30" name="Text Box 30"/>
            <p:cNvSpPr txBox="1">
              <a:spLocks noChangeArrowheads="1"/>
            </p:cNvSpPr>
            <p:nvPr/>
          </p:nvSpPr>
          <p:spPr bwMode="auto">
            <a:xfrm>
              <a:off x="567" y="2341"/>
              <a:ext cx="2041" cy="1377"/>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Bef>
                  <a:spcPct val="20000"/>
                </a:spcBef>
                <a:buSzPct val="120000"/>
                <a:buFont typeface="Arial" pitchFamily="34" charset="0"/>
                <a:buNone/>
                <a:defRPr/>
              </a:pPr>
              <a:r>
                <a:rPr lang="en-US" altLang="zh-CN" sz="2800" b="1" dirty="0">
                  <a:solidFill>
                    <a:schemeClr val="accent6">
                      <a:lumMod val="50000"/>
                    </a:schemeClr>
                  </a:solidFill>
                </a:rPr>
                <a:t>Word family: </a:t>
              </a:r>
            </a:p>
            <a:p>
              <a:pPr algn="l">
                <a:spcBef>
                  <a:spcPct val="20000"/>
                </a:spcBef>
                <a:buSzPct val="120000"/>
                <a:buFont typeface="Arial" pitchFamily="34" charset="0"/>
                <a:buNone/>
                <a:defRPr/>
              </a:pPr>
              <a:r>
                <a:rPr lang="en-US" altLang="zh-CN" sz="2800" dirty="0"/>
                <a:t>      </a:t>
              </a:r>
              <a:r>
                <a:rPr lang="en-US" altLang="zh-CN" sz="2800" b="1" dirty="0"/>
                <a:t>inadequately</a:t>
              </a:r>
              <a:r>
                <a:rPr lang="en-US" altLang="zh-CN" sz="2800" dirty="0"/>
                <a:t>  </a:t>
              </a:r>
              <a:r>
                <a:rPr lang="en-US" altLang="zh-CN" sz="2800" i="1" dirty="0" err="1">
                  <a:solidFill>
                    <a:srgbClr val="C00000"/>
                  </a:solidFill>
                </a:rPr>
                <a:t>ad.</a:t>
              </a:r>
              <a:r>
                <a:rPr lang="en-US" altLang="zh-CN" sz="2800" i="1" dirty="0">
                  <a:solidFill>
                    <a:schemeClr val="accent2"/>
                  </a:solidFill>
                </a:rPr>
                <a:t>    </a:t>
              </a:r>
              <a:r>
                <a:rPr lang="en-US" altLang="zh-CN" sz="2800" dirty="0"/>
                <a:t>      </a:t>
              </a:r>
            </a:p>
            <a:p>
              <a:pPr algn="l">
                <a:spcBef>
                  <a:spcPct val="20000"/>
                </a:spcBef>
                <a:buSzPct val="120000"/>
                <a:buFont typeface="Arial" pitchFamily="34" charset="0"/>
                <a:buNone/>
                <a:defRPr/>
              </a:pPr>
              <a:r>
                <a:rPr lang="en-US" altLang="zh-CN" sz="2800" dirty="0"/>
                <a:t>      </a:t>
              </a:r>
              <a:r>
                <a:rPr lang="en-US" altLang="zh-CN" sz="2800" b="1" dirty="0"/>
                <a:t>inadequacy</a:t>
              </a:r>
              <a:r>
                <a:rPr lang="en-US" altLang="zh-CN" sz="2800" dirty="0"/>
                <a:t> </a:t>
              </a:r>
              <a:r>
                <a:rPr lang="en-US" altLang="zh-CN" sz="2800" i="1" dirty="0">
                  <a:solidFill>
                    <a:srgbClr val="C00000"/>
                  </a:solidFill>
                </a:rPr>
                <a:t>n.</a:t>
              </a:r>
            </a:p>
            <a:p>
              <a:pPr>
                <a:spcBef>
                  <a:spcPct val="50000"/>
                </a:spcBef>
                <a:defRPr/>
              </a:pPr>
              <a:endParaRPr lang="zh-CN" altLang="en-US" sz="2800" dirty="0"/>
            </a:p>
          </p:txBody>
        </p:sp>
      </p:grpSp>
      <p:sp>
        <p:nvSpPr>
          <p:cNvPr id="31" name="Text Box 33"/>
          <p:cNvSpPr txBox="1">
            <a:spLocks noChangeArrowheads="1"/>
          </p:cNvSpPr>
          <p:nvPr/>
        </p:nvSpPr>
        <p:spPr bwMode="auto">
          <a:xfrm>
            <a:off x="468313" y="2803525"/>
            <a:ext cx="2303462" cy="519113"/>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Bef>
                <a:spcPct val="50000"/>
              </a:spcBef>
              <a:defRPr/>
            </a:pPr>
            <a:r>
              <a:rPr lang="en-US" altLang="zh-CN" sz="2800" dirty="0"/>
              <a:t>inadequate  </a:t>
            </a:r>
            <a:r>
              <a:rPr lang="en-US" altLang="zh-CN" dirty="0"/>
              <a:t>→</a:t>
            </a:r>
          </a:p>
        </p:txBody>
      </p:sp>
      <p:sp>
        <p:nvSpPr>
          <p:cNvPr id="32" name="Text Box 34"/>
          <p:cNvSpPr txBox="1">
            <a:spLocks noChangeArrowheads="1"/>
          </p:cNvSpPr>
          <p:nvPr/>
        </p:nvSpPr>
        <p:spPr bwMode="auto">
          <a:xfrm>
            <a:off x="3203575" y="3452813"/>
            <a:ext cx="1584325" cy="519112"/>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Bef>
                <a:spcPct val="50000"/>
              </a:spcBef>
              <a:defRPr/>
            </a:pPr>
            <a:r>
              <a:rPr lang="en-US" altLang="zh-CN" sz="2800" dirty="0">
                <a:solidFill>
                  <a:schemeClr val="folHlink"/>
                </a:solidFill>
              </a:rPr>
              <a:t>attentive </a:t>
            </a:r>
          </a:p>
        </p:txBody>
      </p:sp>
      <p:sp>
        <p:nvSpPr>
          <p:cNvPr id="33" name="Text Box 35"/>
          <p:cNvSpPr txBox="1">
            <a:spLocks noChangeArrowheads="1"/>
          </p:cNvSpPr>
          <p:nvPr/>
        </p:nvSpPr>
        <p:spPr bwMode="auto">
          <a:xfrm>
            <a:off x="2700338" y="4100513"/>
            <a:ext cx="1584325" cy="519112"/>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Bef>
                <a:spcPct val="50000"/>
              </a:spcBef>
              <a:defRPr/>
            </a:pPr>
            <a:r>
              <a:rPr lang="en-US" altLang="zh-CN" sz="2800">
                <a:solidFill>
                  <a:schemeClr val="folHlink"/>
                </a:solidFill>
              </a:rPr>
              <a:t>logical</a:t>
            </a:r>
          </a:p>
        </p:txBody>
      </p:sp>
      <p:sp>
        <p:nvSpPr>
          <p:cNvPr id="34" name="Text Box 36"/>
          <p:cNvSpPr txBox="1">
            <a:spLocks noChangeArrowheads="1"/>
          </p:cNvSpPr>
          <p:nvPr/>
        </p:nvSpPr>
        <p:spPr bwMode="auto">
          <a:xfrm>
            <a:off x="6300788" y="3452813"/>
            <a:ext cx="1150937" cy="519112"/>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Bef>
                <a:spcPct val="50000"/>
              </a:spcBef>
              <a:defRPr/>
            </a:pPr>
            <a:r>
              <a:rPr lang="en-US" altLang="zh-CN" sz="2800">
                <a:solidFill>
                  <a:schemeClr val="folHlink"/>
                </a:solidFill>
              </a:rPr>
              <a:t>pure</a:t>
            </a:r>
          </a:p>
        </p:txBody>
      </p:sp>
      <p:sp>
        <p:nvSpPr>
          <p:cNvPr id="35" name="Text Box 37"/>
          <p:cNvSpPr txBox="1">
            <a:spLocks noChangeArrowheads="1"/>
          </p:cNvSpPr>
          <p:nvPr/>
        </p:nvSpPr>
        <p:spPr bwMode="auto">
          <a:xfrm>
            <a:off x="6443663" y="4100513"/>
            <a:ext cx="1296987" cy="519112"/>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Bef>
                <a:spcPct val="50000"/>
              </a:spcBef>
              <a:defRPr/>
            </a:pPr>
            <a:r>
              <a:rPr lang="en-US" altLang="zh-CN" sz="2800">
                <a:solidFill>
                  <a:schemeClr val="folHlink"/>
                </a:solidFill>
              </a:rPr>
              <a:t>regular</a:t>
            </a:r>
          </a:p>
        </p:txBody>
      </p:sp>
      <p:sp>
        <p:nvSpPr>
          <p:cNvPr id="36" name="Text Box 39"/>
          <p:cNvSpPr txBox="1">
            <a:spLocks noChangeArrowheads="1"/>
          </p:cNvSpPr>
          <p:nvPr/>
        </p:nvSpPr>
        <p:spPr bwMode="auto">
          <a:xfrm>
            <a:off x="4787900" y="3452813"/>
            <a:ext cx="1752600" cy="1160462"/>
          </a:xfrm>
          <a:prstGeom prst="rect">
            <a:avLst/>
          </a:prstGeom>
          <a:noFill/>
          <a:ln>
            <a:noFill/>
          </a:ln>
          <a:effectLst>
            <a:prstShdw prst="shdw17" dist="17961" dir="2700000">
              <a:schemeClr val="accent1">
                <a:gamma/>
                <a:shade val="60000"/>
                <a:invGamma/>
              </a:schemeClr>
            </a:prstShdw>
          </a:effectLst>
          <a:extLst/>
        </p:spPr>
        <p:txBody>
          <a:bodyPr wrap="none">
            <a:spAutoFit/>
          </a:bodyPr>
          <a:lstStyle/>
          <a:p>
            <a:pPr algn="l">
              <a:spcBef>
                <a:spcPct val="50000"/>
              </a:spcBef>
              <a:defRPr/>
            </a:pPr>
            <a:r>
              <a:rPr lang="en-US" altLang="zh-CN" sz="2800"/>
              <a:t>impure </a:t>
            </a:r>
            <a:r>
              <a:rPr lang="en-US" altLang="zh-CN"/>
              <a:t>→</a:t>
            </a:r>
            <a:endParaRPr lang="en-US" altLang="zh-CN" sz="2800"/>
          </a:p>
          <a:p>
            <a:pPr algn="l">
              <a:spcBef>
                <a:spcPct val="50000"/>
              </a:spcBef>
              <a:defRPr/>
            </a:pPr>
            <a:r>
              <a:rPr lang="en-US" altLang="zh-CN" sz="2800"/>
              <a:t>irregular </a:t>
            </a:r>
            <a:r>
              <a:rPr lang="en-US" altLang="zh-CN"/>
              <a:t>→</a:t>
            </a:r>
          </a:p>
        </p:txBody>
      </p:sp>
      <p:sp>
        <p:nvSpPr>
          <p:cNvPr id="37" name="Text Box 40"/>
          <p:cNvSpPr txBox="1">
            <a:spLocks noChangeArrowheads="1"/>
          </p:cNvSpPr>
          <p:nvPr/>
        </p:nvSpPr>
        <p:spPr bwMode="auto">
          <a:xfrm>
            <a:off x="250825" y="4819650"/>
            <a:ext cx="8569325" cy="946150"/>
          </a:xfrm>
          <a:prstGeom prst="rect">
            <a:avLst/>
          </a:prstGeom>
          <a:noFill/>
          <a:ln>
            <a:noFill/>
          </a:ln>
          <a:effectLst>
            <a:prstShdw prst="shdw17" dist="17961" dir="2700000">
              <a:schemeClr val="accent1">
                <a:gamma/>
                <a:shade val="60000"/>
                <a:invGamma/>
              </a:schemeClr>
            </a:prstShdw>
          </a:effectLst>
          <a:extLst/>
        </p:spPr>
        <p:txBody>
          <a:bodyPr>
            <a:spAutoFit/>
          </a:bodyPr>
          <a:lstStyle/>
          <a:p>
            <a:pPr algn="just">
              <a:spcBef>
                <a:spcPct val="50000"/>
              </a:spcBef>
              <a:defRPr/>
            </a:pPr>
            <a:r>
              <a:rPr lang="en-US" altLang="zh-CN" sz="2800" b="1"/>
              <a:t>Complete the sentences on the next page with the correct form of the words in the box.</a:t>
            </a:r>
            <a:endParaRPr lang="zh-CN" altLang="en-US" sz="2800" b="1"/>
          </a:p>
        </p:txBody>
      </p:sp>
      <p:pic>
        <p:nvPicPr>
          <p:cNvPr id="38"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dissolv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dissolv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dissolv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dissolv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dissolve">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1270"/>
                                        </p:tgtEl>
                                        <p:attrNameLst>
                                          <p:attrName>style.visibility</p:attrName>
                                        </p:attrNameLst>
                                      </p:cBhvr>
                                      <p:to>
                                        <p:strVal val="visible"/>
                                      </p:to>
                                    </p:set>
                                    <p:animEffect transition="in" filter="dissolve">
                                      <p:cBhvr>
                                        <p:cTn id="57" dur="10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1" grpId="0"/>
      <p:bldP spid="32" grpId="0"/>
      <p:bldP spid="33" grpId="0"/>
      <p:bldP spid="34" grpId="0"/>
      <p:bldP spid="35" grpId="0"/>
      <p:bldP spid="36" grpId="0"/>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sp>
        <p:nvSpPr>
          <p:cNvPr id="8" name="Text Box 13"/>
          <p:cNvSpPr txBox="1">
            <a:spLocks noChangeArrowheads="1"/>
          </p:cNvSpPr>
          <p:nvPr/>
        </p:nvSpPr>
        <p:spPr bwMode="auto">
          <a:xfrm>
            <a:off x="200025" y="773111"/>
            <a:ext cx="8753475" cy="5253746"/>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algn="just">
              <a:spcBef>
                <a:spcPct val="50000"/>
              </a:spcBef>
              <a:defRPr/>
            </a:pPr>
            <a:endParaRPr lang="en-US" altLang="zh-CN" sz="2800" dirty="0"/>
          </a:p>
          <a:p>
            <a:pPr marL="361950" indent="-361950" algn="just">
              <a:spcBef>
                <a:spcPct val="50000"/>
              </a:spcBef>
              <a:defRPr/>
            </a:pPr>
            <a:r>
              <a:rPr lang="en-US" altLang="zh-CN" sz="2600" dirty="0"/>
              <a:t>1. She had received no aid from education: </a:t>
            </a:r>
            <a:r>
              <a:rPr lang="en-US" altLang="zh-CN" sz="2600" dirty="0" smtClean="0"/>
              <a:t>She </a:t>
            </a:r>
            <a:r>
              <a:rPr lang="en-US" altLang="zh-CN" sz="2600" dirty="0"/>
              <a:t>was ignorant and __________.</a:t>
            </a:r>
            <a:endParaRPr lang="en-US" altLang="zh-CN" sz="2600" dirty="0">
              <a:solidFill>
                <a:srgbClr val="1D89E3"/>
              </a:solidFill>
            </a:endParaRPr>
          </a:p>
          <a:p>
            <a:pPr algn="just">
              <a:spcBef>
                <a:spcPct val="30000"/>
              </a:spcBef>
              <a:defRPr/>
            </a:pPr>
            <a:r>
              <a:rPr lang="en-US" altLang="zh-CN" sz="2600" dirty="0"/>
              <a:t>2. With her beauty, wit and charm, he found her __________.</a:t>
            </a:r>
          </a:p>
          <a:p>
            <a:pPr marL="361950" indent="-361950" algn="just">
              <a:spcBef>
                <a:spcPct val="100000"/>
              </a:spcBef>
              <a:defRPr/>
            </a:pPr>
            <a:r>
              <a:rPr lang="en-US" altLang="zh-CN" sz="2600" dirty="0"/>
              <a:t>3. By law, when one makes a large purchase, he should have __________ opportunity to change his mind. </a:t>
            </a:r>
            <a:r>
              <a:rPr lang="en-US" altLang="zh-CN" sz="2400" b="1" dirty="0">
                <a:solidFill>
                  <a:schemeClr val="accent6">
                    <a:lumMod val="50000"/>
                  </a:schemeClr>
                </a:solidFill>
              </a:rPr>
              <a:t>(CET4-2000-6-29)</a:t>
            </a:r>
          </a:p>
          <a:p>
            <a:pPr marL="361950" indent="-361950" algn="just">
              <a:spcBef>
                <a:spcPct val="85000"/>
              </a:spcBef>
              <a:defRPr/>
            </a:pPr>
            <a:r>
              <a:rPr lang="en-US" altLang="zh-CN" sz="2600" dirty="0"/>
              <a:t>4. As well as being precise, the report being delivered was __________.</a:t>
            </a:r>
          </a:p>
          <a:p>
            <a:pPr algn="just">
              <a:spcBef>
                <a:spcPct val="25000"/>
              </a:spcBef>
              <a:defRPr/>
            </a:pPr>
            <a:r>
              <a:rPr lang="en-US" altLang="zh-CN" sz="2600" dirty="0"/>
              <a:t>5. He earns an __________ amount of money. </a:t>
            </a:r>
            <a:endParaRPr lang="en-US" altLang="zh-CN" sz="2800" dirty="0"/>
          </a:p>
        </p:txBody>
      </p:sp>
      <p:sp>
        <p:nvSpPr>
          <p:cNvPr id="12" name="Text Box 15"/>
          <p:cNvSpPr txBox="1">
            <a:spLocks noChangeArrowheads="1"/>
          </p:cNvSpPr>
          <p:nvPr/>
        </p:nvSpPr>
        <p:spPr bwMode="auto">
          <a:xfrm>
            <a:off x="228599" y="791218"/>
            <a:ext cx="8715375" cy="490642"/>
          </a:xfrm>
          <a:prstGeom prst="rect">
            <a:avLst/>
          </a:prstGeom>
          <a:noFill/>
          <a:ln>
            <a:solidFill>
              <a:schemeClr val="accent6">
                <a:lumMod val="50000"/>
              </a:schemeClr>
            </a:solidFill>
          </a:ln>
          <a:effectLst>
            <a:prstShdw prst="shdw17" dist="17961" dir="2700000">
              <a:schemeClr val="accent1">
                <a:gamma/>
                <a:shade val="60000"/>
                <a:invGamma/>
              </a:schemeClr>
            </a:prstShdw>
          </a:effectLst>
          <a:extLst/>
        </p:spPr>
        <p:txBody>
          <a:bodyPr wrap="square">
            <a:spAutoFit/>
          </a:bodyPr>
          <a:lstStyle/>
          <a:p>
            <a:pPr algn="ctr">
              <a:spcBef>
                <a:spcPct val="50000"/>
              </a:spcBef>
              <a:defRPr/>
            </a:pPr>
            <a:r>
              <a:rPr lang="en-US" altLang="zh-CN" sz="2600" b="1" dirty="0"/>
              <a:t>  </a:t>
            </a:r>
            <a:r>
              <a:rPr lang="en-US" altLang="zh-CN" sz="2600" b="1" dirty="0">
                <a:solidFill>
                  <a:srgbClr val="008000"/>
                </a:solidFill>
              </a:rPr>
              <a:t>inadequate </a:t>
            </a:r>
            <a:r>
              <a:rPr lang="en-US" altLang="zh-CN" sz="2600" b="1" dirty="0" smtClean="0">
                <a:solidFill>
                  <a:srgbClr val="008000"/>
                </a:solidFill>
              </a:rPr>
              <a:t>     </a:t>
            </a:r>
            <a:r>
              <a:rPr lang="en-US" altLang="zh-CN" sz="2600" b="1" dirty="0">
                <a:solidFill>
                  <a:srgbClr val="008000"/>
                </a:solidFill>
              </a:rPr>
              <a:t>credible </a:t>
            </a:r>
            <a:r>
              <a:rPr lang="en-US" altLang="zh-CN" sz="2600" b="1" dirty="0" smtClean="0">
                <a:solidFill>
                  <a:srgbClr val="008000"/>
                </a:solidFill>
              </a:rPr>
              <a:t>     illiterate      resistible      </a:t>
            </a:r>
            <a:r>
              <a:rPr lang="en-US" altLang="zh-CN" sz="2600" b="1" dirty="0">
                <a:solidFill>
                  <a:srgbClr val="008000"/>
                </a:solidFill>
              </a:rPr>
              <a:t>personal</a:t>
            </a:r>
          </a:p>
        </p:txBody>
      </p:sp>
      <p:sp>
        <p:nvSpPr>
          <p:cNvPr id="13" name="Text Box 17"/>
          <p:cNvSpPr txBox="1">
            <a:spLocks noChangeArrowheads="1"/>
          </p:cNvSpPr>
          <p:nvPr/>
        </p:nvSpPr>
        <p:spPr bwMode="auto">
          <a:xfrm>
            <a:off x="1354138" y="1800225"/>
            <a:ext cx="1511300" cy="488950"/>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r>
              <a:rPr lang="en-US" altLang="zh-CN" sz="2600" b="1" dirty="0">
                <a:solidFill>
                  <a:srgbClr val="006600"/>
                </a:solidFill>
              </a:rPr>
              <a:t>illiterate</a:t>
            </a:r>
          </a:p>
        </p:txBody>
      </p:sp>
      <p:sp>
        <p:nvSpPr>
          <p:cNvPr id="14" name="Text Box 18"/>
          <p:cNvSpPr txBox="1">
            <a:spLocks noChangeArrowheads="1"/>
          </p:cNvSpPr>
          <p:nvPr/>
        </p:nvSpPr>
        <p:spPr bwMode="auto">
          <a:xfrm>
            <a:off x="2916238" y="1852613"/>
            <a:ext cx="5118100" cy="457200"/>
          </a:xfrm>
          <a:prstGeom prst="rect">
            <a:avLst/>
          </a:prstGeom>
          <a:noFill/>
          <a:ln>
            <a:noFill/>
          </a:ln>
          <a:effectLst>
            <a:prstShdw prst="shdw17" dist="17961" dir="2700000">
              <a:schemeClr val="accent1">
                <a:gamma/>
                <a:shade val="60000"/>
                <a:invGamma/>
              </a:schemeClr>
            </a:prstShdw>
          </a:effectLst>
          <a:extLst/>
        </p:spPr>
        <p:txBody>
          <a:bodyPr wrap="none">
            <a:spAutoFit/>
          </a:bodyPr>
          <a:lstStyle/>
          <a:p>
            <a:pPr>
              <a:spcBef>
                <a:spcPct val="50000"/>
              </a:spcBef>
              <a:defRPr/>
            </a:pPr>
            <a:r>
              <a:rPr lang="zh-CN" altLang="en-US" sz="2400">
                <a:solidFill>
                  <a:schemeClr val="hlink"/>
                </a:solidFill>
              </a:rPr>
              <a:t>她没能得到教育的帮助，蒙昧无知。</a:t>
            </a:r>
            <a:r>
              <a:rPr lang="zh-CN" altLang="en-US">
                <a:solidFill>
                  <a:schemeClr val="hlink"/>
                </a:solidFill>
              </a:rPr>
              <a:t> </a:t>
            </a:r>
          </a:p>
        </p:txBody>
      </p:sp>
      <p:sp>
        <p:nvSpPr>
          <p:cNvPr id="15" name="Text Box 19"/>
          <p:cNvSpPr txBox="1">
            <a:spLocks noChangeArrowheads="1"/>
          </p:cNvSpPr>
          <p:nvPr/>
        </p:nvSpPr>
        <p:spPr bwMode="auto">
          <a:xfrm>
            <a:off x="6786563" y="2314575"/>
            <a:ext cx="1727200" cy="488950"/>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r>
              <a:rPr lang="en-US" altLang="zh-CN" sz="2600" b="1" dirty="0">
                <a:solidFill>
                  <a:srgbClr val="006600"/>
                </a:solidFill>
              </a:rPr>
              <a:t>irresistible</a:t>
            </a:r>
          </a:p>
        </p:txBody>
      </p:sp>
      <p:sp>
        <p:nvSpPr>
          <p:cNvPr id="16" name="Text Box 20"/>
          <p:cNvSpPr txBox="1">
            <a:spLocks noChangeArrowheads="1"/>
          </p:cNvSpPr>
          <p:nvPr/>
        </p:nvSpPr>
        <p:spPr bwMode="auto">
          <a:xfrm>
            <a:off x="184150" y="2717800"/>
            <a:ext cx="8424863" cy="457200"/>
          </a:xfrm>
          <a:prstGeom prst="rect">
            <a:avLst/>
          </a:prstGeom>
          <a:noFill/>
          <a:ln>
            <a:noFill/>
          </a:ln>
          <a:effectLst>
            <a:prstShdw prst="shdw17" dist="17961" dir="2700000">
              <a:schemeClr val="accent1">
                <a:gamma/>
                <a:shade val="60000"/>
                <a:invGamma/>
              </a:schemeClr>
            </a:prstShdw>
          </a:effectLst>
          <a:extLst/>
        </p:spPr>
        <p:txBody>
          <a:bodyPr>
            <a:spAutoFit/>
          </a:bodyPr>
          <a:lstStyle>
            <a:lvl1pPr indent="357188" algn="l" eaLnBrk="0" hangingPunct="0">
              <a:defRPr sz="2000">
                <a:solidFill>
                  <a:schemeClr val="tx1"/>
                </a:solidFill>
                <a:latin typeface="Calibri" pitchFamily="34" charset="0"/>
                <a:ea typeface="宋体" pitchFamily="2" charset="-122"/>
              </a:defRPr>
            </a:lvl1pPr>
            <a:lvl2pPr marL="1160463" algn="l" eaLnBrk="0" hangingPunct="0">
              <a:defRPr sz="2000">
                <a:solidFill>
                  <a:schemeClr val="tx1"/>
                </a:solidFill>
                <a:latin typeface="Calibri" pitchFamily="34" charset="0"/>
                <a:ea typeface="宋体" pitchFamily="2" charset="-122"/>
              </a:defRPr>
            </a:lvl2pPr>
            <a:lvl3pPr marL="1339850" algn="l" eaLnBrk="0" hangingPunct="0">
              <a:defRPr sz="2000">
                <a:solidFill>
                  <a:schemeClr val="tx1"/>
                </a:solidFill>
                <a:latin typeface="Calibri" pitchFamily="34" charset="0"/>
                <a:ea typeface="宋体" pitchFamily="2" charset="-122"/>
              </a:defRPr>
            </a:lvl3pPr>
            <a:lvl4pPr marL="1519238" algn="l" eaLnBrk="0" hangingPunct="0">
              <a:defRPr sz="2000">
                <a:solidFill>
                  <a:schemeClr val="tx1"/>
                </a:solidFill>
                <a:latin typeface="Calibri" pitchFamily="34" charset="0"/>
                <a:ea typeface="宋体" pitchFamily="2" charset="-122"/>
              </a:defRPr>
            </a:lvl4pPr>
            <a:lvl5pPr algn="l" eaLnBrk="0" hangingPunct="0">
              <a:defRPr sz="2000">
                <a:solidFill>
                  <a:schemeClr val="tx1"/>
                </a:solidFill>
                <a:latin typeface="Calibri" pitchFamily="34" charset="0"/>
                <a:ea typeface="宋体" pitchFamily="2" charset="-122"/>
              </a:defRPr>
            </a:lvl5pPr>
            <a:lvl6pPr eaLnBrk="0" fontAlgn="base" hangingPunct="0">
              <a:spcBef>
                <a:spcPct val="0"/>
              </a:spcBef>
              <a:spcAft>
                <a:spcPct val="0"/>
              </a:spcAft>
              <a:defRPr sz="2000">
                <a:solidFill>
                  <a:schemeClr val="tx1"/>
                </a:solidFill>
                <a:latin typeface="Calibri" pitchFamily="34" charset="0"/>
                <a:ea typeface="宋体" pitchFamily="2" charset="-122"/>
              </a:defRPr>
            </a:lvl6pPr>
            <a:lvl7pPr eaLnBrk="0" fontAlgn="base" hangingPunct="0">
              <a:spcBef>
                <a:spcPct val="0"/>
              </a:spcBef>
              <a:spcAft>
                <a:spcPct val="0"/>
              </a:spcAft>
              <a:defRPr sz="2000">
                <a:solidFill>
                  <a:schemeClr val="tx1"/>
                </a:solidFill>
                <a:latin typeface="Calibri" pitchFamily="34" charset="0"/>
                <a:ea typeface="宋体" pitchFamily="2" charset="-122"/>
              </a:defRPr>
            </a:lvl7pPr>
            <a:lvl8pPr eaLnBrk="0" fontAlgn="base" hangingPunct="0">
              <a:spcBef>
                <a:spcPct val="0"/>
              </a:spcBef>
              <a:spcAft>
                <a:spcPct val="0"/>
              </a:spcAft>
              <a:defRPr sz="2000">
                <a:solidFill>
                  <a:schemeClr val="tx1"/>
                </a:solidFill>
                <a:latin typeface="Calibri" pitchFamily="34" charset="0"/>
                <a:ea typeface="宋体" pitchFamily="2" charset="-122"/>
              </a:defRPr>
            </a:lvl8pPr>
            <a:lvl9pPr eaLnBrk="0" fontAlgn="base" hangingPunct="0">
              <a:spcBef>
                <a:spcPct val="0"/>
              </a:spcBef>
              <a:spcAft>
                <a:spcPct val="0"/>
              </a:spcAft>
              <a:defRPr sz="2000">
                <a:solidFill>
                  <a:schemeClr val="tx1"/>
                </a:solidFill>
                <a:latin typeface="Calibri" pitchFamily="34" charset="0"/>
                <a:ea typeface="宋体" pitchFamily="2" charset="-122"/>
              </a:defRPr>
            </a:lvl9pPr>
          </a:lstStyle>
          <a:p>
            <a:pPr algn="just" eaLnBrk="1" hangingPunct="1">
              <a:spcBef>
                <a:spcPct val="50000"/>
              </a:spcBef>
              <a:defRPr/>
            </a:pPr>
            <a:r>
              <a:rPr lang="zh-CN" altLang="en-US" sz="2400" dirty="0" smtClean="0">
                <a:solidFill>
                  <a:schemeClr val="hlink"/>
                </a:solidFill>
              </a:rPr>
              <a:t>她漂亮、聪明、有魅力，他不由得一见倾心。</a:t>
            </a:r>
            <a:r>
              <a:rPr lang="zh-CN" altLang="en-US" dirty="0" smtClean="0">
                <a:solidFill>
                  <a:schemeClr val="hlink"/>
                </a:solidFill>
              </a:rPr>
              <a:t> </a:t>
            </a:r>
          </a:p>
        </p:txBody>
      </p:sp>
      <p:sp>
        <p:nvSpPr>
          <p:cNvPr id="17" name="Text Box 21"/>
          <p:cNvSpPr txBox="1">
            <a:spLocks noChangeArrowheads="1"/>
          </p:cNvSpPr>
          <p:nvPr/>
        </p:nvSpPr>
        <p:spPr bwMode="auto">
          <a:xfrm>
            <a:off x="677863" y="3475038"/>
            <a:ext cx="1511300" cy="488950"/>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r>
              <a:rPr lang="en-US" altLang="zh-CN" sz="2600" b="1" dirty="0">
                <a:solidFill>
                  <a:srgbClr val="006600"/>
                </a:solidFill>
              </a:rPr>
              <a:t>adequate</a:t>
            </a:r>
          </a:p>
        </p:txBody>
      </p:sp>
      <p:sp>
        <p:nvSpPr>
          <p:cNvPr id="18" name="Text Box 22"/>
          <p:cNvSpPr txBox="1">
            <a:spLocks noChangeArrowheads="1"/>
          </p:cNvSpPr>
          <p:nvPr/>
        </p:nvSpPr>
        <p:spPr bwMode="auto">
          <a:xfrm>
            <a:off x="542925" y="3894138"/>
            <a:ext cx="8448675" cy="830997"/>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algn="just">
              <a:spcBef>
                <a:spcPct val="50000"/>
              </a:spcBef>
              <a:defRPr/>
            </a:pPr>
            <a:r>
              <a:rPr lang="zh-CN" altLang="en-US" sz="2400" dirty="0" smtClean="0">
                <a:solidFill>
                  <a:schemeClr val="hlink"/>
                </a:solidFill>
              </a:rPr>
              <a:t>          法律</a:t>
            </a:r>
            <a:r>
              <a:rPr lang="zh-CN" altLang="en-US" sz="2400" dirty="0">
                <a:solidFill>
                  <a:schemeClr val="hlink"/>
                </a:solidFill>
              </a:rPr>
              <a:t>规定，当进行较大金额的购买活动时，购买者应有充分机会改变决定。</a:t>
            </a:r>
            <a:r>
              <a:rPr lang="zh-CN" altLang="en-US" dirty="0">
                <a:solidFill>
                  <a:schemeClr val="hlink"/>
                </a:solidFill>
              </a:rPr>
              <a:t> </a:t>
            </a:r>
          </a:p>
        </p:txBody>
      </p:sp>
      <p:sp>
        <p:nvSpPr>
          <p:cNvPr id="19" name="Text Box 23"/>
          <p:cNvSpPr txBox="1">
            <a:spLocks noChangeArrowheads="1"/>
          </p:cNvSpPr>
          <p:nvPr/>
        </p:nvSpPr>
        <p:spPr bwMode="auto">
          <a:xfrm>
            <a:off x="604838" y="4997450"/>
            <a:ext cx="1727200" cy="488950"/>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r>
              <a:rPr lang="en-US" altLang="zh-CN" sz="2600" b="1" dirty="0">
                <a:solidFill>
                  <a:srgbClr val="006600"/>
                </a:solidFill>
              </a:rPr>
              <a:t>impersonal</a:t>
            </a:r>
          </a:p>
        </p:txBody>
      </p:sp>
      <p:sp>
        <p:nvSpPr>
          <p:cNvPr id="20" name="Text Box 24"/>
          <p:cNvSpPr txBox="1">
            <a:spLocks noChangeArrowheads="1"/>
          </p:cNvSpPr>
          <p:nvPr/>
        </p:nvSpPr>
        <p:spPr bwMode="auto">
          <a:xfrm>
            <a:off x="2530475" y="5002213"/>
            <a:ext cx="6280150" cy="457200"/>
          </a:xfrm>
          <a:prstGeom prst="rect">
            <a:avLst/>
          </a:prstGeom>
          <a:noFill/>
          <a:ln>
            <a:noFill/>
          </a:ln>
          <a:effectLst>
            <a:prstShdw prst="shdw17" dist="17961" dir="2700000">
              <a:schemeClr val="accent1">
                <a:gamma/>
                <a:shade val="60000"/>
                <a:invGamma/>
              </a:schemeClr>
            </a:prstShdw>
          </a:effectLst>
          <a:extLst/>
        </p:spPr>
        <p:txBody>
          <a:bodyPr wrap="none">
            <a:spAutoFit/>
          </a:bodyPr>
          <a:lstStyle/>
          <a:p>
            <a:pPr>
              <a:spcBef>
                <a:spcPct val="50000"/>
              </a:spcBef>
              <a:defRPr/>
            </a:pPr>
            <a:r>
              <a:rPr lang="zh-CN" altLang="en-US" sz="2400" dirty="0">
                <a:solidFill>
                  <a:schemeClr val="hlink"/>
                </a:solidFill>
              </a:rPr>
              <a:t>这篇稿子不仅用词确切，而且不带个人色彩。</a:t>
            </a:r>
          </a:p>
        </p:txBody>
      </p:sp>
      <p:sp>
        <p:nvSpPr>
          <p:cNvPr id="21" name="Text Box 25"/>
          <p:cNvSpPr txBox="1">
            <a:spLocks noChangeArrowheads="1"/>
          </p:cNvSpPr>
          <p:nvPr/>
        </p:nvSpPr>
        <p:spPr bwMode="auto">
          <a:xfrm>
            <a:off x="2330450" y="5478463"/>
            <a:ext cx="1727200" cy="488950"/>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r>
              <a:rPr lang="en-US" altLang="zh-CN" sz="2600" b="1" dirty="0">
                <a:solidFill>
                  <a:srgbClr val="006600"/>
                </a:solidFill>
              </a:rPr>
              <a:t>incredible</a:t>
            </a:r>
          </a:p>
        </p:txBody>
      </p:sp>
      <p:sp>
        <p:nvSpPr>
          <p:cNvPr id="22" name="Text Box 26"/>
          <p:cNvSpPr txBox="1">
            <a:spLocks noChangeArrowheads="1"/>
          </p:cNvSpPr>
          <p:nvPr/>
        </p:nvSpPr>
        <p:spPr bwMode="auto">
          <a:xfrm>
            <a:off x="527050" y="5957888"/>
            <a:ext cx="3419475" cy="457200"/>
          </a:xfrm>
          <a:prstGeom prst="rect">
            <a:avLst/>
          </a:prstGeom>
          <a:noFill/>
          <a:ln>
            <a:noFill/>
          </a:ln>
          <a:effectLst>
            <a:prstShdw prst="shdw17" dist="17961" dir="2700000">
              <a:schemeClr val="accent1">
                <a:gamma/>
                <a:shade val="60000"/>
                <a:invGamma/>
              </a:schemeClr>
            </a:prstShdw>
          </a:effectLst>
          <a:extLst/>
        </p:spPr>
        <p:txBody>
          <a:bodyPr wrap="square">
            <a:spAutoFit/>
          </a:bodyPr>
          <a:lstStyle>
            <a:lvl1pPr indent="357188" algn="l" eaLnBrk="0" hangingPunct="0">
              <a:defRPr sz="2000">
                <a:solidFill>
                  <a:schemeClr val="tx1"/>
                </a:solidFill>
                <a:latin typeface="Calibri" pitchFamily="34" charset="0"/>
                <a:ea typeface="宋体" pitchFamily="2" charset="-122"/>
              </a:defRPr>
            </a:lvl1pPr>
            <a:lvl2pPr marL="630238" algn="l" eaLnBrk="0" hangingPunct="0">
              <a:defRPr sz="2000">
                <a:solidFill>
                  <a:schemeClr val="tx1"/>
                </a:solidFill>
                <a:latin typeface="Calibri" pitchFamily="34" charset="0"/>
                <a:ea typeface="宋体" pitchFamily="2" charset="-122"/>
              </a:defRPr>
            </a:lvl2pPr>
            <a:lvl3pPr algn="l" eaLnBrk="0" hangingPunct="0">
              <a:defRPr sz="2000">
                <a:solidFill>
                  <a:schemeClr val="tx1"/>
                </a:solidFill>
                <a:latin typeface="Calibri" pitchFamily="34" charset="0"/>
                <a:ea typeface="宋体" pitchFamily="2" charset="-122"/>
              </a:defRPr>
            </a:lvl3pPr>
            <a:lvl4pPr algn="l" eaLnBrk="0" hangingPunct="0">
              <a:defRPr sz="2000">
                <a:solidFill>
                  <a:schemeClr val="tx1"/>
                </a:solidFill>
                <a:latin typeface="Calibri" pitchFamily="34" charset="0"/>
                <a:ea typeface="宋体" pitchFamily="2" charset="-122"/>
              </a:defRPr>
            </a:lvl4pPr>
            <a:lvl5pPr algn="l" eaLnBrk="0" hangingPunct="0">
              <a:defRPr sz="2000">
                <a:solidFill>
                  <a:schemeClr val="tx1"/>
                </a:solidFill>
                <a:latin typeface="Calibri" pitchFamily="34" charset="0"/>
                <a:ea typeface="宋体" pitchFamily="2" charset="-122"/>
              </a:defRPr>
            </a:lvl5pPr>
            <a:lvl6pPr eaLnBrk="0" fontAlgn="base" hangingPunct="0">
              <a:spcBef>
                <a:spcPct val="0"/>
              </a:spcBef>
              <a:spcAft>
                <a:spcPct val="0"/>
              </a:spcAft>
              <a:defRPr sz="2000">
                <a:solidFill>
                  <a:schemeClr val="tx1"/>
                </a:solidFill>
                <a:latin typeface="Calibri" pitchFamily="34" charset="0"/>
                <a:ea typeface="宋体" pitchFamily="2" charset="-122"/>
              </a:defRPr>
            </a:lvl6pPr>
            <a:lvl7pPr eaLnBrk="0" fontAlgn="base" hangingPunct="0">
              <a:spcBef>
                <a:spcPct val="0"/>
              </a:spcBef>
              <a:spcAft>
                <a:spcPct val="0"/>
              </a:spcAft>
              <a:defRPr sz="2000">
                <a:solidFill>
                  <a:schemeClr val="tx1"/>
                </a:solidFill>
                <a:latin typeface="Calibri" pitchFamily="34" charset="0"/>
                <a:ea typeface="宋体" pitchFamily="2" charset="-122"/>
              </a:defRPr>
            </a:lvl7pPr>
            <a:lvl8pPr eaLnBrk="0" fontAlgn="base" hangingPunct="0">
              <a:spcBef>
                <a:spcPct val="0"/>
              </a:spcBef>
              <a:spcAft>
                <a:spcPct val="0"/>
              </a:spcAft>
              <a:defRPr sz="2000">
                <a:solidFill>
                  <a:schemeClr val="tx1"/>
                </a:solidFill>
                <a:latin typeface="Calibri" pitchFamily="34" charset="0"/>
                <a:ea typeface="宋体" pitchFamily="2" charset="-122"/>
              </a:defRPr>
            </a:lvl8pPr>
            <a:lvl9pPr eaLnBrk="0" fontAlgn="base" hangingPunct="0">
              <a:spcBef>
                <a:spcPct val="0"/>
              </a:spcBef>
              <a:spcAft>
                <a:spcPct val="0"/>
              </a:spcAft>
              <a:defRPr sz="2000">
                <a:solidFill>
                  <a:schemeClr val="tx1"/>
                </a:solidFill>
                <a:latin typeface="Calibri" pitchFamily="34" charset="0"/>
                <a:ea typeface="宋体" pitchFamily="2" charset="-122"/>
              </a:defRPr>
            </a:lvl9pPr>
          </a:lstStyle>
          <a:p>
            <a:pPr indent="0" eaLnBrk="1" hangingPunct="1">
              <a:spcBef>
                <a:spcPct val="50000"/>
              </a:spcBef>
              <a:defRPr/>
            </a:pPr>
            <a:r>
              <a:rPr lang="zh-CN" altLang="en-US" sz="2400" dirty="0" smtClean="0">
                <a:solidFill>
                  <a:schemeClr val="hlink"/>
                </a:solidFill>
              </a:rPr>
              <a:t>他挣的钱多得惊人。</a:t>
            </a:r>
          </a:p>
        </p:txBody>
      </p:sp>
      <p:pic>
        <p:nvPicPr>
          <p:cNvPr id="23" name="图片 6"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dissolve">
                                      <p:cBhvr>
                                        <p:cTn id="5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P spid="21"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65099" y="673100"/>
            <a:ext cx="8816975" cy="5994400"/>
          </a:xfrm>
          <a:prstGeom prst="rect">
            <a:avLst/>
          </a:prstGeom>
          <a:noFill/>
          <a:ln>
            <a:miter lim="800000"/>
            <a:headEnd/>
            <a:tailEnd/>
          </a:ln>
        </p:spPr>
        <p:txBody>
          <a:bodyPr/>
          <a:lstStyle/>
          <a:p>
            <a:pPr algn="just" eaLnBrk="1" hangingPunct="1">
              <a:lnSpc>
                <a:spcPct val="95000"/>
              </a:lnSpc>
              <a:spcBef>
                <a:spcPts val="0"/>
              </a:spcBef>
              <a:buSzPct val="120000"/>
              <a:buFont typeface="Arial" pitchFamily="34" charset="0"/>
              <a:buNone/>
            </a:pPr>
            <a:r>
              <a:rPr lang="en-US" altLang="zh-CN" sz="3200" b="1" dirty="0" smtClean="0"/>
              <a:t>subway  </a:t>
            </a:r>
            <a:r>
              <a:rPr lang="en-US" altLang="zh-CN" b="1" dirty="0" smtClean="0"/>
              <a:t>                         </a:t>
            </a:r>
            <a:r>
              <a:rPr lang="en-US" altLang="zh-CN" sz="2800" i="1" dirty="0" smtClean="0">
                <a:solidFill>
                  <a:srgbClr val="C00000"/>
                </a:solidFill>
              </a:rPr>
              <a:t>n. </a:t>
            </a:r>
            <a:r>
              <a:rPr lang="en-US" altLang="zh-CN" sz="2800" dirty="0" smtClean="0">
                <a:solidFill>
                  <a:srgbClr val="C00000"/>
                </a:solidFill>
              </a:rPr>
              <a:t>[C]</a:t>
            </a:r>
            <a:r>
              <a:rPr lang="en-US" altLang="zh-CN" b="1" dirty="0" smtClean="0">
                <a:solidFill>
                  <a:srgbClr val="C00000"/>
                </a:solidFill>
              </a:rPr>
              <a:t> </a:t>
            </a:r>
            <a:endParaRPr lang="en-US" altLang="zh-CN" sz="2400" b="1" dirty="0" smtClean="0">
              <a:solidFill>
                <a:srgbClr val="0070C0"/>
              </a:solidFill>
            </a:endParaRPr>
          </a:p>
          <a:p>
            <a:pPr algn="just" eaLnBrk="1" hangingPunct="1">
              <a:lnSpc>
                <a:spcPct val="95000"/>
              </a:lnSpc>
              <a:spcBef>
                <a:spcPts val="0"/>
              </a:spcBef>
              <a:buSzPct val="120000"/>
              <a:buFont typeface="Arial" pitchFamily="34" charset="0"/>
              <a:buNone/>
            </a:pPr>
            <a:r>
              <a:rPr lang="en-US" altLang="zh-CN" sz="2800" b="1" dirty="0" smtClean="0"/>
              <a:t>1.</a:t>
            </a:r>
            <a:r>
              <a:rPr lang="en-US" altLang="zh-CN" sz="2800" dirty="0" smtClean="0"/>
              <a:t> </a:t>
            </a:r>
            <a:r>
              <a:rPr lang="en-US" altLang="zh-CN" dirty="0" smtClean="0"/>
              <a:t>(</a:t>
            </a:r>
            <a:r>
              <a:rPr lang="en-US" altLang="zh-CN" i="1" dirty="0" err="1" smtClean="0"/>
              <a:t>AmE</a:t>
            </a:r>
            <a:r>
              <a:rPr lang="en-US" altLang="zh-CN" dirty="0" smtClean="0"/>
              <a:t>) a railway that runs under the ground </a:t>
            </a:r>
            <a:r>
              <a:rPr lang="en-US" dirty="0" smtClean="0"/>
              <a:t>(</a:t>
            </a:r>
            <a:r>
              <a:rPr lang="en-US" i="1" dirty="0" err="1" smtClean="0"/>
              <a:t>BrE</a:t>
            </a:r>
            <a:r>
              <a:rPr lang="en-US" i="1" dirty="0" smtClean="0"/>
              <a:t> </a:t>
            </a:r>
            <a:r>
              <a:rPr lang="en-US" b="1" dirty="0" smtClean="0"/>
              <a:t>underground</a:t>
            </a:r>
            <a:r>
              <a:rPr lang="en-US" dirty="0" smtClean="0"/>
              <a:t>) </a:t>
            </a:r>
            <a:r>
              <a:rPr lang="en-US" altLang="zh-CN" dirty="0" smtClean="0"/>
              <a:t> </a:t>
            </a:r>
            <a:r>
              <a:rPr lang="zh-CN" altLang="en-US" sz="2400" dirty="0" smtClean="0">
                <a:solidFill>
                  <a:schemeClr val="hlink"/>
                </a:solidFill>
              </a:rPr>
              <a:t>（美）地铁</a:t>
            </a:r>
            <a:endParaRPr lang="zh-CN" altLang="en-US" dirty="0" smtClean="0">
              <a:solidFill>
                <a:srgbClr val="FF0066"/>
              </a:solidFill>
            </a:endParaRPr>
          </a:p>
          <a:p>
            <a:pPr algn="just" eaLnBrk="1" hangingPunct="1">
              <a:lnSpc>
                <a:spcPct val="95000"/>
              </a:lnSpc>
              <a:spcBef>
                <a:spcPts val="0"/>
              </a:spcBef>
              <a:buSzPct val="120000"/>
              <a:buNone/>
            </a:pPr>
            <a:r>
              <a:rPr lang="en-US" altLang="zh-CN" sz="2800" i="1" dirty="0" smtClean="0"/>
              <a:t>e.g</a:t>
            </a:r>
            <a:r>
              <a:rPr lang="en-US" altLang="zh-CN" dirty="0" smtClean="0"/>
              <a:t>. </a:t>
            </a:r>
          </a:p>
          <a:p>
            <a:pPr marL="355600" indent="-354013" algn="just" eaLnBrk="1" hangingPunct="1">
              <a:lnSpc>
                <a:spcPct val="95000"/>
              </a:lnSpc>
              <a:spcBef>
                <a:spcPts val="0"/>
              </a:spcBef>
              <a:buSzPct val="120000"/>
              <a:buNone/>
            </a:pPr>
            <a:r>
              <a:rPr lang="en-US" altLang="zh-CN" dirty="0" smtClean="0"/>
              <a:t>1. The subway in New York can be a bit confusing for first-time visitors.</a:t>
            </a:r>
          </a:p>
          <a:p>
            <a:pPr marL="261938" indent="-260350" algn="just" eaLnBrk="1" hangingPunct="1">
              <a:lnSpc>
                <a:spcPct val="95000"/>
              </a:lnSpc>
              <a:spcBef>
                <a:spcPts val="0"/>
              </a:spcBef>
              <a:buSzPct val="120000"/>
              <a:buNone/>
            </a:pPr>
            <a:r>
              <a:rPr lang="zh-CN" altLang="en-US" sz="2400" dirty="0" smtClean="0">
                <a:solidFill>
                  <a:srgbClr val="0070C0"/>
                </a:solidFill>
                <a:latin typeface="+mn-ea"/>
              </a:rPr>
              <a:t>   </a:t>
            </a:r>
            <a:r>
              <a:rPr lang="zh-CN" altLang="en-US" sz="2400" spc="-150" dirty="0" smtClean="0">
                <a:solidFill>
                  <a:srgbClr val="0070C0"/>
                </a:solidFill>
                <a:latin typeface="+mn-ea"/>
              </a:rPr>
              <a:t>对于第一次去纽约的人来说，那里的地铁有点儿让人摸不着头脑。</a:t>
            </a:r>
            <a:endParaRPr lang="en-US" altLang="zh-CN" sz="2400" spc="-150" dirty="0" smtClean="0">
              <a:solidFill>
                <a:srgbClr val="0070C0"/>
              </a:solidFill>
              <a:latin typeface="+mn-ea"/>
            </a:endParaRPr>
          </a:p>
          <a:p>
            <a:pPr algn="just" eaLnBrk="1" hangingPunct="1">
              <a:lnSpc>
                <a:spcPct val="95000"/>
              </a:lnSpc>
              <a:spcBef>
                <a:spcPts val="0"/>
              </a:spcBef>
              <a:buSzPct val="120000"/>
              <a:buNone/>
            </a:pPr>
            <a:r>
              <a:rPr lang="en-US" altLang="zh-CN" sz="2800" dirty="0" smtClean="0"/>
              <a:t>2</a:t>
            </a:r>
            <a:r>
              <a:rPr lang="en-US" altLang="zh-CN" dirty="0" smtClean="0"/>
              <a:t>. He bought some tokens for the subway.</a:t>
            </a:r>
          </a:p>
          <a:p>
            <a:pPr algn="just" eaLnBrk="1" hangingPunct="1">
              <a:lnSpc>
                <a:spcPct val="95000"/>
              </a:lnSpc>
              <a:spcBef>
                <a:spcPts val="0"/>
              </a:spcBef>
              <a:buSzPct val="120000"/>
              <a:buNone/>
            </a:pPr>
            <a:r>
              <a:rPr lang="zh-CN" altLang="en-US" sz="2400" dirty="0" smtClean="0">
                <a:solidFill>
                  <a:srgbClr val="0070C0"/>
                </a:solidFill>
                <a:latin typeface="+mn-ea"/>
              </a:rPr>
              <a:t>   他买了一些乘地铁用的代用币。</a:t>
            </a:r>
            <a:endParaRPr lang="en-US" altLang="zh-CN" sz="2400" dirty="0" smtClean="0">
              <a:solidFill>
                <a:srgbClr val="0070C0"/>
              </a:solidFill>
              <a:latin typeface="+mn-ea"/>
            </a:endParaRPr>
          </a:p>
          <a:p>
            <a:pPr algn="just" eaLnBrk="1" hangingPunct="1">
              <a:lnSpc>
                <a:spcPct val="95000"/>
              </a:lnSpc>
              <a:spcBef>
                <a:spcPts val="0"/>
              </a:spcBef>
              <a:buSzPct val="120000"/>
              <a:buFont typeface="Arial" pitchFamily="34" charset="0"/>
              <a:buNone/>
            </a:pPr>
            <a:r>
              <a:rPr lang="en-US" altLang="zh-CN" sz="2800" b="1" dirty="0" smtClean="0"/>
              <a:t>2</a:t>
            </a:r>
            <a:r>
              <a:rPr lang="en-US" altLang="zh-CN" b="1" dirty="0" smtClean="0"/>
              <a:t>.</a:t>
            </a:r>
            <a:r>
              <a:rPr lang="en-US" altLang="zh-CN" dirty="0" smtClean="0"/>
              <a:t> (</a:t>
            </a:r>
            <a:r>
              <a:rPr lang="en-US" altLang="zh-CN" i="1" dirty="0" err="1" smtClean="0"/>
              <a:t>BrE</a:t>
            </a:r>
            <a:r>
              <a:rPr lang="en-US" altLang="zh-CN" dirty="0" smtClean="0"/>
              <a:t>) a path for people to walk under a road or railway </a:t>
            </a:r>
            <a:r>
              <a:rPr lang="zh-CN" altLang="en-US" sz="2400" dirty="0" smtClean="0">
                <a:solidFill>
                  <a:schemeClr val="hlink"/>
                </a:solidFill>
              </a:rPr>
              <a:t>（英）（公路或铁路下的）地下通道</a:t>
            </a:r>
            <a:r>
              <a:rPr lang="en-US" altLang="zh-CN" sz="2400" dirty="0" smtClean="0">
                <a:solidFill>
                  <a:schemeClr val="hlink"/>
                </a:solidFill>
              </a:rPr>
              <a:t> / </a:t>
            </a:r>
            <a:r>
              <a:rPr lang="zh-CN" altLang="en-US" sz="2400" dirty="0" smtClean="0">
                <a:solidFill>
                  <a:schemeClr val="hlink"/>
                </a:solidFill>
              </a:rPr>
              <a:t>人行道</a:t>
            </a:r>
            <a:endParaRPr lang="en-US" altLang="zh-CN" sz="2400" dirty="0" smtClean="0">
              <a:solidFill>
                <a:schemeClr val="hlink"/>
              </a:solidFill>
            </a:endParaRPr>
          </a:p>
          <a:p>
            <a:pPr algn="just" eaLnBrk="1" hangingPunct="1">
              <a:lnSpc>
                <a:spcPct val="95000"/>
              </a:lnSpc>
              <a:spcBef>
                <a:spcPts val="0"/>
              </a:spcBef>
              <a:buSzPct val="120000"/>
              <a:buNone/>
            </a:pPr>
            <a:r>
              <a:rPr lang="en-US" altLang="zh-CN" i="1" dirty="0" smtClean="0"/>
              <a:t>e.g</a:t>
            </a:r>
            <a:r>
              <a:rPr lang="en-US" altLang="zh-CN" dirty="0" smtClean="0"/>
              <a:t>. Use the short subway beneath the highway for walking      to the beach.</a:t>
            </a:r>
          </a:p>
          <a:p>
            <a:pPr algn="just" eaLnBrk="1" hangingPunct="1">
              <a:lnSpc>
                <a:spcPct val="95000"/>
              </a:lnSpc>
              <a:spcBef>
                <a:spcPts val="0"/>
              </a:spcBef>
              <a:buSzPct val="120000"/>
              <a:buNone/>
            </a:pPr>
            <a:r>
              <a:rPr lang="zh-CN" altLang="en-US" sz="2400" dirty="0" smtClean="0">
                <a:solidFill>
                  <a:srgbClr val="0070C0"/>
                </a:solidFill>
              </a:rPr>
              <a:t>       走公路底下的短途地下通道到海滨去。</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5122" name="Picture 2"/>
          <p:cNvPicPr>
            <a:picLocks noChangeAspect="1" noChangeArrowheads="1"/>
          </p:cNvPicPr>
          <p:nvPr/>
        </p:nvPicPr>
        <p:blipFill>
          <a:blip r:embed="rId6" cstate="print"/>
          <a:srcRect/>
          <a:stretch>
            <a:fillRect/>
          </a:stretch>
        </p:blipFill>
        <p:spPr bwMode="auto">
          <a:xfrm>
            <a:off x="2014538" y="766763"/>
            <a:ext cx="1209675" cy="352425"/>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9" action="ppaction://hlinksldjump"/>
          </p:cNvPr>
          <p:cNvPicPr>
            <a:picLocks noChangeAspect="1" noChangeArrowheads="1"/>
          </p:cNvPicPr>
          <p:nvPr/>
        </p:nvPicPr>
        <p:blipFill>
          <a:blip r:embed="rId10"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dissolve">
                                      <p:cBhvr>
                                        <p:cTn id="7" dur="500"/>
                                        <p:tgtEl>
                                          <p:spTgt spid="8">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6" end="6"/>
                                            </p:txEl>
                                          </p:spTgt>
                                        </p:tgtEl>
                                        <p:attrNameLst>
                                          <p:attrName>style.visibility</p:attrName>
                                        </p:attrNameLst>
                                      </p:cBhvr>
                                      <p:to>
                                        <p:strVal val="visible"/>
                                      </p:to>
                                    </p:set>
                                    <p:animEffect transition="in" filter="dissolve">
                                      <p:cBhvr>
                                        <p:cTn id="12" dur="500"/>
                                        <p:tgtEl>
                                          <p:spTgt spid="8">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animEffect transition="in" filter="dissolve">
                                      <p:cBhvr>
                                        <p:cTn id="17" dur="500"/>
                                        <p:tgtEl>
                                          <p:spTgt spid="8">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65099" y="673100"/>
            <a:ext cx="8816975" cy="5994400"/>
          </a:xfrm>
          <a:prstGeom prst="rect">
            <a:avLst/>
          </a:prstGeom>
          <a:noFill/>
          <a:ln>
            <a:miter lim="800000"/>
            <a:headEnd/>
            <a:tailEnd/>
          </a:ln>
        </p:spPr>
        <p:txBody>
          <a:bodyPr/>
          <a:lstStyle/>
          <a:p>
            <a:pPr algn="just" eaLnBrk="1" hangingPunct="1">
              <a:lnSpc>
                <a:spcPct val="100000"/>
              </a:lnSpc>
              <a:spcBef>
                <a:spcPts val="600"/>
              </a:spcBef>
              <a:buSzPct val="120000"/>
              <a:buNone/>
            </a:pPr>
            <a:r>
              <a:rPr lang="en-US" altLang="zh-CN" sz="3200" b="1" dirty="0" smtClean="0"/>
              <a:t>admiringly</a:t>
            </a:r>
            <a:r>
              <a:rPr lang="en-US" altLang="zh-CN" b="1" dirty="0" smtClean="0"/>
              <a:t>                           </a:t>
            </a:r>
            <a:r>
              <a:rPr lang="en-US" altLang="zh-CN" sz="2800" i="1" dirty="0" err="1" smtClean="0">
                <a:solidFill>
                  <a:srgbClr val="C00000"/>
                </a:solidFill>
              </a:rPr>
              <a:t>ad.</a:t>
            </a:r>
            <a:r>
              <a:rPr lang="en-US" altLang="zh-CN" sz="2800" i="1" dirty="0" smtClean="0">
                <a:solidFill>
                  <a:srgbClr val="C00000"/>
                </a:solidFill>
              </a:rPr>
              <a:t> </a:t>
            </a:r>
            <a:r>
              <a:rPr lang="en-US" dirty="0" smtClean="0"/>
              <a:t>in a way that shows you think sb. or </a:t>
            </a:r>
            <a:r>
              <a:rPr lang="en-US" dirty="0" err="1" smtClean="0"/>
              <a:t>sth</a:t>
            </a:r>
            <a:r>
              <a:rPr lang="en-US" dirty="0" smtClean="0"/>
              <a:t>. is very impressive or attractive </a:t>
            </a:r>
            <a:r>
              <a:rPr lang="zh-CN" altLang="en-US" sz="2400" dirty="0" smtClean="0">
                <a:solidFill>
                  <a:schemeClr val="hlink"/>
                </a:solidFill>
              </a:rPr>
              <a:t>钦佩地；赞赏地；羡慕地</a:t>
            </a:r>
            <a:endParaRPr lang="zh-CN" altLang="en-US" dirty="0" smtClean="0">
              <a:solidFill>
                <a:srgbClr val="FF0066"/>
              </a:solidFill>
            </a:endParaRPr>
          </a:p>
          <a:p>
            <a:pPr algn="just" eaLnBrk="1" hangingPunct="1">
              <a:lnSpc>
                <a:spcPct val="100000"/>
              </a:lnSpc>
              <a:spcBef>
                <a:spcPts val="600"/>
              </a:spcBef>
              <a:buSzPct val="120000"/>
              <a:buNone/>
            </a:pPr>
            <a:r>
              <a:rPr lang="en-US" altLang="zh-CN" sz="2800" i="1" dirty="0" smtClean="0"/>
              <a:t>e.g</a:t>
            </a:r>
            <a:r>
              <a:rPr lang="en-US" altLang="zh-CN" dirty="0" smtClean="0"/>
              <a:t>. </a:t>
            </a:r>
          </a:p>
          <a:p>
            <a:pPr marL="355600" indent="-354013" eaLnBrk="1" hangingPunct="1">
              <a:lnSpc>
                <a:spcPct val="100000"/>
              </a:lnSpc>
              <a:spcBef>
                <a:spcPts val="600"/>
              </a:spcBef>
              <a:buSzPct val="120000"/>
              <a:buNone/>
            </a:pPr>
            <a:r>
              <a:rPr lang="en-US" altLang="zh-CN" dirty="0" smtClean="0"/>
              <a:t>1. A moment later he says admiringly, “that tracking system   is amazing.”</a:t>
            </a:r>
          </a:p>
          <a:p>
            <a:pPr algn="just" eaLnBrk="1" hangingPunct="1">
              <a:lnSpc>
                <a:spcPct val="100000"/>
              </a:lnSpc>
              <a:spcBef>
                <a:spcPts val="600"/>
              </a:spcBef>
              <a:buSzPct val="120000"/>
              <a:buNone/>
            </a:pPr>
            <a:r>
              <a:rPr lang="zh-CN" altLang="en-US" sz="2400" dirty="0" smtClean="0">
                <a:solidFill>
                  <a:srgbClr val="0070C0"/>
                </a:solidFill>
                <a:latin typeface="+mn-ea"/>
              </a:rPr>
              <a:t>  过了一会儿，他赞叹道，“那个跟踪系统真了不起。”</a:t>
            </a:r>
            <a:endParaRPr lang="en-US" altLang="zh-CN" sz="2400" spc="-150" dirty="0" smtClean="0">
              <a:solidFill>
                <a:srgbClr val="0070C0"/>
              </a:solidFill>
              <a:latin typeface="+mn-ea"/>
            </a:endParaRPr>
          </a:p>
          <a:p>
            <a:pPr algn="just" eaLnBrk="1" hangingPunct="1">
              <a:lnSpc>
                <a:spcPct val="100000"/>
              </a:lnSpc>
              <a:spcBef>
                <a:spcPts val="600"/>
              </a:spcBef>
              <a:buSzPct val="120000"/>
              <a:buNone/>
            </a:pPr>
            <a:r>
              <a:rPr lang="en-US" altLang="zh-CN" sz="2800" dirty="0" smtClean="0"/>
              <a:t>2</a:t>
            </a:r>
            <a:r>
              <a:rPr lang="en-US" altLang="zh-CN" dirty="0" smtClean="0"/>
              <a:t>. She turned to gaze admiringly at her husband.</a:t>
            </a:r>
          </a:p>
          <a:p>
            <a:pPr algn="just" eaLnBrk="1" hangingPunct="1">
              <a:lnSpc>
                <a:spcPct val="100000"/>
              </a:lnSpc>
              <a:spcBef>
                <a:spcPts val="600"/>
              </a:spcBef>
              <a:buSzPct val="120000"/>
              <a:buNone/>
            </a:pPr>
            <a:r>
              <a:rPr lang="zh-CN" altLang="en-US" sz="2400" dirty="0" smtClean="0">
                <a:solidFill>
                  <a:srgbClr val="0070C0"/>
                </a:solidFill>
                <a:latin typeface="+mn-ea"/>
              </a:rPr>
              <a:t>  她转过身来赞赏地凝视着她的丈夫。</a:t>
            </a:r>
            <a:endParaRPr lang="en-US" altLang="zh-CN" sz="2400" dirty="0" smtClean="0">
              <a:solidFill>
                <a:srgbClr val="0070C0"/>
              </a:solidFill>
              <a:latin typeface="+mn-ea"/>
            </a:endParaRPr>
          </a:p>
          <a:p>
            <a:pPr algn="just" eaLnBrk="1" hangingPunct="1">
              <a:lnSpc>
                <a:spcPct val="100000"/>
              </a:lnSpc>
              <a:spcBef>
                <a:spcPts val="600"/>
              </a:spcBef>
              <a:buSzPct val="120000"/>
              <a:buNone/>
            </a:pPr>
            <a:endParaRPr lang="en-US" altLang="zh-CN" sz="2400" dirty="0" smtClean="0">
              <a:solidFill>
                <a:srgbClr val="0070C0"/>
              </a:solidFill>
              <a:latin typeface="+mn-ea"/>
            </a:endParaRPr>
          </a:p>
          <a:p>
            <a:pPr algn="just" eaLnBrk="1" hangingPunct="1">
              <a:lnSpc>
                <a:spcPct val="100000"/>
              </a:lnSpc>
              <a:spcBef>
                <a:spcPts val="600"/>
              </a:spcBef>
              <a:buSzPct val="120000"/>
              <a:buNone/>
            </a:pPr>
            <a:r>
              <a:rPr lang="en-US" altLang="zh-CN" b="1" dirty="0" smtClean="0">
                <a:solidFill>
                  <a:schemeClr val="accent6">
                    <a:lumMod val="50000"/>
                  </a:schemeClr>
                </a:solidFill>
              </a:rPr>
              <a:t>See also:  </a:t>
            </a:r>
            <a:r>
              <a:rPr lang="en-US" altLang="zh-CN" b="1" dirty="0" smtClean="0">
                <a:hlinkClick r:id="rId3" action="ppaction://hlinksldjump"/>
              </a:rPr>
              <a:t>admirable</a:t>
            </a:r>
            <a:endParaRPr lang="en-US" altLang="zh-CN" b="1" dirty="0" smtClean="0"/>
          </a:p>
          <a:p>
            <a:pPr algn="just" eaLnBrk="1" hangingPunct="1">
              <a:lnSpc>
                <a:spcPct val="100000"/>
              </a:lnSpc>
              <a:spcBef>
                <a:spcPts val="0"/>
              </a:spcBef>
              <a:buSzPct val="120000"/>
              <a:buFont typeface="Arial" pitchFamily="34" charset="0"/>
              <a:buNone/>
            </a:pPr>
            <a:endParaRPr lang="zh-CN" altLang="en-US" sz="2400" dirty="0" smtClean="0">
              <a:solidFill>
                <a:srgbClr val="0070C0"/>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4" action="ppaction://hlinksldjump"/>
          </p:cNvPr>
          <p:cNvPicPr>
            <a:picLocks noChangeAspect="1"/>
          </p:cNvPicPr>
          <p:nvPr/>
        </p:nvPicPr>
        <p:blipFill>
          <a:blip r:embed="rId5"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6" cstate="print"/>
          <a:srcRect/>
          <a:stretch>
            <a:fillRect/>
          </a:stretch>
        </p:blipFill>
        <p:spPr bwMode="auto">
          <a:xfrm>
            <a:off x="7163242" y="6272904"/>
            <a:ext cx="474663" cy="225425"/>
          </a:xfrm>
          <a:prstGeom prst="rect">
            <a:avLst/>
          </a:prstGeom>
          <a:noFill/>
          <a:ln w="9525">
            <a:noFill/>
            <a:miter lim="800000"/>
            <a:headEnd/>
            <a:tailEnd/>
          </a:ln>
        </p:spPr>
      </p:pic>
      <p:pic>
        <p:nvPicPr>
          <p:cNvPr id="6146" name="Picture 2"/>
          <p:cNvPicPr>
            <a:picLocks noChangeAspect="1" noChangeArrowheads="1"/>
          </p:cNvPicPr>
          <p:nvPr/>
        </p:nvPicPr>
        <p:blipFill>
          <a:blip r:embed="rId7" cstate="print"/>
          <a:srcRect/>
          <a:stretch>
            <a:fillRect/>
          </a:stretch>
        </p:blipFill>
        <p:spPr bwMode="auto">
          <a:xfrm>
            <a:off x="2543175" y="766763"/>
            <a:ext cx="1657350" cy="371475"/>
          </a:xfrm>
          <a:prstGeom prst="rect">
            <a:avLst/>
          </a:prstGeom>
          <a:noFill/>
          <a:ln w="9525">
            <a:noFill/>
            <a:miter lim="800000"/>
            <a:headEnd/>
            <a:tailEnd/>
          </a:ln>
          <a:effectLst/>
        </p:spPr>
      </p:pic>
      <p:pic>
        <p:nvPicPr>
          <p:cNvPr id="9" name="图片 6"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10" action="ppaction://hlinksldjump"/>
          </p:cNvPr>
          <p:cNvPicPr>
            <a:picLocks noChangeAspect="1" noChangeArrowheads="1"/>
          </p:cNvPicPr>
          <p:nvPr/>
        </p:nvPicPr>
        <p:blipFill>
          <a:blip r:embed="rId11"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Effect transition="in" filter="dissolve">
                                      <p:cBhvr>
                                        <p:cTn id="17" dur="500"/>
                                        <p:tgtEl>
                                          <p:spTgt spid="8">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174624" y="657225"/>
            <a:ext cx="8797925" cy="6019800"/>
          </a:xfrm>
          <a:prstGeom prst="rect">
            <a:avLst/>
          </a:prstGeom>
          <a:noFill/>
          <a:ln>
            <a:miter lim="800000"/>
            <a:headEnd/>
            <a:tailEnd/>
          </a:ln>
        </p:spPr>
        <p:txBody>
          <a:bodyPr/>
          <a:lstStyle/>
          <a:p>
            <a:pPr algn="just" eaLnBrk="1" hangingPunct="1">
              <a:buSzPct val="120000"/>
              <a:buFont typeface="Arial" pitchFamily="34" charset="0"/>
              <a:buNone/>
            </a:pPr>
            <a:r>
              <a:rPr lang="en-US" altLang="zh-CN" sz="3200" b="1" dirty="0" smtClean="0"/>
              <a:t>pilgrim</a:t>
            </a:r>
            <a:r>
              <a:rPr lang="en-US" altLang="zh-CN" b="1" dirty="0" smtClean="0"/>
              <a:t>                        </a:t>
            </a:r>
            <a:r>
              <a:rPr lang="en-US" altLang="zh-CN" sz="2800" i="1" dirty="0" smtClean="0">
                <a:solidFill>
                  <a:srgbClr val="C00000"/>
                </a:solidFill>
              </a:rPr>
              <a:t>n. </a:t>
            </a:r>
            <a:r>
              <a:rPr lang="en-US" altLang="zh-CN" sz="2800" dirty="0" smtClean="0">
                <a:solidFill>
                  <a:srgbClr val="C00000"/>
                </a:solidFill>
              </a:rPr>
              <a:t>[C]</a:t>
            </a:r>
            <a:r>
              <a:rPr lang="en-US" altLang="zh-CN" b="1" dirty="0" smtClean="0">
                <a:solidFill>
                  <a:srgbClr val="C00000"/>
                </a:solidFill>
              </a:rPr>
              <a:t> </a:t>
            </a:r>
          </a:p>
          <a:p>
            <a:pPr marL="355600" indent="-354013" algn="just" eaLnBrk="1" hangingPunct="1">
              <a:buSzPct val="120000"/>
              <a:buFont typeface="Arial" pitchFamily="34" charset="0"/>
              <a:buNone/>
            </a:pPr>
            <a:r>
              <a:rPr lang="en-US" altLang="zh-CN" sz="2800" b="1" dirty="0" smtClean="0"/>
              <a:t>1.</a:t>
            </a:r>
            <a:r>
              <a:rPr lang="en-US" altLang="zh-CN" sz="2800" dirty="0" smtClean="0"/>
              <a:t> (</a:t>
            </a:r>
            <a:r>
              <a:rPr lang="en-US" altLang="zh-CN" sz="2800" b="1" dirty="0" smtClean="0"/>
              <a:t>Pilgrim</a:t>
            </a:r>
            <a:r>
              <a:rPr lang="en-US" altLang="zh-CN" sz="2800" dirty="0" smtClean="0"/>
              <a:t>) one of the people who left England and went to live in what is now the US in the early 17th century</a:t>
            </a:r>
            <a:r>
              <a:rPr lang="zh-CN" altLang="en-US" sz="2400" dirty="0" smtClean="0">
                <a:solidFill>
                  <a:schemeClr val="hlink"/>
                </a:solidFill>
                <a:latin typeface="+mn-ea"/>
              </a:rPr>
              <a:t>（</a:t>
            </a:r>
            <a:r>
              <a:rPr lang="en-US" altLang="zh-CN" sz="2400" dirty="0" smtClean="0">
                <a:solidFill>
                  <a:schemeClr val="hlink"/>
                </a:solidFill>
                <a:latin typeface="+mn-ea"/>
              </a:rPr>
              <a:t>17</a:t>
            </a:r>
            <a:r>
              <a:rPr lang="zh-CN" altLang="en-US" sz="2400" dirty="0" smtClean="0">
                <a:solidFill>
                  <a:schemeClr val="hlink"/>
                </a:solidFill>
                <a:latin typeface="宋体" pitchFamily="2" charset="-122"/>
              </a:rPr>
              <a:t>世纪早期离开英国到了如今的美国的）清教徒移民</a:t>
            </a:r>
          </a:p>
          <a:p>
            <a:pPr algn="just" eaLnBrk="1" hangingPunct="1">
              <a:buSzPct val="120000"/>
              <a:buFont typeface="Arial" pitchFamily="34" charset="0"/>
              <a:buNone/>
            </a:pPr>
            <a:r>
              <a:rPr lang="en-US" altLang="zh-CN" sz="2800" i="1" dirty="0" smtClean="0"/>
              <a:t>e.g</a:t>
            </a:r>
            <a:r>
              <a:rPr lang="en-US" altLang="zh-CN" sz="2800" dirty="0" smtClean="0"/>
              <a:t>. I wanted to know how the Pilgrims educated their children. </a:t>
            </a:r>
          </a:p>
          <a:p>
            <a:pPr algn="just" eaLnBrk="1" hangingPunct="1">
              <a:buSzPct val="120000"/>
              <a:buFont typeface="Arial" pitchFamily="34" charset="0"/>
              <a:buNone/>
            </a:pPr>
            <a:r>
              <a:rPr lang="zh-CN" altLang="en-US" sz="2400" dirty="0" smtClean="0">
                <a:solidFill>
                  <a:schemeClr val="hlink"/>
                </a:solidFill>
              </a:rPr>
              <a:t>     我想知道移居美国的英国清教徒是如何教育他们的下一代的。</a:t>
            </a:r>
          </a:p>
          <a:p>
            <a:pPr algn="just" eaLnBrk="1" hangingPunct="1">
              <a:buSzPct val="120000"/>
              <a:buFont typeface="Arial" pitchFamily="34" charset="0"/>
              <a:buNone/>
            </a:pPr>
            <a:r>
              <a:rPr lang="en-US" altLang="zh-CN" sz="2800" b="1" dirty="0" smtClean="0"/>
              <a:t>2.</a:t>
            </a:r>
            <a:r>
              <a:rPr lang="en-US" altLang="zh-CN" sz="2800" dirty="0" smtClean="0"/>
              <a:t> </a:t>
            </a:r>
            <a:r>
              <a:rPr lang="en-US" altLang="en-US" sz="2800" dirty="0" smtClean="0">
                <a:ea typeface="宋体" pitchFamily="2" charset="-122"/>
              </a:rPr>
              <a:t>sb. who travels to a holy place that is</a:t>
            </a:r>
            <a:r>
              <a:rPr lang="en-US" altLang="zh-CN" sz="2800" dirty="0" smtClean="0"/>
              <a:t> </a:t>
            </a:r>
            <a:r>
              <a:rPr lang="en-US" altLang="en-US" sz="2800" dirty="0" smtClean="0">
                <a:ea typeface="宋体" pitchFamily="2" charset="-122"/>
              </a:rPr>
              <a:t>important in their religion </a:t>
            </a:r>
            <a:r>
              <a:rPr lang="zh-CN" altLang="en-US" sz="2400" dirty="0" smtClean="0">
                <a:solidFill>
                  <a:schemeClr val="hlink"/>
                </a:solidFill>
              </a:rPr>
              <a:t>朝圣者；香客</a:t>
            </a:r>
          </a:p>
          <a:p>
            <a:pPr algn="just" eaLnBrk="1" hangingPunct="1">
              <a:buSzPct val="120000"/>
              <a:buFont typeface="Arial" pitchFamily="34" charset="0"/>
              <a:buNone/>
            </a:pPr>
            <a:r>
              <a:rPr lang="en-US" altLang="zh-CN" sz="2800" i="1" dirty="0" smtClean="0"/>
              <a:t>e.g. </a:t>
            </a:r>
            <a:r>
              <a:rPr lang="en-US" altLang="zh-CN" sz="2800" dirty="0" smtClean="0"/>
              <a:t>pilgrims at Jerusalem</a:t>
            </a:r>
          </a:p>
          <a:p>
            <a:pPr algn="just" eaLnBrk="1" hangingPunct="1">
              <a:buSzPct val="120000"/>
              <a:buFont typeface="Arial" pitchFamily="34" charset="0"/>
              <a:buNone/>
            </a:pPr>
            <a:r>
              <a:rPr lang="zh-CN" altLang="en-US" sz="2800" dirty="0" smtClean="0"/>
              <a:t>       </a:t>
            </a:r>
            <a:r>
              <a:rPr lang="zh-CN" altLang="en-US" sz="2400" dirty="0" smtClean="0">
                <a:solidFill>
                  <a:schemeClr val="hlink"/>
                </a:solidFill>
              </a:rPr>
              <a:t>耶路撒冷的朝圣者</a:t>
            </a: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1270" name="图片 10" descr="MORE"/>
          <p:cNvPicPr>
            <a:picLocks noChangeAspect="1" noChangeArrowheads="1"/>
          </p:cNvPicPr>
          <p:nvPr/>
        </p:nvPicPr>
        <p:blipFill>
          <a:blip r:embed="rId3" cstate="print"/>
          <a:srcRect/>
          <a:stretch>
            <a:fillRect/>
          </a:stretch>
        </p:blipFill>
        <p:spPr bwMode="auto">
          <a:xfrm>
            <a:off x="6714676" y="6297194"/>
            <a:ext cx="912813" cy="228600"/>
          </a:xfrm>
          <a:prstGeom prst="rect">
            <a:avLst/>
          </a:prstGeom>
          <a:noFill/>
          <a:ln w="9525">
            <a:noFill/>
            <a:miter lim="800000"/>
            <a:headEnd/>
            <a:tailEnd/>
          </a:ln>
        </p:spPr>
      </p:pic>
      <p:pic>
        <p:nvPicPr>
          <p:cNvPr id="7170" name="Picture 2"/>
          <p:cNvPicPr>
            <a:picLocks noChangeAspect="1" noChangeArrowheads="1"/>
          </p:cNvPicPr>
          <p:nvPr/>
        </p:nvPicPr>
        <p:blipFill>
          <a:blip r:embed="rId4" cstate="print"/>
          <a:srcRect/>
          <a:stretch>
            <a:fillRect/>
          </a:stretch>
        </p:blipFill>
        <p:spPr bwMode="auto">
          <a:xfrm>
            <a:off x="1824038" y="738188"/>
            <a:ext cx="1190625" cy="333375"/>
          </a:xfrm>
          <a:prstGeom prst="rect">
            <a:avLst/>
          </a:prstGeom>
          <a:noFill/>
          <a:ln w="9525">
            <a:noFill/>
            <a:miter lim="800000"/>
            <a:headEnd/>
            <a:tailEnd/>
          </a:ln>
          <a:effectLst/>
        </p:spPr>
      </p:pic>
      <p:pic>
        <p:nvPicPr>
          <p:cNvPr id="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dissolv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dissolve">
                                      <p:cBhvr>
                                        <p:cTn id="12" dur="500"/>
                                        <p:tgtEl>
                                          <p:spTgt spid="6">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270"/>
                                        </p:tgtEl>
                                        <p:attrNameLst>
                                          <p:attrName>style.visibility</p:attrName>
                                        </p:attrNameLst>
                                      </p:cBhvr>
                                      <p:to>
                                        <p:strVal val="visible"/>
                                      </p:to>
                                    </p:set>
                                    <p:animEffect transition="in" filter="dissolve">
                                      <p:cBhvr>
                                        <p:cTn id="17" dur="10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333375" y="1247775"/>
            <a:ext cx="8448676" cy="5429250"/>
          </a:xfrm>
          <a:prstGeom prst="rect">
            <a:avLst/>
          </a:prstGeom>
          <a:noFill/>
          <a:ln>
            <a:miter lim="800000"/>
            <a:headEnd/>
            <a:tailEnd/>
          </a:ln>
        </p:spPr>
        <p:txBody>
          <a:bodyPr/>
          <a:lstStyle/>
          <a:p>
            <a:pPr algn="just" eaLnBrk="1" hangingPunct="1">
              <a:lnSpc>
                <a:spcPct val="100000"/>
              </a:lnSpc>
              <a:buSzPct val="120000"/>
              <a:buFont typeface="Wingdings" pitchFamily="2" charset="2"/>
              <a:buChar char="Ø"/>
            </a:pPr>
            <a:r>
              <a:rPr lang="en-US" altLang="zh-CN" dirty="0" smtClean="0"/>
              <a:t>The Pilgrims were Protestant Christians who left England in the early 17th century because their religious beliefs were not being respected. They went to live in Massachusetts on the east coast of America, and established the first English settlement of what is now the United States. Today, the term </a:t>
            </a:r>
            <a:r>
              <a:rPr lang="en-US" altLang="zh-CN" i="1" dirty="0" smtClean="0"/>
              <a:t>Pilgrim Fathers </a:t>
            </a:r>
            <a:r>
              <a:rPr lang="en-US" altLang="zh-CN" dirty="0" smtClean="0"/>
              <a:t>is often used to describe the founders of the American colonies.</a:t>
            </a:r>
            <a:endParaRPr lang="zh-CN" altLang="en-US" dirty="0" smtClean="0">
              <a:solidFill>
                <a:schemeClr val="hlink"/>
              </a:solidFill>
            </a:endParaRP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1270" name="图片 10" descr="MORE"/>
          <p:cNvPicPr>
            <a:picLocks noChangeAspect="1" noChangeArrowheads="1"/>
          </p:cNvPicPr>
          <p:nvPr/>
        </p:nvPicPr>
        <p:blipFill>
          <a:blip r:embed="rId3" cstate="print"/>
          <a:srcRect/>
          <a:stretch>
            <a:fillRect/>
          </a:stretch>
        </p:blipFill>
        <p:spPr bwMode="auto">
          <a:xfrm>
            <a:off x="6714676" y="6297194"/>
            <a:ext cx="912813" cy="228600"/>
          </a:xfrm>
          <a:prstGeom prst="rect">
            <a:avLst/>
          </a:prstGeom>
          <a:noFill/>
          <a:ln w="9525">
            <a:noFill/>
            <a:miter lim="800000"/>
            <a:headEnd/>
            <a:tailEnd/>
          </a:ln>
        </p:spPr>
      </p:pic>
      <p:pic>
        <p:nvPicPr>
          <p:cNvPr id="8"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animEffect transition="in" filter="dissolve">
                                      <p:cBhvr>
                                        <p:cTn id="7" dur="10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sp>
        <p:nvSpPr>
          <p:cNvPr id="8" name="内容占位符 1"/>
          <p:cNvSpPr>
            <a:spLocks noGrp="1"/>
          </p:cNvSpPr>
          <p:nvPr>
            <p:ph idx="4294967295"/>
          </p:nvPr>
        </p:nvSpPr>
        <p:spPr bwMode="auto">
          <a:xfrm>
            <a:off x="329290" y="676275"/>
            <a:ext cx="4897438" cy="5834063"/>
          </a:xfrm>
          <a:prstGeom prst="rect">
            <a:avLst/>
          </a:prstGeom>
          <a:noFill/>
          <a:ln>
            <a:miter lim="800000"/>
            <a:headEnd/>
            <a:tailEnd/>
          </a:ln>
        </p:spPr>
        <p:txBody>
          <a:bodyPr/>
          <a:lstStyle/>
          <a:p>
            <a:pPr algn="just" eaLnBrk="1" hangingPunct="1">
              <a:lnSpc>
                <a:spcPct val="120000"/>
              </a:lnSpc>
              <a:buSzPct val="120000"/>
              <a:buFont typeface="Arial" pitchFamily="34" charset="0"/>
              <a:buNone/>
            </a:pPr>
            <a:r>
              <a:rPr lang="en-US" altLang="zh-CN" sz="2800" dirty="0" smtClean="0"/>
              <a:t>pilgrims at Jerusalem  </a:t>
            </a:r>
          </a:p>
          <a:p>
            <a:pPr algn="just" eaLnBrk="1" hangingPunct="1">
              <a:lnSpc>
                <a:spcPct val="120000"/>
              </a:lnSpc>
              <a:buSzPct val="120000"/>
              <a:buFont typeface="Arial" pitchFamily="34" charset="0"/>
              <a:buNone/>
            </a:pPr>
            <a:r>
              <a:rPr lang="zh-CN" altLang="en-US" sz="2400" dirty="0" smtClean="0">
                <a:solidFill>
                  <a:schemeClr val="hlink"/>
                </a:solidFill>
              </a:rPr>
              <a:t>耶路撒冷的朝圣者</a:t>
            </a:r>
          </a:p>
          <a:p>
            <a:pPr eaLnBrk="1" hangingPunct="1">
              <a:lnSpc>
                <a:spcPct val="120000"/>
              </a:lnSpc>
              <a:spcBef>
                <a:spcPct val="0"/>
              </a:spcBef>
              <a:buFontTx/>
              <a:buNone/>
            </a:pPr>
            <a:r>
              <a:rPr lang="en-US" altLang="zh-CN" sz="2800" b="1" dirty="0" smtClean="0">
                <a:solidFill>
                  <a:schemeClr val="accent6">
                    <a:lumMod val="50000"/>
                  </a:schemeClr>
                </a:solidFill>
              </a:rPr>
              <a:t>Word family:</a:t>
            </a:r>
            <a:r>
              <a:rPr lang="en-US" altLang="zh-CN" sz="2800" dirty="0" smtClean="0">
                <a:solidFill>
                  <a:schemeClr val="accent6">
                    <a:lumMod val="50000"/>
                  </a:schemeClr>
                </a:solidFill>
              </a:rPr>
              <a:t> </a:t>
            </a:r>
          </a:p>
          <a:p>
            <a:pPr eaLnBrk="1" hangingPunct="1">
              <a:lnSpc>
                <a:spcPct val="120000"/>
              </a:lnSpc>
              <a:spcBef>
                <a:spcPct val="0"/>
              </a:spcBef>
              <a:buFontTx/>
              <a:buNone/>
            </a:pPr>
            <a:r>
              <a:rPr lang="en-US" altLang="zh-CN" sz="2800" b="1" dirty="0" smtClean="0"/>
              <a:t>pilgrimage</a:t>
            </a:r>
            <a:r>
              <a:rPr lang="en-US" altLang="zh-CN" sz="2800" dirty="0" smtClean="0"/>
              <a:t> </a:t>
            </a:r>
            <a:r>
              <a:rPr lang="zh-CN" altLang="en-US" sz="2400" dirty="0" smtClean="0">
                <a:solidFill>
                  <a:schemeClr val="hlink"/>
                </a:solidFill>
              </a:rPr>
              <a:t>朝圣之旅</a:t>
            </a:r>
          </a:p>
          <a:p>
            <a:pPr algn="just" eaLnBrk="1" hangingPunct="1">
              <a:buSzPct val="120000"/>
              <a:buFont typeface="Arial" pitchFamily="34" charset="0"/>
              <a:buNone/>
            </a:pPr>
            <a:endParaRPr lang="zh-CN" altLang="en-US" sz="2400" dirty="0" smtClean="0">
              <a:solidFill>
                <a:schemeClr val="hlink"/>
              </a:solidFill>
            </a:endParaRPr>
          </a:p>
        </p:txBody>
      </p:sp>
      <p:pic>
        <p:nvPicPr>
          <p:cNvPr id="9" name="Picture 9"/>
          <p:cNvPicPr>
            <a:picLocks noChangeAspect="1" noChangeArrowheads="1"/>
          </p:cNvPicPr>
          <p:nvPr/>
        </p:nvPicPr>
        <p:blipFill>
          <a:blip r:embed="rId8" cstate="print"/>
          <a:srcRect/>
          <a:stretch>
            <a:fillRect/>
          </a:stretch>
        </p:blipFill>
        <p:spPr bwMode="auto">
          <a:xfrm>
            <a:off x="4559537" y="711201"/>
            <a:ext cx="4398725" cy="3889828"/>
          </a:xfrm>
          <a:prstGeom prst="rect">
            <a:avLst/>
          </a:prstGeom>
          <a:noFill/>
          <a:ln w="9525" algn="ctr">
            <a:noFill/>
            <a:miter lim="800000"/>
            <a:headEnd/>
            <a:tailEnd/>
          </a:ln>
        </p:spPr>
      </p:pic>
      <p:grpSp>
        <p:nvGrpSpPr>
          <p:cNvPr id="13" name="组合 12"/>
          <p:cNvGrpSpPr/>
          <p:nvPr/>
        </p:nvGrpSpPr>
        <p:grpSpPr>
          <a:xfrm>
            <a:off x="420918" y="3054064"/>
            <a:ext cx="4436831" cy="3655743"/>
            <a:chOff x="420918" y="3054064"/>
            <a:chExt cx="4436831" cy="3655743"/>
          </a:xfrm>
        </p:grpSpPr>
        <p:pic>
          <p:nvPicPr>
            <p:cNvPr id="11" name="Picture 10"/>
            <p:cNvPicPr>
              <a:picLocks noChangeAspect="1" noChangeArrowheads="1"/>
            </p:cNvPicPr>
            <p:nvPr/>
          </p:nvPicPr>
          <p:blipFill>
            <a:blip r:embed="rId9" cstate="print"/>
            <a:srcRect/>
            <a:stretch>
              <a:fillRect/>
            </a:stretch>
          </p:blipFill>
          <p:spPr bwMode="auto">
            <a:xfrm>
              <a:off x="420918" y="3054064"/>
              <a:ext cx="4436831" cy="3376898"/>
            </a:xfrm>
            <a:prstGeom prst="rect">
              <a:avLst/>
            </a:prstGeom>
            <a:noFill/>
            <a:ln w="9525" algn="ctr">
              <a:noFill/>
              <a:miter lim="800000"/>
              <a:headEnd/>
              <a:tailEnd/>
            </a:ln>
          </p:spPr>
        </p:pic>
        <p:sp>
          <p:nvSpPr>
            <p:cNvPr id="12" name="Text Box 11"/>
            <p:cNvSpPr txBox="1">
              <a:spLocks noChangeArrowheads="1"/>
            </p:cNvSpPr>
            <p:nvPr/>
          </p:nvSpPr>
          <p:spPr bwMode="auto">
            <a:xfrm>
              <a:off x="1053196" y="6340475"/>
              <a:ext cx="3102452" cy="369332"/>
            </a:xfrm>
            <a:prstGeom prst="rect">
              <a:avLst/>
            </a:prstGeom>
            <a:noFill/>
            <a:ln>
              <a:noFill/>
            </a:ln>
            <a:effectLst>
              <a:prstShdw prst="shdw17" dist="17961" dir="2700000">
                <a:schemeClr val="accent1">
                  <a:gamma/>
                  <a:shade val="60000"/>
                  <a:invGamma/>
                </a:schemeClr>
              </a:prstShdw>
            </a:effectLst>
            <a:extLst/>
          </p:spPr>
          <p:txBody>
            <a:bodyPr wrap="none">
              <a:spAutoFit/>
            </a:bodyPr>
            <a:lstStyle/>
            <a:p>
              <a:pPr algn="l">
                <a:spcBef>
                  <a:spcPct val="50000"/>
                </a:spcBef>
                <a:defRPr/>
              </a:pPr>
              <a:r>
                <a:rPr lang="en-US" altLang="zh-CN" b="1" dirty="0">
                  <a:solidFill>
                    <a:schemeClr val="accent6">
                      <a:lumMod val="50000"/>
                    </a:schemeClr>
                  </a:solidFill>
                </a:rPr>
                <a:t>Pilgrimage to Mecca </a:t>
              </a:r>
              <a:r>
                <a:rPr lang="zh-CN" altLang="en-US" b="1" dirty="0">
                  <a:solidFill>
                    <a:schemeClr val="accent6">
                      <a:lumMod val="50000"/>
                    </a:schemeClr>
                  </a:solidFill>
                </a:rPr>
                <a:t>麦加朝圣</a:t>
              </a:r>
            </a:p>
          </p:txBody>
        </p:sp>
      </p:grpSp>
      <p:pic>
        <p:nvPicPr>
          <p:cNvPr id="14" name="图片 6" descr="Home">
            <a:hlinkClick r:id="rId10" action="ppaction://hlinksldjump"/>
          </p:cNvPr>
          <p:cNvPicPr>
            <a:picLocks noChangeAspect="1" noChangeArrowheads="1"/>
          </p:cNvPicPr>
          <p:nvPr/>
        </p:nvPicPr>
        <p:blipFill>
          <a:blip r:embed="rId11"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dissolv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4150" y="431800"/>
            <a:ext cx="8788400" cy="6426200"/>
          </a:xfrm>
          <a:prstGeom prst="rect">
            <a:avLst/>
          </a:prstGeom>
          <a:noFill/>
          <a:ln>
            <a:miter lim="800000"/>
            <a:headEnd/>
            <a:tailEnd/>
          </a:ln>
        </p:spPr>
        <p:txBody>
          <a:bodyPr/>
          <a:lstStyle/>
          <a:p>
            <a:pPr algn="just" eaLnBrk="1" hangingPunct="1">
              <a:lnSpc>
                <a:spcPct val="100000"/>
              </a:lnSpc>
              <a:spcBef>
                <a:spcPts val="0"/>
              </a:spcBef>
              <a:buSzPct val="120000"/>
              <a:buFont typeface="Arial" pitchFamily="34" charset="0"/>
              <a:buNone/>
            </a:pPr>
            <a:r>
              <a:rPr lang="en-US" altLang="zh-CN" sz="3200" b="1" dirty="0" smtClean="0"/>
              <a:t>scribble</a:t>
            </a:r>
            <a:r>
              <a:rPr lang="en-US" altLang="zh-CN" b="1" dirty="0" smtClean="0"/>
              <a:t>                       </a:t>
            </a:r>
            <a:r>
              <a:rPr lang="en-US" altLang="zh-CN" i="1" dirty="0" smtClean="0">
                <a:solidFill>
                  <a:srgbClr val="C00000"/>
                </a:solidFill>
              </a:rPr>
              <a:t>v.</a:t>
            </a:r>
            <a:r>
              <a:rPr lang="en-US" altLang="zh-CN" b="1" dirty="0" smtClean="0"/>
              <a:t>  </a:t>
            </a:r>
          </a:p>
          <a:p>
            <a:pPr algn="just" eaLnBrk="1" hangingPunct="1">
              <a:lnSpc>
                <a:spcPct val="100000"/>
              </a:lnSpc>
              <a:spcBef>
                <a:spcPts val="0"/>
              </a:spcBef>
              <a:buSzPct val="120000"/>
              <a:buFont typeface="Arial" pitchFamily="34" charset="0"/>
              <a:buNone/>
            </a:pPr>
            <a:r>
              <a:rPr lang="en-US" altLang="zh-CN" sz="2800" b="1" dirty="0" smtClean="0"/>
              <a:t>1.</a:t>
            </a:r>
            <a:r>
              <a:rPr lang="en-US" altLang="zh-CN" sz="2800" dirty="0" smtClean="0"/>
              <a:t> to write </a:t>
            </a:r>
            <a:r>
              <a:rPr lang="en-US" altLang="zh-CN" sz="2800" dirty="0" err="1" smtClean="0"/>
              <a:t>sth</a:t>
            </a:r>
            <a:r>
              <a:rPr lang="en-US" altLang="zh-CN" sz="2800" dirty="0" smtClean="0"/>
              <a:t>. quickly and carelessly, especially because you do not have much time </a:t>
            </a:r>
            <a:r>
              <a:rPr lang="zh-CN" altLang="en-US" sz="2400" dirty="0" smtClean="0">
                <a:solidFill>
                  <a:schemeClr val="hlink"/>
                </a:solidFill>
              </a:rPr>
              <a:t>草草记下，匆匆书写（尤指因时间仓促）</a:t>
            </a:r>
            <a:endParaRPr lang="en-US" altLang="zh-CN" sz="2800" dirty="0" smtClean="0"/>
          </a:p>
          <a:p>
            <a:pPr algn="just" eaLnBrk="1" hangingPunct="1">
              <a:lnSpc>
                <a:spcPct val="100000"/>
              </a:lnSpc>
              <a:spcBef>
                <a:spcPts val="0"/>
              </a:spcBef>
              <a:buNone/>
            </a:pPr>
            <a:r>
              <a:rPr lang="en-US" altLang="zh-CN" sz="2800" i="1" dirty="0" smtClean="0"/>
              <a:t>e.g. </a:t>
            </a:r>
            <a:r>
              <a:rPr lang="en-US" altLang="zh-CN" sz="2800" dirty="0" smtClean="0"/>
              <a:t>She scribbled </a:t>
            </a:r>
            <a:r>
              <a:rPr lang="en-US" altLang="zh-CN" dirty="0" smtClean="0"/>
              <a:t>her apartment phone number on the back of a business card. </a:t>
            </a:r>
            <a:endParaRPr lang="zh-CN" altLang="en-US" sz="2800" dirty="0" smtClean="0"/>
          </a:p>
          <a:p>
            <a:pPr algn="just" eaLnBrk="1" hangingPunct="1">
              <a:lnSpc>
                <a:spcPct val="100000"/>
              </a:lnSpc>
              <a:spcBef>
                <a:spcPts val="0"/>
              </a:spcBef>
              <a:buSzPct val="120000"/>
              <a:buNone/>
            </a:pPr>
            <a:r>
              <a:rPr lang="zh-CN" altLang="en-US" sz="2400" dirty="0" smtClean="0">
                <a:solidFill>
                  <a:schemeClr val="hlink"/>
                </a:solidFill>
              </a:rPr>
              <a:t>      她在一张名片的反面匆匆写下了她公寓的电话号码。 </a:t>
            </a:r>
            <a:endParaRPr lang="en-US" altLang="zh-CN" sz="2800" i="1" dirty="0" smtClean="0"/>
          </a:p>
          <a:p>
            <a:pPr algn="just" eaLnBrk="1" hangingPunct="1">
              <a:lnSpc>
                <a:spcPct val="100000"/>
              </a:lnSpc>
              <a:spcBef>
                <a:spcPts val="0"/>
              </a:spcBef>
              <a:buSzPct val="120000"/>
              <a:buFont typeface="Arial" pitchFamily="34" charset="0"/>
              <a:buNone/>
            </a:pPr>
            <a:r>
              <a:rPr lang="en-US" altLang="zh-CN" sz="2800" b="1" dirty="0" smtClean="0"/>
              <a:t>2.</a:t>
            </a:r>
            <a:r>
              <a:rPr lang="en-US" altLang="zh-CN" sz="2800" dirty="0" smtClean="0"/>
              <a:t> to make marks or drawings with no meaning </a:t>
            </a:r>
            <a:r>
              <a:rPr lang="zh-CN" altLang="en-US" sz="2400" dirty="0" smtClean="0">
                <a:solidFill>
                  <a:schemeClr val="hlink"/>
                </a:solidFill>
              </a:rPr>
              <a:t>乱涂；涂写； 乱画</a:t>
            </a:r>
            <a:endParaRPr lang="en-US" altLang="zh-CN" sz="1400" dirty="0" smtClean="0"/>
          </a:p>
          <a:p>
            <a:pPr eaLnBrk="1" hangingPunct="1">
              <a:lnSpc>
                <a:spcPct val="100000"/>
              </a:lnSpc>
              <a:spcBef>
                <a:spcPts val="0"/>
              </a:spcBef>
              <a:buFontTx/>
              <a:buNone/>
            </a:pPr>
            <a:r>
              <a:rPr lang="en-US" altLang="zh-CN" sz="2800" i="1" dirty="0" smtClean="0"/>
              <a:t>e.g. </a:t>
            </a:r>
            <a:r>
              <a:rPr lang="en-US" altLang="zh-CN" sz="2800" dirty="0" smtClean="0"/>
              <a:t>When Caroline was five she scribbled on a wall.</a:t>
            </a:r>
            <a:endParaRPr lang="zh-CN" altLang="en-US" sz="2800" dirty="0" smtClean="0"/>
          </a:p>
          <a:p>
            <a:pPr algn="just" eaLnBrk="1" hangingPunct="1">
              <a:lnSpc>
                <a:spcPct val="100000"/>
              </a:lnSpc>
              <a:spcBef>
                <a:spcPts val="0"/>
              </a:spcBef>
              <a:buSzPct val="120000"/>
              <a:buFont typeface="Arial" pitchFamily="34" charset="0"/>
              <a:buNone/>
            </a:pPr>
            <a:r>
              <a:rPr lang="zh-CN" altLang="en-US" sz="2400" dirty="0" smtClean="0">
                <a:solidFill>
                  <a:schemeClr val="hlink"/>
                </a:solidFill>
              </a:rPr>
              <a:t>      卡罗琳五岁的时候喜欢在墙上乱画。</a:t>
            </a:r>
            <a:endParaRPr lang="en-US" altLang="zh-CN" sz="1400" dirty="0" smtClean="0"/>
          </a:p>
          <a:p>
            <a:pPr algn="just" eaLnBrk="1" hangingPunct="1">
              <a:lnSpc>
                <a:spcPct val="100000"/>
              </a:lnSpc>
              <a:spcBef>
                <a:spcPts val="0"/>
              </a:spcBef>
              <a:buSzPct val="120000"/>
              <a:buNone/>
            </a:pPr>
            <a:r>
              <a:rPr lang="en-US" altLang="zh-CN" sz="2800" b="1" dirty="0" smtClean="0"/>
              <a:t>3. </a:t>
            </a:r>
            <a:r>
              <a:rPr lang="en-US" altLang="zh-CN" sz="2800" i="1" dirty="0" smtClean="0">
                <a:solidFill>
                  <a:srgbClr val="C00000"/>
                </a:solidFill>
              </a:rPr>
              <a:t>n</a:t>
            </a:r>
            <a:r>
              <a:rPr lang="en-US" altLang="zh-CN" i="1" dirty="0" smtClean="0">
                <a:solidFill>
                  <a:srgbClr val="C00000"/>
                </a:solidFill>
              </a:rPr>
              <a:t>. </a:t>
            </a:r>
            <a:r>
              <a:rPr lang="en-US" altLang="zh-CN" spc="-40" dirty="0" smtClean="0"/>
              <a:t>marks and drawings with no meaning </a:t>
            </a:r>
            <a:r>
              <a:rPr lang="zh-CN" altLang="en-US" sz="2400" spc="-40" dirty="0" smtClean="0">
                <a:solidFill>
                  <a:srgbClr val="0070C0"/>
                </a:solidFill>
              </a:rPr>
              <a:t>涂鸦；潦草的写法</a:t>
            </a:r>
            <a:endParaRPr lang="en-US" altLang="zh-CN" sz="2400" spc="-40" dirty="0" smtClean="0">
              <a:solidFill>
                <a:srgbClr val="0070C0"/>
              </a:solidFill>
            </a:endParaRPr>
          </a:p>
          <a:p>
            <a:pPr algn="just" eaLnBrk="1" hangingPunct="1">
              <a:lnSpc>
                <a:spcPct val="100000"/>
              </a:lnSpc>
              <a:spcBef>
                <a:spcPts val="0"/>
              </a:spcBef>
              <a:buSzPct val="120000"/>
              <a:buNone/>
            </a:pPr>
            <a:r>
              <a:rPr lang="en-US" altLang="zh-CN" sz="2800" i="1" dirty="0" smtClean="0"/>
              <a:t>e.g. </a:t>
            </a:r>
            <a:r>
              <a:rPr lang="en-US" altLang="zh-CN" dirty="0" smtClean="0"/>
              <a:t>1.</a:t>
            </a:r>
            <a:r>
              <a:rPr lang="en-US" altLang="zh-CN" i="1" dirty="0" smtClean="0"/>
              <a:t> </a:t>
            </a:r>
            <a:r>
              <a:rPr lang="en-US" altLang="zh-CN" dirty="0" smtClean="0"/>
              <a:t>scribbles all over the page</a:t>
            </a:r>
            <a:endParaRPr lang="zh-CN" altLang="en-US" dirty="0" smtClean="0"/>
          </a:p>
          <a:p>
            <a:pPr algn="just" eaLnBrk="1" hangingPunct="1">
              <a:lnSpc>
                <a:spcPct val="100000"/>
              </a:lnSpc>
              <a:spcBef>
                <a:spcPts val="0"/>
              </a:spcBef>
              <a:buSzPct val="120000"/>
              <a:buNone/>
            </a:pPr>
            <a:r>
              <a:rPr lang="en-US" altLang="zh-CN" dirty="0" smtClean="0"/>
              <a:t>        2. an illegible scribble</a:t>
            </a:r>
            <a:endParaRPr lang="zh-CN" altLang="en-US" sz="2400" dirty="0" smtClean="0">
              <a:solidFill>
                <a:srgbClr val="0070C0"/>
              </a:solidFill>
            </a:endParaRPr>
          </a:p>
          <a:p>
            <a:pPr algn="just" eaLnBrk="1" hangingPunct="1">
              <a:buSzPct val="120000"/>
              <a:buFont typeface="Arial" pitchFamily="34" charset="0"/>
              <a:buNone/>
            </a:pPr>
            <a:endParaRPr lang="en-US" altLang="zh-CN" sz="2800" i="1" dirty="0" smtClean="0"/>
          </a:p>
          <a:p>
            <a:pPr algn="just" eaLnBrk="1" hangingPunct="1">
              <a:buSzPct val="120000"/>
              <a:buFont typeface="Arial" pitchFamily="34" charset="0"/>
              <a:buNone/>
            </a:pPr>
            <a:endParaRPr lang="en-US" altLang="zh-CN" sz="1600" b="1" dirty="0" smtClean="0"/>
          </a:p>
          <a:p>
            <a:pPr algn="just" eaLnBrk="1" hangingPunct="1">
              <a:buSzPct val="120000"/>
              <a:buFont typeface="Arial" pitchFamily="34" charset="0"/>
              <a:buNone/>
            </a:pPr>
            <a:endParaRPr lang="en-US" altLang="zh-CN" sz="2800" b="1"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11" name="Text Box 27"/>
          <p:cNvSpPr txBox="1">
            <a:spLocks noChangeArrowheads="1"/>
          </p:cNvSpPr>
          <p:nvPr/>
        </p:nvSpPr>
        <p:spPr bwMode="auto">
          <a:xfrm>
            <a:off x="4973637" y="5416097"/>
            <a:ext cx="1751819" cy="476098"/>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a:spcBef>
                <a:spcPct val="50000"/>
              </a:spcBef>
              <a:defRPr/>
            </a:pPr>
            <a:r>
              <a:rPr lang="zh-CN" altLang="en-US" sz="2400" dirty="0">
                <a:solidFill>
                  <a:schemeClr val="hlink"/>
                </a:solidFill>
              </a:rPr>
              <a:t>纸上的涂鸦</a:t>
            </a:r>
          </a:p>
        </p:txBody>
      </p:sp>
      <p:sp>
        <p:nvSpPr>
          <p:cNvPr id="12" name="Text Box 28"/>
          <p:cNvSpPr txBox="1">
            <a:spLocks noChangeArrowheads="1"/>
          </p:cNvSpPr>
          <p:nvPr/>
        </p:nvSpPr>
        <p:spPr bwMode="auto">
          <a:xfrm>
            <a:off x="4042227" y="5857196"/>
            <a:ext cx="3002188" cy="476098"/>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algn="l">
              <a:spcBef>
                <a:spcPct val="50000"/>
              </a:spcBef>
              <a:defRPr/>
            </a:pPr>
            <a:r>
              <a:rPr lang="zh-CN" altLang="en-US" sz="2400" dirty="0">
                <a:solidFill>
                  <a:schemeClr val="hlink"/>
                </a:solidFill>
              </a:rPr>
              <a:t>不易辨认的潦草字迹</a:t>
            </a:r>
          </a:p>
        </p:txBody>
      </p:sp>
      <p:pic>
        <p:nvPicPr>
          <p:cNvPr id="8194" name="Picture 2"/>
          <p:cNvPicPr>
            <a:picLocks noChangeAspect="1" noChangeArrowheads="1"/>
          </p:cNvPicPr>
          <p:nvPr/>
        </p:nvPicPr>
        <p:blipFill>
          <a:blip r:embed="rId3" cstate="print"/>
          <a:srcRect/>
          <a:stretch>
            <a:fillRect/>
          </a:stretch>
        </p:blipFill>
        <p:spPr bwMode="auto">
          <a:xfrm>
            <a:off x="1924050" y="823913"/>
            <a:ext cx="1028700" cy="295275"/>
          </a:xfrm>
          <a:prstGeom prst="rect">
            <a:avLst/>
          </a:prstGeom>
          <a:noFill/>
          <a:ln w="9525">
            <a:noFill/>
            <a:miter lim="800000"/>
            <a:headEnd/>
            <a:tailEnd/>
          </a:ln>
          <a:effectLst/>
        </p:spPr>
      </p:pic>
      <p:pic>
        <p:nvPicPr>
          <p:cNvPr id="13"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4"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16" name="图片 10" descr="MORE"/>
          <p:cNvPicPr>
            <a:picLocks noChangeAspect="1" noChangeArrowheads="1"/>
          </p:cNvPicPr>
          <p:nvPr/>
        </p:nvPicPr>
        <p:blipFill>
          <a:blip r:embed="rId8" cstate="print"/>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dissolve">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3"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4" name="图片 5" descr="Back">
            <a:hlinkClick r:id="rId5" action="ppaction://hlinksldjump"/>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sp>
        <p:nvSpPr>
          <p:cNvPr id="15" name="Text Box 11"/>
          <p:cNvSpPr txBox="1">
            <a:spLocks noChangeArrowheads="1"/>
          </p:cNvSpPr>
          <p:nvPr/>
        </p:nvSpPr>
        <p:spPr bwMode="auto">
          <a:xfrm>
            <a:off x="171450" y="657225"/>
            <a:ext cx="8782050" cy="6038850"/>
          </a:xfrm>
          <a:prstGeom prst="rect">
            <a:avLst/>
          </a:prstGeom>
          <a:noFill/>
          <a:ln>
            <a:noFill/>
          </a:ln>
          <a:effectLst>
            <a:prstShdw prst="shdw17" dist="17961" dir="2700000">
              <a:schemeClr val="accent1">
                <a:gamma/>
                <a:shade val="60000"/>
                <a:invGamma/>
              </a:schemeClr>
            </a:prstShdw>
          </a:effectLst>
          <a:extLst/>
        </p:spPr>
        <p:txBody>
          <a:bodyPr wrap="square">
            <a:noAutofit/>
          </a:bodyPr>
          <a:lstStyle>
            <a:lvl1pPr marL="266700" indent="-266700" algn="l" eaLnBrk="0" hangingPunct="0">
              <a:defRPr sz="2000">
                <a:solidFill>
                  <a:schemeClr val="tx1"/>
                </a:solidFill>
                <a:latin typeface="Calibri" pitchFamily="34" charset="0"/>
                <a:ea typeface="宋体" pitchFamily="2" charset="-122"/>
              </a:defRPr>
            </a:lvl1pPr>
            <a:lvl2pPr marL="627063" algn="l" eaLnBrk="0" hangingPunct="0">
              <a:defRPr sz="2000">
                <a:solidFill>
                  <a:schemeClr val="tx1"/>
                </a:solidFill>
                <a:latin typeface="Calibri" pitchFamily="34" charset="0"/>
                <a:ea typeface="宋体" pitchFamily="2" charset="-122"/>
              </a:defRPr>
            </a:lvl2pPr>
            <a:lvl3pPr algn="l" eaLnBrk="0" hangingPunct="0">
              <a:defRPr sz="2000">
                <a:solidFill>
                  <a:schemeClr val="tx1"/>
                </a:solidFill>
                <a:latin typeface="Calibri" pitchFamily="34" charset="0"/>
                <a:ea typeface="宋体" pitchFamily="2" charset="-122"/>
              </a:defRPr>
            </a:lvl3pPr>
            <a:lvl4pPr algn="l" eaLnBrk="0" hangingPunct="0">
              <a:defRPr sz="2000">
                <a:solidFill>
                  <a:schemeClr val="tx1"/>
                </a:solidFill>
                <a:latin typeface="Calibri" pitchFamily="34" charset="0"/>
                <a:ea typeface="宋体" pitchFamily="2" charset="-122"/>
              </a:defRPr>
            </a:lvl4pPr>
            <a:lvl5pPr algn="l" eaLnBrk="0" hangingPunct="0">
              <a:defRPr sz="2000">
                <a:solidFill>
                  <a:schemeClr val="tx1"/>
                </a:solidFill>
                <a:latin typeface="Calibri" pitchFamily="34" charset="0"/>
                <a:ea typeface="宋体" pitchFamily="2" charset="-122"/>
              </a:defRPr>
            </a:lvl5pPr>
            <a:lvl6pPr eaLnBrk="0" fontAlgn="base" hangingPunct="0">
              <a:spcBef>
                <a:spcPct val="0"/>
              </a:spcBef>
              <a:spcAft>
                <a:spcPct val="0"/>
              </a:spcAft>
              <a:defRPr sz="2000">
                <a:solidFill>
                  <a:schemeClr val="tx1"/>
                </a:solidFill>
                <a:latin typeface="Calibri" pitchFamily="34" charset="0"/>
                <a:ea typeface="宋体" pitchFamily="2" charset="-122"/>
              </a:defRPr>
            </a:lvl6pPr>
            <a:lvl7pPr eaLnBrk="0" fontAlgn="base" hangingPunct="0">
              <a:spcBef>
                <a:spcPct val="0"/>
              </a:spcBef>
              <a:spcAft>
                <a:spcPct val="0"/>
              </a:spcAft>
              <a:defRPr sz="2000">
                <a:solidFill>
                  <a:schemeClr val="tx1"/>
                </a:solidFill>
                <a:latin typeface="Calibri" pitchFamily="34" charset="0"/>
                <a:ea typeface="宋体" pitchFamily="2" charset="-122"/>
              </a:defRPr>
            </a:lvl7pPr>
            <a:lvl8pPr eaLnBrk="0" fontAlgn="base" hangingPunct="0">
              <a:spcBef>
                <a:spcPct val="0"/>
              </a:spcBef>
              <a:spcAft>
                <a:spcPct val="0"/>
              </a:spcAft>
              <a:defRPr sz="2000">
                <a:solidFill>
                  <a:schemeClr val="tx1"/>
                </a:solidFill>
                <a:latin typeface="Calibri" pitchFamily="34" charset="0"/>
                <a:ea typeface="宋体" pitchFamily="2" charset="-122"/>
              </a:defRPr>
            </a:lvl8pPr>
            <a:lvl9pPr eaLnBrk="0" fontAlgn="base" hangingPunct="0">
              <a:spcBef>
                <a:spcPct val="0"/>
              </a:spcBef>
              <a:spcAft>
                <a:spcPct val="0"/>
              </a:spcAft>
              <a:defRPr sz="2000">
                <a:solidFill>
                  <a:schemeClr val="tx1"/>
                </a:solidFill>
                <a:latin typeface="Calibri" pitchFamily="34" charset="0"/>
                <a:ea typeface="宋体" pitchFamily="2" charset="-122"/>
              </a:defRPr>
            </a:lvl9pPr>
          </a:lstStyle>
          <a:p>
            <a:pPr algn="just" eaLnBrk="1" hangingPunct="1">
              <a:spcBef>
                <a:spcPct val="20000"/>
              </a:spcBef>
              <a:buSzPct val="90000"/>
              <a:buFont typeface="Wingdings" pitchFamily="2" charset="2"/>
              <a:buChar char="Ø"/>
              <a:defRPr/>
            </a:pPr>
            <a:r>
              <a:rPr lang="en-US" altLang="en-US" sz="2800" dirty="0" smtClean="0"/>
              <a:t>It may help to understand and remember the word </a:t>
            </a:r>
            <a:r>
              <a:rPr lang="en-US" altLang="en-US" sz="2800" i="1" dirty="0" smtClean="0"/>
              <a:t>scribble</a:t>
            </a:r>
            <a:r>
              <a:rPr lang="en-US" altLang="en-US" sz="2800" dirty="0" smtClean="0"/>
              <a:t> if we relate it to a set of words: </a:t>
            </a:r>
            <a:r>
              <a:rPr lang="en-US" altLang="en-US" sz="2800" i="1" dirty="0" smtClean="0">
                <a:solidFill>
                  <a:schemeClr val="hlink"/>
                </a:solidFill>
              </a:rPr>
              <a:t>scribe</a:t>
            </a:r>
            <a:r>
              <a:rPr lang="en-US" altLang="en-US" sz="2800" dirty="0" smtClean="0"/>
              <a:t> (to write,</a:t>
            </a:r>
            <a:r>
              <a:rPr lang="en-US" altLang="zh-CN" sz="2800" dirty="0" smtClean="0"/>
              <a:t> </a:t>
            </a:r>
            <a:r>
              <a:rPr lang="en-US" altLang="en-US" sz="2800" dirty="0" smtClean="0"/>
              <a:t>or a writer), a </a:t>
            </a:r>
            <a:r>
              <a:rPr lang="en-US" altLang="en-US" sz="2800" i="1" dirty="0" smtClean="0">
                <a:solidFill>
                  <a:schemeClr val="hlink"/>
                </a:solidFill>
              </a:rPr>
              <a:t>scribbler</a:t>
            </a:r>
            <a:r>
              <a:rPr lang="en-US" altLang="en-US" sz="2800" dirty="0" smtClean="0"/>
              <a:t> (an unimportant writer), a </a:t>
            </a:r>
            <a:r>
              <a:rPr lang="en-US" altLang="en-US" sz="2800" i="1" dirty="0" smtClean="0">
                <a:solidFill>
                  <a:schemeClr val="hlink"/>
                </a:solidFill>
              </a:rPr>
              <a:t>script</a:t>
            </a:r>
            <a:r>
              <a:rPr lang="en-US" altLang="en-US" sz="2800" dirty="0" smtClean="0"/>
              <a:t> (the manuscript of a play or movie, or a system</a:t>
            </a:r>
            <a:r>
              <a:rPr lang="en-US" altLang="zh-CN" sz="2800" dirty="0" smtClean="0"/>
              <a:t> </a:t>
            </a:r>
            <a:r>
              <a:rPr lang="en-US" altLang="en-US" sz="2800" dirty="0" smtClean="0"/>
              <a:t>of writing a language, like Arabic script), a </a:t>
            </a:r>
            <a:r>
              <a:rPr lang="en-US" altLang="en-US" sz="2800" i="1" dirty="0" smtClean="0">
                <a:solidFill>
                  <a:schemeClr val="hlink"/>
                </a:solidFill>
              </a:rPr>
              <a:t>manuscript</a:t>
            </a:r>
            <a:r>
              <a:rPr lang="en-US" altLang="en-US" sz="2800" dirty="0" smtClean="0"/>
              <a:t> (a document originally written by hand), </a:t>
            </a:r>
            <a:r>
              <a:rPr lang="en-US" altLang="en-US" sz="2800" i="1" dirty="0" smtClean="0">
                <a:solidFill>
                  <a:schemeClr val="hlink"/>
                </a:solidFill>
              </a:rPr>
              <a:t>PS</a:t>
            </a:r>
            <a:r>
              <a:rPr lang="en-US" altLang="en-US" sz="2800" dirty="0" smtClean="0">
                <a:solidFill>
                  <a:schemeClr val="hlink"/>
                </a:solidFill>
              </a:rPr>
              <a:t> </a:t>
            </a:r>
            <a:r>
              <a:rPr lang="en-US" altLang="en-US" sz="2800" dirty="0" smtClean="0"/>
              <a:t>or</a:t>
            </a:r>
            <a:r>
              <a:rPr lang="en-US" altLang="zh-CN" sz="2800" dirty="0" smtClean="0"/>
              <a:t> </a:t>
            </a:r>
            <a:r>
              <a:rPr lang="en-US" altLang="en-US" sz="2800" i="1" dirty="0" smtClean="0">
                <a:solidFill>
                  <a:schemeClr val="hlink"/>
                </a:solidFill>
              </a:rPr>
              <a:t>postscript</a:t>
            </a:r>
            <a:r>
              <a:rPr lang="en-US" altLang="en-US" sz="2800" dirty="0" smtClean="0"/>
              <a:t> (an extra message written after one has signed a letter). This illustrates a productive vocabulary</a:t>
            </a:r>
            <a:r>
              <a:rPr lang="en-US" altLang="zh-CN" sz="2800" dirty="0" smtClean="0"/>
              <a:t> </a:t>
            </a:r>
            <a:r>
              <a:rPr lang="en-US" altLang="en-US" sz="2800" dirty="0" smtClean="0"/>
              <a:t>learning strategy of linking morphologically</a:t>
            </a:r>
            <a:r>
              <a:rPr lang="en-US" altLang="zh-CN" sz="2800" dirty="0" smtClean="0"/>
              <a:t> (</a:t>
            </a:r>
            <a:r>
              <a:rPr lang="zh-CN" altLang="en-US" sz="2400" dirty="0" smtClean="0"/>
              <a:t>形态学上地</a:t>
            </a:r>
            <a:r>
              <a:rPr lang="en-US" altLang="zh-CN" sz="2800" dirty="0" smtClean="0"/>
              <a:t>)</a:t>
            </a:r>
            <a:r>
              <a:rPr lang="en-US" altLang="en-US" sz="2800" dirty="0" smtClean="0"/>
              <a:t> related words together in sets.</a:t>
            </a:r>
            <a:endParaRPr lang="zh-CN" altLang="en-US" sz="2800" dirty="0" smtClean="0"/>
          </a:p>
        </p:txBody>
      </p:sp>
      <p:pic>
        <p:nvPicPr>
          <p:cNvPr id="16" name="图片 10" descr="MORE"/>
          <p:cNvPicPr>
            <a:picLocks noChangeAspect="1" noChangeArrowheads="1"/>
          </p:cNvPicPr>
          <p:nvPr/>
        </p:nvPicPr>
        <p:blipFill>
          <a:blip r:embed="rId7" cstate="print"/>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468313" y="994515"/>
            <a:ext cx="8218487" cy="5406285"/>
          </a:xfrm>
          <a:prstGeom prst="rect">
            <a:avLst/>
          </a:prstGeom>
          <a:noFill/>
          <a:ln>
            <a:miter lim="800000"/>
            <a:headEnd/>
            <a:tailEnd/>
          </a:ln>
        </p:spPr>
        <p:txBody>
          <a:bodyPr/>
          <a:lstStyle/>
          <a:p>
            <a:pPr marL="361950" indent="-361950" algn="just" eaLnBrk="1" hangingPunct="1">
              <a:buSzPct val="120000"/>
              <a:buFont typeface="Arial" pitchFamily="34" charset="0"/>
              <a:buNone/>
            </a:pPr>
            <a:endParaRPr lang="en-US" altLang="zh-CN" b="1" dirty="0" smtClean="0"/>
          </a:p>
          <a:p>
            <a:pPr marL="361950" indent="-361950" algn="just" eaLnBrk="1" hangingPunct="1">
              <a:lnSpc>
                <a:spcPct val="130000"/>
              </a:lnSpc>
              <a:buSzPct val="120000"/>
            </a:pPr>
            <a:r>
              <a:rPr lang="en-US" altLang="zh-CN" b="1" dirty="0" smtClean="0">
                <a:solidFill>
                  <a:srgbClr val="002060"/>
                </a:solidFill>
              </a:rPr>
              <a:t>Think about the class in the video. </a:t>
            </a:r>
          </a:p>
          <a:p>
            <a:pPr marL="361950" indent="-361950" algn="just" eaLnBrk="1" hangingPunct="1">
              <a:lnSpc>
                <a:spcPct val="130000"/>
              </a:lnSpc>
              <a:buSzPct val="120000"/>
            </a:pPr>
            <a:endParaRPr lang="en-US" altLang="zh-CN" sz="400" b="1" dirty="0" smtClean="0">
              <a:solidFill>
                <a:srgbClr val="002060"/>
              </a:solidFill>
            </a:endParaRPr>
          </a:p>
          <a:p>
            <a:pPr marL="361950" indent="-361950" algn="just" eaLnBrk="1" hangingPunct="1">
              <a:lnSpc>
                <a:spcPct val="130000"/>
              </a:lnSpc>
              <a:buSzPct val="120000"/>
            </a:pPr>
            <a:r>
              <a:rPr lang="en-US" altLang="zh-CN" b="1" dirty="0" smtClean="0">
                <a:solidFill>
                  <a:srgbClr val="002060"/>
                </a:solidFill>
              </a:rPr>
              <a:t>Discuss in pairs about the differences between a high school class and a college class. </a:t>
            </a:r>
          </a:p>
          <a:p>
            <a:pPr marL="361950" indent="-361950" algn="just" eaLnBrk="1" hangingPunct="1">
              <a:lnSpc>
                <a:spcPct val="130000"/>
              </a:lnSpc>
              <a:buSzPct val="120000"/>
            </a:pPr>
            <a:endParaRPr lang="en-US" altLang="zh-CN" sz="400" b="1" dirty="0" smtClean="0">
              <a:solidFill>
                <a:srgbClr val="002060"/>
              </a:solidFill>
            </a:endParaRPr>
          </a:p>
          <a:p>
            <a:pPr marL="361950" indent="-361950" algn="just" eaLnBrk="1" hangingPunct="1">
              <a:lnSpc>
                <a:spcPct val="130000"/>
              </a:lnSpc>
              <a:buSzPct val="120000"/>
            </a:pPr>
            <a:r>
              <a:rPr lang="en-US" altLang="zh-CN" b="1" dirty="0" smtClean="0">
                <a:solidFill>
                  <a:srgbClr val="002060"/>
                </a:solidFill>
              </a:rPr>
              <a:t>What is the most difficult part for you in a college class? </a:t>
            </a:r>
          </a:p>
          <a:p>
            <a:pPr marL="361950" indent="-361950" algn="just" eaLnBrk="1" hangingPunct="1">
              <a:buSzPct val="120000"/>
              <a:buFont typeface="Arial" pitchFamily="34" charset="0"/>
              <a:buNone/>
            </a:pPr>
            <a:endParaRPr lang="en-US" altLang="zh-CN" sz="2800" dirty="0" smtClean="0"/>
          </a:p>
        </p:txBody>
      </p:sp>
      <p:pic>
        <p:nvPicPr>
          <p:cNvPr id="4101" name="图片 5" descr="Back">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11" name="图片 9" descr="END"/>
          <p:cNvPicPr>
            <a:picLocks noChangeAspect="1" noChangeArrowheads="1"/>
          </p:cNvPicPr>
          <p:nvPr/>
        </p:nvPicPr>
        <p:blipFill>
          <a:blip r:embed="rId5" cstate="print"/>
          <a:srcRect/>
          <a:stretch>
            <a:fillRect/>
          </a:stretch>
        </p:blipFill>
        <p:spPr bwMode="auto">
          <a:xfrm>
            <a:off x="8371019" y="6333761"/>
            <a:ext cx="476250" cy="225425"/>
          </a:xfrm>
          <a:prstGeom prst="rect">
            <a:avLst/>
          </a:prstGeom>
          <a:noFill/>
          <a:ln w="9525">
            <a:noFill/>
            <a:miter lim="800000"/>
            <a:headEnd/>
            <a:tailEnd/>
          </a:ln>
        </p:spPr>
      </p:pic>
      <p:pic>
        <p:nvPicPr>
          <p:cNvPr id="7"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0975" y="673100"/>
            <a:ext cx="8801100" cy="6003925"/>
          </a:xfrm>
          <a:prstGeom prst="rect">
            <a:avLst/>
          </a:prstGeom>
          <a:noFill/>
          <a:ln>
            <a:miter lim="800000"/>
            <a:headEnd/>
            <a:tailEnd/>
          </a:ln>
        </p:spPr>
        <p:txBody>
          <a:bodyPr/>
          <a:lstStyle/>
          <a:p>
            <a:pPr marL="266700" indent="-266700" algn="just" eaLnBrk="1" hangingPunct="1">
              <a:buSzPct val="120000"/>
              <a:buFont typeface="Arial" pitchFamily="34" charset="0"/>
              <a:buNone/>
            </a:pPr>
            <a:r>
              <a:rPr lang="en-US" altLang="zh-CN" sz="2800" b="1" dirty="0" smtClean="0"/>
              <a:t>Fill in the blanks with proper words.</a:t>
            </a:r>
          </a:p>
          <a:p>
            <a:pPr marL="266700" indent="-266700" algn="just" eaLnBrk="1" hangingPunct="1">
              <a:buSzPct val="120000"/>
              <a:buFont typeface="Arial" pitchFamily="34" charset="0"/>
              <a:buNone/>
            </a:pPr>
            <a:endParaRPr lang="en-US" altLang="zh-CN" dirty="0" smtClean="0"/>
          </a:p>
          <a:p>
            <a:pPr marL="266700" indent="-266700" algn="just" eaLnBrk="1" hangingPunct="1">
              <a:buSzPct val="120000"/>
              <a:buNone/>
            </a:pPr>
            <a:r>
              <a:rPr lang="en-US" altLang="zh-CN" dirty="0" smtClean="0"/>
              <a:t>1. </a:t>
            </a:r>
            <a:r>
              <a:rPr lang="en-US" altLang="zh-CN" spc="-50" dirty="0" smtClean="0"/>
              <a:t>I should like to add a _________ to your letter for John Cage.</a:t>
            </a:r>
          </a:p>
          <a:p>
            <a:pPr marL="266700" indent="-266700" algn="just" eaLnBrk="1" hangingPunct="1">
              <a:buSzPct val="120000"/>
              <a:buNone/>
            </a:pPr>
            <a:r>
              <a:rPr lang="en-US" altLang="zh-CN" dirty="0" smtClean="0"/>
              <a:t>2. The _______ worked hard to support his family.</a:t>
            </a:r>
          </a:p>
          <a:p>
            <a:pPr marL="266700" indent="-266700" algn="just" eaLnBrk="1" hangingPunct="1">
              <a:buSzPct val="120000"/>
              <a:buFont typeface="Arial" pitchFamily="34" charset="0"/>
              <a:buNone/>
            </a:pPr>
            <a:r>
              <a:rPr lang="en-US" altLang="zh-CN" dirty="0" smtClean="0"/>
              <a:t>3. I have to declare that I am not a ________ of no reputation, and that I possess much natural eloquence. </a:t>
            </a:r>
          </a:p>
          <a:p>
            <a:pPr marL="266700" indent="-266700" algn="just" eaLnBrk="1" hangingPunct="1">
              <a:buSzPct val="120000"/>
              <a:buNone/>
            </a:pPr>
            <a:r>
              <a:rPr lang="en-US" altLang="zh-CN" dirty="0" smtClean="0"/>
              <a:t>4. James Cameron wrote the _______ and directed both films.</a:t>
            </a:r>
          </a:p>
          <a:p>
            <a:pPr marL="266700" indent="-266700" algn="just" eaLnBrk="1" hangingPunct="1">
              <a:buSzPct val="120000"/>
              <a:buNone/>
            </a:pPr>
            <a:r>
              <a:rPr lang="en-US" altLang="zh-CN" dirty="0" smtClean="0"/>
              <a:t>5. I am grateful to him for letting me read his early chapters in __________.</a:t>
            </a:r>
          </a:p>
          <a:p>
            <a:pPr marL="266700" indent="-266700" algn="just" eaLnBrk="1" hangingPunct="1">
              <a:buSzPct val="120000"/>
              <a:buFont typeface="Arial" pitchFamily="34" charset="0"/>
              <a:buNone/>
            </a:pPr>
            <a:endParaRPr lang="en-US" altLang="zh-CN"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3"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14"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grpSp>
        <p:nvGrpSpPr>
          <p:cNvPr id="9" name="Group 14"/>
          <p:cNvGrpSpPr>
            <a:grpSpLocks/>
          </p:cNvGrpSpPr>
          <p:nvPr/>
        </p:nvGrpSpPr>
        <p:grpSpPr bwMode="auto">
          <a:xfrm>
            <a:off x="332583" y="1123952"/>
            <a:ext cx="8543763" cy="523876"/>
            <a:chOff x="446" y="663"/>
            <a:chExt cx="4721" cy="330"/>
          </a:xfrm>
        </p:grpSpPr>
        <p:sp>
          <p:nvSpPr>
            <p:cNvPr id="11" name="AutoShape 12"/>
            <p:cNvSpPr>
              <a:spLocks noChangeArrowheads="1"/>
            </p:cNvSpPr>
            <p:nvPr/>
          </p:nvSpPr>
          <p:spPr bwMode="auto">
            <a:xfrm>
              <a:off x="446" y="669"/>
              <a:ext cx="4721" cy="324"/>
            </a:xfrm>
            <a:prstGeom prst="roundRect">
              <a:avLst>
                <a:gd name="adj" fmla="val 16667"/>
              </a:avLst>
            </a:prstGeom>
            <a:noFill/>
            <a:ln w="9525" algn="ctr">
              <a:solidFill>
                <a:srgbClr val="FFCC99"/>
              </a:solidFill>
              <a:round/>
              <a:headEnd/>
              <a:tailEnd/>
            </a:ln>
            <a:effectLst>
              <a:prstShdw prst="shdw17" dist="17961" dir="2700000">
                <a:srgbClr val="997A5C"/>
              </a:prstShdw>
            </a:effectLst>
          </p:spPr>
          <p:txBody>
            <a:bodyPr wrap="none" anchor="ctr"/>
            <a:lstStyle/>
            <a:p>
              <a:endParaRPr lang="zh-CN" altLang="en-US"/>
            </a:p>
          </p:txBody>
        </p:sp>
        <p:sp>
          <p:nvSpPr>
            <p:cNvPr id="12" name="Text Box 13"/>
            <p:cNvSpPr txBox="1">
              <a:spLocks noChangeArrowheads="1"/>
            </p:cNvSpPr>
            <p:nvPr/>
          </p:nvSpPr>
          <p:spPr bwMode="auto">
            <a:xfrm>
              <a:off x="521" y="663"/>
              <a:ext cx="4536" cy="327"/>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r>
                <a:rPr lang="en-US" altLang="zh-CN" sz="2800" b="1">
                  <a:solidFill>
                    <a:srgbClr val="008000"/>
                  </a:solidFill>
                </a:rPr>
                <a:t>scribbler     postscript      script      manuscript      scribe</a:t>
              </a:r>
            </a:p>
          </p:txBody>
        </p:sp>
      </p:grpSp>
      <p:sp>
        <p:nvSpPr>
          <p:cNvPr id="16" name="Text Box 20"/>
          <p:cNvSpPr txBox="1">
            <a:spLocks noChangeArrowheads="1"/>
          </p:cNvSpPr>
          <p:nvPr/>
        </p:nvSpPr>
        <p:spPr bwMode="auto">
          <a:xfrm>
            <a:off x="3894138" y="1633538"/>
            <a:ext cx="1655762" cy="519112"/>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r>
              <a:rPr lang="en-US" altLang="zh-CN" sz="2800" b="1" dirty="0" smtClean="0">
                <a:solidFill>
                  <a:srgbClr val="006600"/>
                </a:solidFill>
              </a:rPr>
              <a:t>postscript</a:t>
            </a:r>
            <a:endParaRPr lang="en-US" altLang="zh-CN" sz="2800" b="1" dirty="0">
              <a:solidFill>
                <a:srgbClr val="006600"/>
              </a:solidFill>
            </a:endParaRPr>
          </a:p>
        </p:txBody>
      </p:sp>
      <p:sp>
        <p:nvSpPr>
          <p:cNvPr id="17" name="Text Box 21"/>
          <p:cNvSpPr txBox="1">
            <a:spLocks noChangeArrowheads="1"/>
          </p:cNvSpPr>
          <p:nvPr/>
        </p:nvSpPr>
        <p:spPr bwMode="auto">
          <a:xfrm>
            <a:off x="1306513" y="2522538"/>
            <a:ext cx="1079500" cy="519112"/>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r>
              <a:rPr lang="en-US" altLang="zh-CN" sz="2800" b="1" dirty="0">
                <a:solidFill>
                  <a:srgbClr val="006600"/>
                </a:solidFill>
              </a:rPr>
              <a:t>scribe</a:t>
            </a:r>
          </a:p>
        </p:txBody>
      </p:sp>
      <p:sp>
        <p:nvSpPr>
          <p:cNvPr id="18" name="Text Box 22"/>
          <p:cNvSpPr txBox="1">
            <a:spLocks noChangeArrowheads="1"/>
          </p:cNvSpPr>
          <p:nvPr/>
        </p:nvSpPr>
        <p:spPr bwMode="auto">
          <a:xfrm>
            <a:off x="6394450" y="3036888"/>
            <a:ext cx="1512888" cy="519112"/>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r>
              <a:rPr lang="en-US" altLang="zh-CN" sz="2800" b="1" dirty="0">
                <a:solidFill>
                  <a:srgbClr val="006600"/>
                </a:solidFill>
              </a:rPr>
              <a:t>scribbler</a:t>
            </a:r>
          </a:p>
        </p:txBody>
      </p:sp>
      <p:sp>
        <p:nvSpPr>
          <p:cNvPr id="19" name="Text Box 23"/>
          <p:cNvSpPr txBox="1">
            <a:spLocks noChangeArrowheads="1"/>
          </p:cNvSpPr>
          <p:nvPr/>
        </p:nvSpPr>
        <p:spPr bwMode="auto">
          <a:xfrm>
            <a:off x="4833938" y="3949700"/>
            <a:ext cx="1295400" cy="519113"/>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r>
              <a:rPr lang="en-US" altLang="zh-CN" sz="2800" b="1" dirty="0">
                <a:solidFill>
                  <a:srgbClr val="006600"/>
                </a:solidFill>
              </a:rPr>
              <a:t>scripts</a:t>
            </a:r>
          </a:p>
        </p:txBody>
      </p:sp>
      <p:sp>
        <p:nvSpPr>
          <p:cNvPr id="20" name="Text Box 24"/>
          <p:cNvSpPr txBox="1">
            <a:spLocks noChangeArrowheads="1"/>
          </p:cNvSpPr>
          <p:nvPr/>
        </p:nvSpPr>
        <p:spPr bwMode="auto">
          <a:xfrm>
            <a:off x="852488" y="5210175"/>
            <a:ext cx="1873250" cy="519113"/>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r>
              <a:rPr lang="en-US" altLang="zh-CN" sz="2800" b="1" dirty="0">
                <a:solidFill>
                  <a:srgbClr val="006600"/>
                </a:solidFill>
              </a:rPr>
              <a:t>manuscript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3" name="内容占位符 1"/>
          <p:cNvSpPr>
            <a:spLocks noGrp="1"/>
          </p:cNvSpPr>
          <p:nvPr>
            <p:ph idx="4294967295"/>
          </p:nvPr>
        </p:nvSpPr>
        <p:spPr bwMode="auto">
          <a:xfrm>
            <a:off x="174625" y="668338"/>
            <a:ext cx="8788400" cy="6008687"/>
          </a:xfrm>
          <a:prstGeom prst="rect">
            <a:avLst/>
          </a:prstGeom>
          <a:noFill/>
          <a:ln>
            <a:miter lim="800000"/>
            <a:headEnd/>
            <a:tailEnd/>
          </a:ln>
        </p:spPr>
        <p:txBody>
          <a:bodyPr/>
          <a:lstStyle/>
          <a:p>
            <a:pPr algn="just" eaLnBrk="1" hangingPunct="1">
              <a:lnSpc>
                <a:spcPct val="95000"/>
              </a:lnSpc>
              <a:spcBef>
                <a:spcPct val="15000"/>
              </a:spcBef>
              <a:buSzPct val="120000"/>
              <a:buFont typeface="Arial" pitchFamily="34" charset="0"/>
              <a:buNone/>
            </a:pPr>
            <a:r>
              <a:rPr lang="en-US" altLang="zh-CN" sz="3200" b="1" dirty="0" smtClean="0"/>
              <a:t>detect</a:t>
            </a:r>
            <a:r>
              <a:rPr lang="en-US" altLang="zh-CN" b="1" dirty="0" smtClean="0"/>
              <a:t>                     </a:t>
            </a:r>
            <a:r>
              <a:rPr lang="en-US" altLang="zh-CN" sz="2800" i="1" dirty="0" err="1" smtClean="0">
                <a:solidFill>
                  <a:srgbClr val="C00000"/>
                </a:solidFill>
              </a:rPr>
              <a:t>vt</a:t>
            </a:r>
            <a:r>
              <a:rPr lang="en-US" altLang="zh-CN" sz="2800" i="1" dirty="0" smtClean="0">
                <a:solidFill>
                  <a:srgbClr val="C00000"/>
                </a:solidFill>
              </a:rPr>
              <a:t>.</a:t>
            </a:r>
            <a:r>
              <a:rPr lang="en-US" altLang="zh-CN" b="1" dirty="0" smtClean="0">
                <a:solidFill>
                  <a:srgbClr val="C00000"/>
                </a:solidFill>
              </a:rPr>
              <a:t> </a:t>
            </a:r>
          </a:p>
          <a:p>
            <a:pPr algn="just" eaLnBrk="1" hangingPunct="1">
              <a:lnSpc>
                <a:spcPct val="95000"/>
              </a:lnSpc>
              <a:spcBef>
                <a:spcPct val="15000"/>
              </a:spcBef>
              <a:buSzPct val="120000"/>
              <a:buFont typeface="Arial" pitchFamily="34" charset="0"/>
              <a:buNone/>
            </a:pPr>
            <a:r>
              <a:rPr lang="en-US" altLang="zh-CN" sz="2800" b="1" dirty="0" smtClean="0"/>
              <a:t>1.</a:t>
            </a:r>
            <a:r>
              <a:rPr lang="en-US" altLang="zh-CN" sz="2800" dirty="0" smtClean="0"/>
              <a:t> notice </a:t>
            </a:r>
            <a:r>
              <a:rPr lang="en-US" altLang="zh-CN" sz="2800" dirty="0" err="1" smtClean="0"/>
              <a:t>sth</a:t>
            </a:r>
            <a:r>
              <a:rPr lang="en-US" altLang="zh-CN" sz="2800" dirty="0" smtClean="0"/>
              <a:t>., especially when it is not obvious </a:t>
            </a:r>
            <a:r>
              <a:rPr lang="zh-CN" altLang="en-US" sz="2400" dirty="0" smtClean="0">
                <a:solidFill>
                  <a:schemeClr val="hlink"/>
                </a:solidFill>
              </a:rPr>
              <a:t>察觉，发觉，发现（尤指不明显的事）</a:t>
            </a:r>
            <a:endParaRPr lang="zh-CN" altLang="en-US" sz="2800" dirty="0" smtClean="0"/>
          </a:p>
          <a:p>
            <a:pPr algn="just" eaLnBrk="1" hangingPunct="1">
              <a:lnSpc>
                <a:spcPct val="95000"/>
              </a:lnSpc>
              <a:spcBef>
                <a:spcPct val="15000"/>
              </a:spcBef>
              <a:buSzPct val="120000"/>
              <a:buFont typeface="Arial" pitchFamily="34" charset="0"/>
              <a:buNone/>
            </a:pPr>
            <a:r>
              <a:rPr lang="en-US" altLang="zh-CN" i="1" dirty="0" smtClean="0"/>
              <a:t>e.g</a:t>
            </a:r>
            <a:r>
              <a:rPr lang="en-US" altLang="zh-CN" dirty="0" smtClean="0"/>
              <a:t>. If you read between the lines, you can detect </a:t>
            </a:r>
            <a:r>
              <a:rPr lang="en-US" altLang="en-US" dirty="0" smtClean="0">
                <a:ea typeface="宋体" pitchFamily="2" charset="-122"/>
              </a:rPr>
              <a:t>a certain sadness</a:t>
            </a:r>
            <a:r>
              <a:rPr lang="en-US" altLang="zh-CN" dirty="0" smtClean="0"/>
              <a:t>.</a:t>
            </a:r>
            <a:r>
              <a:rPr lang="en-US" altLang="zh-CN" sz="2000" dirty="0" smtClean="0"/>
              <a:t> </a:t>
            </a:r>
          </a:p>
          <a:p>
            <a:pPr algn="just" eaLnBrk="1" hangingPunct="1">
              <a:lnSpc>
                <a:spcPct val="95000"/>
              </a:lnSpc>
              <a:spcBef>
                <a:spcPct val="15000"/>
              </a:spcBef>
              <a:buSzPct val="120000"/>
              <a:buFont typeface="Arial" pitchFamily="34" charset="0"/>
              <a:buNone/>
            </a:pPr>
            <a:r>
              <a:rPr lang="zh-CN" altLang="en-US" sz="2400" dirty="0" smtClean="0">
                <a:solidFill>
                  <a:schemeClr val="hlink"/>
                </a:solidFill>
              </a:rPr>
              <a:t>        在字里行间，你可以看出他的忧伤。</a:t>
            </a:r>
            <a:endParaRPr lang="en-US" altLang="zh-CN" sz="2400" dirty="0" smtClean="0"/>
          </a:p>
          <a:p>
            <a:pPr algn="just" eaLnBrk="1" hangingPunct="1">
              <a:lnSpc>
                <a:spcPct val="95000"/>
              </a:lnSpc>
              <a:spcBef>
                <a:spcPct val="15000"/>
              </a:spcBef>
              <a:buSzPct val="120000"/>
              <a:buFont typeface="Arial" pitchFamily="34" charset="0"/>
              <a:buNone/>
            </a:pPr>
            <a:r>
              <a:rPr lang="en-US" altLang="zh-CN" sz="2800" b="1" dirty="0" smtClean="0"/>
              <a:t>2.</a:t>
            </a:r>
            <a:r>
              <a:rPr lang="en-US" altLang="zh-CN" sz="2800" dirty="0" smtClean="0"/>
              <a:t> </a:t>
            </a:r>
            <a:r>
              <a:rPr lang="en-US" altLang="zh-CN" sz="2800" spc="-80" dirty="0" smtClean="0"/>
              <a:t>prove that </a:t>
            </a:r>
            <a:r>
              <a:rPr lang="en-US" altLang="zh-CN" sz="2800" spc="-80" dirty="0" err="1" smtClean="0"/>
              <a:t>sth</a:t>
            </a:r>
            <a:r>
              <a:rPr lang="en-US" altLang="zh-CN" sz="2800" spc="-80" dirty="0" smtClean="0"/>
              <a:t>. is present using scientific methods </a:t>
            </a:r>
            <a:r>
              <a:rPr lang="zh-CN" altLang="en-US" sz="2400" spc="-80" dirty="0" smtClean="0">
                <a:solidFill>
                  <a:schemeClr val="hlink"/>
                </a:solidFill>
              </a:rPr>
              <a:t>查出；测出</a:t>
            </a:r>
            <a:endParaRPr lang="en-US" altLang="zh-CN" sz="2400" spc="-80" dirty="0" smtClean="0">
              <a:solidFill>
                <a:schemeClr val="hlink"/>
              </a:solidFill>
            </a:endParaRPr>
          </a:p>
          <a:p>
            <a:pPr algn="just" eaLnBrk="1" hangingPunct="1">
              <a:lnSpc>
                <a:spcPct val="95000"/>
              </a:lnSpc>
              <a:spcBef>
                <a:spcPct val="15000"/>
              </a:spcBef>
              <a:buFontTx/>
              <a:buNone/>
            </a:pPr>
            <a:r>
              <a:rPr lang="en-US" altLang="zh-CN" sz="2800" i="1" dirty="0" smtClean="0"/>
              <a:t>e.g</a:t>
            </a:r>
            <a:r>
              <a:rPr lang="en-US" altLang="zh-CN" sz="2800" dirty="0" smtClean="0"/>
              <a:t>. Many forms of cancer can be cured if detected early.</a:t>
            </a:r>
            <a:endParaRPr lang="zh-CN" altLang="en-US" sz="2800" dirty="0" smtClean="0"/>
          </a:p>
          <a:p>
            <a:pPr algn="just" eaLnBrk="1" hangingPunct="1">
              <a:lnSpc>
                <a:spcPct val="95000"/>
              </a:lnSpc>
              <a:spcBef>
                <a:spcPct val="15000"/>
              </a:spcBef>
              <a:buSzPct val="120000"/>
              <a:buFont typeface="Arial" pitchFamily="34" charset="0"/>
              <a:buNone/>
            </a:pPr>
            <a:r>
              <a:rPr lang="zh-CN" altLang="en-US" sz="2400" dirty="0" smtClean="0">
                <a:solidFill>
                  <a:schemeClr val="hlink"/>
                </a:solidFill>
              </a:rPr>
              <a:t>        如果发现得早，许多癌症都是可以治愈的。</a:t>
            </a:r>
            <a:r>
              <a:rPr lang="zh-CN" altLang="en-US" sz="2000" dirty="0" smtClean="0"/>
              <a:t> </a:t>
            </a:r>
            <a:endParaRPr lang="en-US" altLang="zh-CN" sz="2000" dirty="0" smtClean="0"/>
          </a:p>
          <a:p>
            <a:pPr eaLnBrk="1" hangingPunct="1">
              <a:lnSpc>
                <a:spcPct val="95000"/>
              </a:lnSpc>
              <a:spcBef>
                <a:spcPct val="15000"/>
              </a:spcBef>
              <a:buFontTx/>
              <a:buNone/>
            </a:pPr>
            <a:endParaRPr lang="en-US" altLang="zh-CN" sz="2800" b="1" dirty="0" smtClean="0">
              <a:solidFill>
                <a:schemeClr val="accent6">
                  <a:lumMod val="50000"/>
                </a:schemeClr>
              </a:solidFill>
            </a:endParaRPr>
          </a:p>
          <a:p>
            <a:pPr eaLnBrk="1" hangingPunct="1">
              <a:lnSpc>
                <a:spcPct val="95000"/>
              </a:lnSpc>
              <a:spcBef>
                <a:spcPct val="15000"/>
              </a:spcBef>
              <a:buFontTx/>
              <a:buNone/>
            </a:pPr>
            <a:r>
              <a:rPr lang="en-US" altLang="zh-CN" sz="2800" b="1" dirty="0" smtClean="0">
                <a:solidFill>
                  <a:schemeClr val="accent6">
                    <a:lumMod val="50000"/>
                  </a:schemeClr>
                </a:solidFill>
              </a:rPr>
              <a:t>Word family:   </a:t>
            </a:r>
            <a:r>
              <a:rPr lang="en-US" altLang="zh-CN" sz="2800" b="1" dirty="0" smtClean="0"/>
              <a:t>detection</a:t>
            </a:r>
            <a:r>
              <a:rPr lang="en-US" altLang="zh-CN" sz="2000" dirty="0" smtClean="0"/>
              <a:t>   </a:t>
            </a:r>
            <a:r>
              <a:rPr lang="en-US" altLang="zh-CN" sz="2800" i="1" dirty="0" smtClean="0">
                <a:solidFill>
                  <a:srgbClr val="C00000"/>
                </a:solidFill>
              </a:rPr>
              <a:t>n.</a:t>
            </a:r>
            <a:r>
              <a:rPr lang="en-US" altLang="zh-CN" sz="2800" i="1" dirty="0" smtClean="0">
                <a:solidFill>
                  <a:schemeClr val="accent2"/>
                </a:solidFill>
              </a:rPr>
              <a:t>          </a:t>
            </a:r>
            <a:r>
              <a:rPr lang="en-US" altLang="zh-CN" sz="2800" b="1" dirty="0" smtClean="0"/>
              <a:t>detective</a:t>
            </a:r>
            <a:r>
              <a:rPr lang="en-US" altLang="zh-CN" sz="2800" dirty="0" smtClean="0"/>
              <a:t>  </a:t>
            </a:r>
            <a:r>
              <a:rPr lang="en-US" altLang="zh-CN" sz="2800" i="1" dirty="0" smtClean="0">
                <a:solidFill>
                  <a:srgbClr val="C00000"/>
                </a:solidFill>
              </a:rPr>
              <a:t>n.</a:t>
            </a:r>
          </a:p>
          <a:p>
            <a:pPr eaLnBrk="1" hangingPunct="1">
              <a:lnSpc>
                <a:spcPct val="95000"/>
              </a:lnSpc>
              <a:spcBef>
                <a:spcPct val="15000"/>
              </a:spcBef>
              <a:buFontTx/>
              <a:buNone/>
            </a:pPr>
            <a:r>
              <a:rPr lang="en-US" altLang="zh-CN" sz="2800" i="1" dirty="0" smtClean="0"/>
              <a:t>e.g</a:t>
            </a:r>
            <a:r>
              <a:rPr lang="en-US" altLang="zh-CN" sz="2800" dirty="0" smtClean="0"/>
              <a:t>. a detective novel</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sp>
        <p:nvSpPr>
          <p:cNvPr id="14" name="Text Box 26"/>
          <p:cNvSpPr txBox="1">
            <a:spLocks noChangeArrowheads="1"/>
          </p:cNvSpPr>
          <p:nvPr/>
        </p:nvSpPr>
        <p:spPr bwMode="auto">
          <a:xfrm>
            <a:off x="3406775" y="5591175"/>
            <a:ext cx="1403350" cy="457200"/>
          </a:xfrm>
          <a:prstGeom prst="rect">
            <a:avLst/>
          </a:prstGeom>
          <a:noFill/>
          <a:ln>
            <a:noFill/>
          </a:ln>
          <a:effectLst>
            <a:prstShdw prst="shdw17" dist="17961" dir="2700000">
              <a:schemeClr val="accent1">
                <a:gamma/>
                <a:shade val="60000"/>
                <a:invGamma/>
              </a:schemeClr>
            </a:prstShdw>
          </a:effectLst>
          <a:extLst/>
        </p:spPr>
        <p:txBody>
          <a:bodyPr wrap="none">
            <a:spAutoFit/>
          </a:bodyPr>
          <a:lstStyle/>
          <a:p>
            <a:pPr algn="l">
              <a:spcBef>
                <a:spcPct val="50000"/>
              </a:spcBef>
              <a:defRPr/>
            </a:pPr>
            <a:r>
              <a:rPr lang="zh-CN" altLang="en-US" sz="2400" dirty="0">
                <a:solidFill>
                  <a:schemeClr val="hlink"/>
                </a:solidFill>
              </a:rPr>
              <a:t>侦探小说</a:t>
            </a:r>
          </a:p>
        </p:txBody>
      </p:sp>
      <p:pic>
        <p:nvPicPr>
          <p:cNvPr id="9218" name="Picture 2"/>
          <p:cNvPicPr>
            <a:picLocks noChangeAspect="1" noChangeArrowheads="1"/>
          </p:cNvPicPr>
          <p:nvPr/>
        </p:nvPicPr>
        <p:blipFill>
          <a:blip r:embed="rId6" cstate="print"/>
          <a:srcRect/>
          <a:stretch>
            <a:fillRect/>
          </a:stretch>
        </p:blipFill>
        <p:spPr bwMode="auto">
          <a:xfrm>
            <a:off x="1652588" y="781050"/>
            <a:ext cx="1000125" cy="323850"/>
          </a:xfrm>
          <a:prstGeom prst="rect">
            <a:avLst/>
          </a:prstGeom>
          <a:noFill/>
          <a:ln w="9525">
            <a:noFill/>
            <a:miter lim="800000"/>
            <a:headEnd/>
            <a:tailEnd/>
          </a:ln>
          <a:effectLst/>
        </p:spPr>
      </p:pic>
      <p:pic>
        <p:nvPicPr>
          <p:cNvPr id="11"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pic>
        <p:nvPicPr>
          <p:cNvPr id="12" name="图片 5" descr="Back">
            <a:hlinkClick r:id="rId9" action="ppaction://hlinksldjump"/>
          </p:cNvPr>
          <p:cNvPicPr>
            <a:picLocks noChangeAspect="1" noChangeArrowheads="1"/>
          </p:cNvPicPr>
          <p:nvPr/>
        </p:nvPicPr>
        <p:blipFill>
          <a:blip r:embed="rId10"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animEffect transition="in" filter="dissolve">
                                      <p:cBhvr>
                                        <p:cTn id="7" dur="500"/>
                                        <p:tgtEl>
                                          <p:spTgt spid="1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6" end="6"/>
                                            </p:txEl>
                                          </p:spTgt>
                                        </p:tgtEl>
                                        <p:attrNameLst>
                                          <p:attrName>style.visibility</p:attrName>
                                        </p:attrNameLst>
                                      </p:cBhvr>
                                      <p:to>
                                        <p:strVal val="visible"/>
                                      </p:to>
                                    </p:set>
                                    <p:animEffect transition="in" filter="dissolve">
                                      <p:cBhvr>
                                        <p:cTn id="12" dur="500"/>
                                        <p:tgtEl>
                                          <p:spTgt spid="1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dissolve">
                                      <p:cBhvr>
                                        <p:cTn id="17" dur="500"/>
                                        <p:tgtEl>
                                          <p:spTgt spid="1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9" end="9"/>
                                            </p:txEl>
                                          </p:spTgt>
                                        </p:tgtEl>
                                        <p:attrNameLst>
                                          <p:attrName>style.visibility</p:attrName>
                                        </p:attrNameLst>
                                      </p:cBhvr>
                                      <p:to>
                                        <p:strVal val="visible"/>
                                      </p:to>
                                    </p:set>
                                    <p:animEffect transition="in" filter="dissolve">
                                      <p:cBhvr>
                                        <p:cTn id="22" dur="500"/>
                                        <p:tgtEl>
                                          <p:spTgt spid="13">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74624" y="658813"/>
            <a:ext cx="8816975" cy="6018212"/>
          </a:xfrm>
          <a:prstGeom prst="rect">
            <a:avLst/>
          </a:prstGeom>
          <a:noFill/>
          <a:ln>
            <a:miter lim="800000"/>
            <a:headEnd/>
            <a:tailEnd/>
          </a:ln>
        </p:spPr>
        <p:txBody>
          <a:bodyPr/>
          <a:lstStyle/>
          <a:p>
            <a:pPr algn="just" eaLnBrk="1" hangingPunct="1">
              <a:lnSpc>
                <a:spcPct val="95000"/>
              </a:lnSpc>
              <a:spcBef>
                <a:spcPts val="600"/>
              </a:spcBef>
              <a:buSzPct val="120000"/>
              <a:buFont typeface="Arial" pitchFamily="34" charset="0"/>
              <a:buNone/>
            </a:pPr>
            <a:r>
              <a:rPr lang="en-US" altLang="zh-CN" sz="3200" b="1" dirty="0" smtClean="0"/>
              <a:t>Irish</a:t>
            </a:r>
            <a:r>
              <a:rPr lang="en-US" altLang="zh-CN" b="1" dirty="0" smtClean="0"/>
              <a:t>                 </a:t>
            </a:r>
            <a:r>
              <a:rPr lang="en-US" altLang="zh-CN" sz="2800" i="1" dirty="0" smtClean="0">
                <a:solidFill>
                  <a:srgbClr val="C00000"/>
                </a:solidFill>
              </a:rPr>
              <a:t>a.</a:t>
            </a:r>
            <a:r>
              <a:rPr lang="en-US" altLang="zh-CN" b="1" dirty="0" smtClean="0">
                <a:solidFill>
                  <a:srgbClr val="C00000"/>
                </a:solidFill>
              </a:rPr>
              <a:t> </a:t>
            </a:r>
          </a:p>
          <a:p>
            <a:pPr algn="just" eaLnBrk="1" hangingPunct="1">
              <a:lnSpc>
                <a:spcPct val="95000"/>
              </a:lnSpc>
              <a:spcBef>
                <a:spcPts val="600"/>
              </a:spcBef>
              <a:buSzPct val="120000"/>
              <a:buFont typeface="Arial" pitchFamily="34" charset="0"/>
              <a:buNone/>
            </a:pPr>
            <a:r>
              <a:rPr lang="en-US" altLang="zh-CN" sz="2800" b="1" dirty="0" smtClean="0"/>
              <a:t>1.</a:t>
            </a:r>
            <a:r>
              <a:rPr lang="en-US" altLang="zh-CN" sz="2800" dirty="0" smtClean="0"/>
              <a:t> </a:t>
            </a:r>
            <a:r>
              <a:rPr lang="en-US" altLang="en-US" sz="2800" dirty="0" smtClean="0">
                <a:ea typeface="宋体" pitchFamily="2" charset="-122"/>
              </a:rPr>
              <a:t>relating to Ireland, or its language or culture</a:t>
            </a:r>
            <a:r>
              <a:rPr lang="en-US" altLang="zh-CN" sz="2800" dirty="0" smtClean="0"/>
              <a:t> </a:t>
            </a:r>
            <a:r>
              <a:rPr lang="en-US" altLang="zh-CN" sz="2400" dirty="0" smtClean="0">
                <a:solidFill>
                  <a:schemeClr val="hlink"/>
                </a:solidFill>
              </a:rPr>
              <a:t>爱</a:t>
            </a:r>
            <a:r>
              <a:rPr lang="zh-CN" altLang="en-US" sz="2400" dirty="0" smtClean="0">
                <a:solidFill>
                  <a:schemeClr val="hlink"/>
                </a:solidFill>
              </a:rPr>
              <a:t>尔兰的；</a:t>
            </a:r>
            <a:r>
              <a:rPr lang="en-US" altLang="zh-CN" sz="2400" dirty="0" smtClean="0">
                <a:solidFill>
                  <a:schemeClr val="hlink"/>
                </a:solidFill>
              </a:rPr>
              <a:t>爱</a:t>
            </a:r>
            <a:r>
              <a:rPr lang="zh-CN" altLang="en-US" sz="2400" dirty="0" smtClean="0">
                <a:solidFill>
                  <a:schemeClr val="hlink"/>
                </a:solidFill>
              </a:rPr>
              <a:t>尔兰语的；</a:t>
            </a:r>
            <a:r>
              <a:rPr lang="en-US" altLang="zh-CN" sz="2400" dirty="0" smtClean="0">
                <a:solidFill>
                  <a:schemeClr val="hlink"/>
                </a:solidFill>
              </a:rPr>
              <a:t>爱</a:t>
            </a:r>
            <a:r>
              <a:rPr lang="zh-CN" altLang="en-US" sz="2400" dirty="0" smtClean="0">
                <a:solidFill>
                  <a:schemeClr val="hlink"/>
                </a:solidFill>
              </a:rPr>
              <a:t>尔兰文化的</a:t>
            </a:r>
          </a:p>
          <a:p>
            <a:pPr algn="just" eaLnBrk="1" hangingPunct="1">
              <a:lnSpc>
                <a:spcPct val="95000"/>
              </a:lnSpc>
              <a:spcBef>
                <a:spcPts val="600"/>
              </a:spcBef>
              <a:buSzPct val="120000"/>
              <a:buFont typeface="Arial" pitchFamily="34" charset="0"/>
              <a:buNone/>
            </a:pPr>
            <a:r>
              <a:rPr lang="en-US" altLang="zh-CN" sz="2800" i="1" dirty="0" smtClean="0"/>
              <a:t>e.g</a:t>
            </a:r>
            <a:r>
              <a:rPr lang="en-US" altLang="zh-CN" sz="2800" dirty="0" smtClean="0"/>
              <a:t>. He played an old Irish melody.</a:t>
            </a:r>
          </a:p>
          <a:p>
            <a:pPr algn="just" eaLnBrk="1" hangingPunct="1">
              <a:lnSpc>
                <a:spcPct val="95000"/>
              </a:lnSpc>
              <a:spcBef>
                <a:spcPts val="600"/>
              </a:spcBef>
              <a:buSzPct val="120000"/>
              <a:buFont typeface="Arial" pitchFamily="34" charset="0"/>
              <a:buNone/>
            </a:pPr>
            <a:r>
              <a:rPr lang="zh-CN" altLang="en-US" sz="2400" dirty="0" smtClean="0">
                <a:solidFill>
                  <a:schemeClr val="hlink"/>
                </a:solidFill>
              </a:rPr>
              <a:t>         他演奏了一支古老的爱尔兰曲调。</a:t>
            </a:r>
          </a:p>
          <a:p>
            <a:pPr algn="just" eaLnBrk="1" hangingPunct="1">
              <a:lnSpc>
                <a:spcPct val="95000"/>
              </a:lnSpc>
              <a:spcBef>
                <a:spcPts val="600"/>
              </a:spcBef>
              <a:buSzPct val="120000"/>
              <a:buFont typeface="Arial" pitchFamily="34" charset="0"/>
              <a:buNone/>
            </a:pPr>
            <a:r>
              <a:rPr lang="en-US" altLang="zh-CN" sz="2800" b="1" dirty="0" smtClean="0"/>
              <a:t>2.</a:t>
            </a:r>
            <a:r>
              <a:rPr lang="en-US" altLang="zh-CN" sz="2800" dirty="0" smtClean="0"/>
              <a:t> (of sb.) from Ireland </a:t>
            </a:r>
            <a:r>
              <a:rPr lang="zh-CN" altLang="en-US" sz="2400" dirty="0" smtClean="0">
                <a:solidFill>
                  <a:schemeClr val="hlink"/>
                </a:solidFill>
              </a:rPr>
              <a:t>爱尔兰人的</a:t>
            </a:r>
          </a:p>
          <a:p>
            <a:pPr algn="just" eaLnBrk="1" hangingPunct="1">
              <a:lnSpc>
                <a:spcPct val="95000"/>
              </a:lnSpc>
              <a:spcBef>
                <a:spcPts val="600"/>
              </a:spcBef>
              <a:buSzPct val="120000"/>
              <a:buFont typeface="Arial" pitchFamily="34" charset="0"/>
              <a:buNone/>
            </a:pPr>
            <a:r>
              <a:rPr lang="en-US" altLang="zh-CN" sz="2800" i="1" dirty="0" smtClean="0"/>
              <a:t>e.g</a:t>
            </a:r>
            <a:r>
              <a:rPr lang="en-US" altLang="zh-CN" sz="2800" dirty="0" smtClean="0"/>
              <a:t>. </a:t>
            </a:r>
          </a:p>
          <a:p>
            <a:pPr marL="355600" indent="-354013" algn="just" eaLnBrk="1" hangingPunct="1">
              <a:lnSpc>
                <a:spcPct val="95000"/>
              </a:lnSpc>
              <a:spcBef>
                <a:spcPts val="600"/>
              </a:spcBef>
              <a:buSzPct val="120000"/>
              <a:buFont typeface="Arial" pitchFamily="34" charset="0"/>
              <a:buNone/>
            </a:pPr>
            <a:r>
              <a:rPr lang="en-US" altLang="zh-CN" sz="2800" dirty="0" smtClean="0"/>
              <a:t>1. The Irish themselves, it must be admitted, contributed to this final division.</a:t>
            </a:r>
          </a:p>
          <a:p>
            <a:pPr algn="just" eaLnBrk="1" hangingPunct="1">
              <a:lnSpc>
                <a:spcPct val="95000"/>
              </a:lnSpc>
              <a:spcBef>
                <a:spcPts val="600"/>
              </a:spcBef>
              <a:buSzPct val="120000"/>
              <a:buFont typeface="Arial" pitchFamily="34" charset="0"/>
              <a:buNone/>
            </a:pPr>
            <a:r>
              <a:rPr lang="zh-CN" altLang="en-US" sz="2400" dirty="0" smtClean="0">
                <a:solidFill>
                  <a:schemeClr val="hlink"/>
                </a:solidFill>
              </a:rPr>
              <a:t>     必须承认，爱尔兰人自己也促成了这种最后的分裂。</a:t>
            </a:r>
          </a:p>
          <a:p>
            <a:pPr algn="just" eaLnBrk="1" hangingPunct="1">
              <a:lnSpc>
                <a:spcPct val="95000"/>
              </a:lnSpc>
              <a:spcBef>
                <a:spcPts val="600"/>
              </a:spcBef>
              <a:buSzPct val="120000"/>
              <a:buFont typeface="Arial" pitchFamily="34" charset="0"/>
              <a:buNone/>
            </a:pPr>
            <a:r>
              <a:rPr lang="en-US" altLang="zh-CN" sz="2800" dirty="0" smtClean="0"/>
              <a:t>2. He comes from a family of Irish extraction.</a:t>
            </a:r>
          </a:p>
          <a:p>
            <a:pPr algn="just" eaLnBrk="1" hangingPunct="1">
              <a:lnSpc>
                <a:spcPct val="95000"/>
              </a:lnSpc>
              <a:spcBef>
                <a:spcPts val="600"/>
              </a:spcBef>
              <a:buSzPct val="120000"/>
              <a:buFont typeface="Arial" pitchFamily="34" charset="0"/>
              <a:buNone/>
            </a:pPr>
            <a:r>
              <a:rPr lang="zh-CN" altLang="en-US" sz="2400" dirty="0" smtClean="0">
                <a:solidFill>
                  <a:schemeClr val="hlink"/>
                </a:solidFill>
              </a:rPr>
              <a:t>     他出身于一个有爱尔兰血统的家庭。</a:t>
            </a:r>
            <a:endParaRPr lang="en-US" altLang="zh-CN" sz="24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0242" name="Picture 2"/>
          <p:cNvPicPr>
            <a:picLocks noChangeAspect="1" noChangeArrowheads="1"/>
          </p:cNvPicPr>
          <p:nvPr/>
        </p:nvPicPr>
        <p:blipFill>
          <a:blip r:embed="rId6" cstate="print"/>
          <a:srcRect/>
          <a:stretch>
            <a:fillRect/>
          </a:stretch>
        </p:blipFill>
        <p:spPr bwMode="auto">
          <a:xfrm>
            <a:off x="1214438" y="781050"/>
            <a:ext cx="847725" cy="323850"/>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9" action="ppaction://hlinksldjump"/>
          </p:cNvPr>
          <p:cNvPicPr>
            <a:picLocks noChangeAspect="1" noChangeArrowheads="1"/>
          </p:cNvPicPr>
          <p:nvPr/>
        </p:nvPicPr>
        <p:blipFill>
          <a:blip r:embed="rId10"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7" end="7"/>
                                            </p:txEl>
                                          </p:spTgt>
                                        </p:tgtEl>
                                        <p:attrNameLst>
                                          <p:attrName>style.visibility</p:attrName>
                                        </p:attrNameLst>
                                      </p:cBhvr>
                                      <p:to>
                                        <p:strVal val="visible"/>
                                      </p:to>
                                    </p:set>
                                    <p:animEffect transition="in" filter="dissolve">
                                      <p:cBhvr>
                                        <p:cTn id="12" dur="500"/>
                                        <p:tgtEl>
                                          <p:spTgt spid="7">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animEffect transition="in" filter="dissolve">
                                      <p:cBhvr>
                                        <p:cTn id="17" dur="500"/>
                                        <p:tgtEl>
                                          <p:spTgt spid="7">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7" name="内容占位符 1"/>
          <p:cNvSpPr>
            <a:spLocks noGrp="1"/>
          </p:cNvSpPr>
          <p:nvPr>
            <p:ph idx="4294967295"/>
          </p:nvPr>
        </p:nvSpPr>
        <p:spPr bwMode="auto">
          <a:xfrm>
            <a:off x="184150" y="658813"/>
            <a:ext cx="8788400" cy="6018212"/>
          </a:xfrm>
          <a:prstGeom prst="rect">
            <a:avLst/>
          </a:prstGeom>
          <a:noFill/>
          <a:ln>
            <a:miter lim="800000"/>
            <a:headEnd/>
            <a:tailEnd/>
          </a:ln>
        </p:spPr>
        <p:txBody>
          <a:bodyPr/>
          <a:lstStyle/>
          <a:p>
            <a:pPr algn="just" eaLnBrk="1" hangingPunct="1">
              <a:lnSpc>
                <a:spcPct val="100000"/>
              </a:lnSpc>
              <a:buSzPct val="120000"/>
              <a:buFont typeface="Arial" pitchFamily="34" charset="0"/>
              <a:buNone/>
            </a:pPr>
            <a:r>
              <a:rPr lang="en-US" altLang="zh-CN" sz="3200" b="1" dirty="0" smtClean="0"/>
              <a:t>brogue</a:t>
            </a:r>
            <a:r>
              <a:rPr lang="en-US" altLang="zh-CN" b="1" dirty="0" smtClean="0"/>
              <a:t>                </a:t>
            </a:r>
            <a:r>
              <a:rPr lang="en-US" altLang="zh-CN" sz="2800" i="1" dirty="0" smtClean="0">
                <a:solidFill>
                  <a:srgbClr val="C00000"/>
                </a:solidFill>
              </a:rPr>
              <a:t>n.</a:t>
            </a:r>
            <a:r>
              <a:rPr lang="en-US" altLang="zh-CN" b="1" dirty="0" smtClean="0"/>
              <a:t> </a:t>
            </a:r>
            <a:r>
              <a:rPr lang="en-US" altLang="en-US" sz="2800" dirty="0" smtClean="0">
                <a:ea typeface="宋体" pitchFamily="2" charset="-122"/>
              </a:rPr>
              <a:t>[sing] a strong local accent, especially an Irish</a:t>
            </a:r>
            <a:r>
              <a:rPr lang="en-US" altLang="zh-CN" sz="2800" dirty="0" smtClean="0"/>
              <a:t> </a:t>
            </a:r>
            <a:r>
              <a:rPr lang="en-US" altLang="en-US" sz="2800" dirty="0" smtClean="0">
                <a:ea typeface="宋体" pitchFamily="2" charset="-122"/>
              </a:rPr>
              <a:t>or Scottish accent</a:t>
            </a:r>
            <a:r>
              <a:rPr lang="en-US" altLang="en-US" sz="2400" dirty="0" smtClean="0">
                <a:ea typeface="宋体" pitchFamily="2" charset="-122"/>
              </a:rPr>
              <a:t> </a:t>
            </a:r>
            <a:r>
              <a:rPr lang="zh-CN" altLang="en-US" sz="2400" dirty="0" smtClean="0">
                <a:solidFill>
                  <a:schemeClr val="hlink"/>
                </a:solidFill>
              </a:rPr>
              <a:t>土腔，</a:t>
            </a:r>
            <a:r>
              <a:rPr lang="en-US" altLang="zh-CN" sz="2400" dirty="0" smtClean="0">
                <a:solidFill>
                  <a:schemeClr val="hlink"/>
                </a:solidFill>
              </a:rPr>
              <a:t>地</a:t>
            </a:r>
            <a:r>
              <a:rPr lang="zh-CN" altLang="en-US" sz="2400" dirty="0" smtClean="0">
                <a:solidFill>
                  <a:schemeClr val="hlink"/>
                </a:solidFill>
              </a:rPr>
              <a:t>方腔</a:t>
            </a:r>
            <a:r>
              <a:rPr lang="en-US" altLang="en-US" sz="2400" dirty="0" smtClean="0">
                <a:solidFill>
                  <a:schemeClr val="hlink"/>
                </a:solidFill>
                <a:ea typeface="宋体" pitchFamily="2" charset="-122"/>
              </a:rPr>
              <a:t>（</a:t>
            </a:r>
            <a:r>
              <a:rPr lang="en-US" altLang="zh-CN" sz="2400" dirty="0" smtClean="0">
                <a:solidFill>
                  <a:schemeClr val="hlink"/>
                </a:solidFill>
              </a:rPr>
              <a:t>尤</a:t>
            </a:r>
            <a:r>
              <a:rPr lang="zh-CN" altLang="en-US" sz="2400" dirty="0" smtClean="0">
                <a:solidFill>
                  <a:schemeClr val="hlink"/>
                </a:solidFill>
              </a:rPr>
              <a:t>指爱尔兰腔或苏格兰腔</a:t>
            </a:r>
            <a:r>
              <a:rPr lang="en-US" altLang="en-US" sz="2400" dirty="0" smtClean="0">
                <a:solidFill>
                  <a:schemeClr val="hlink"/>
                </a:solidFill>
                <a:ea typeface="宋体" pitchFamily="2" charset="-122"/>
              </a:rPr>
              <a:t>）</a:t>
            </a:r>
            <a:endParaRPr lang="en-US" altLang="zh-CN" sz="2400" dirty="0" smtClean="0">
              <a:solidFill>
                <a:schemeClr val="hlink"/>
              </a:solidFill>
            </a:endParaRPr>
          </a:p>
          <a:p>
            <a:pPr algn="just" eaLnBrk="1" hangingPunct="1">
              <a:lnSpc>
                <a:spcPct val="125000"/>
              </a:lnSpc>
              <a:buSzPct val="120000"/>
              <a:buFont typeface="Wingdings" pitchFamily="2" charset="2"/>
              <a:buChar char="Ø"/>
            </a:pPr>
            <a:r>
              <a:rPr lang="en-US" altLang="zh-CN" dirty="0" smtClean="0"/>
              <a:t>A brogue is a strong local accent, especially an Irish or a Scottish accent. </a:t>
            </a:r>
            <a:r>
              <a:rPr lang="en-US" altLang="zh-CN" i="1" dirty="0" smtClean="0"/>
              <a:t>Accent</a:t>
            </a:r>
            <a:r>
              <a:rPr lang="en-US" altLang="zh-CN" dirty="0" smtClean="0"/>
              <a:t> and </a:t>
            </a:r>
            <a:r>
              <a:rPr lang="en-US" altLang="zh-CN" i="1" dirty="0" smtClean="0"/>
              <a:t>brogue</a:t>
            </a:r>
            <a:r>
              <a:rPr lang="en-US" altLang="zh-CN" dirty="0" smtClean="0"/>
              <a:t> both refer to pronunciation features. </a:t>
            </a:r>
            <a:r>
              <a:rPr lang="en-US" altLang="zh-CN" i="1" dirty="0" smtClean="0"/>
              <a:t>Accent</a:t>
            </a:r>
            <a:r>
              <a:rPr lang="en-US" altLang="zh-CN" dirty="0" smtClean="0"/>
              <a:t> is a more general term. </a:t>
            </a:r>
            <a:r>
              <a:rPr lang="en-US" altLang="zh-CN" i="1" dirty="0" smtClean="0"/>
              <a:t>Brogue</a:t>
            </a:r>
            <a:r>
              <a:rPr lang="en-US" altLang="zh-CN" dirty="0" smtClean="0"/>
              <a:t> emphasizes the locality of the accent, particularly referring to an Irish or a Scottish accent. For example, the common expression </a:t>
            </a:r>
            <a:r>
              <a:rPr lang="en-US" altLang="zh-CN" i="1" dirty="0" smtClean="0"/>
              <a:t>an Irish brogue </a:t>
            </a:r>
            <a:r>
              <a:rPr lang="en-US" altLang="zh-CN" dirty="0" smtClean="0"/>
              <a:t>means the person has a strong Irish accent. </a:t>
            </a:r>
            <a:endParaRPr lang="en-US" altLang="zh-CN" sz="2800" dirty="0" smtClean="0"/>
          </a:p>
        </p:txBody>
      </p:sp>
      <p:pic>
        <p:nvPicPr>
          <p:cNvPr id="11266" name="Picture 2"/>
          <p:cNvPicPr>
            <a:picLocks noChangeAspect="1" noChangeArrowheads="1"/>
          </p:cNvPicPr>
          <p:nvPr/>
        </p:nvPicPr>
        <p:blipFill>
          <a:blip r:embed="rId3" cstate="print"/>
          <a:srcRect/>
          <a:stretch>
            <a:fillRect/>
          </a:stretch>
        </p:blipFill>
        <p:spPr bwMode="auto">
          <a:xfrm>
            <a:off x="1795463" y="804863"/>
            <a:ext cx="866775" cy="333375"/>
          </a:xfrm>
          <a:prstGeom prst="rect">
            <a:avLst/>
          </a:prstGeom>
          <a:noFill/>
          <a:ln w="9525">
            <a:noFill/>
            <a:miter lim="800000"/>
            <a:headEnd/>
            <a:tailEnd/>
          </a:ln>
          <a:effectLst/>
        </p:spPr>
      </p:pic>
      <p:pic>
        <p:nvPicPr>
          <p:cNvPr id="11"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2"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13" name="图片 10" descr="MORE"/>
          <p:cNvPicPr>
            <a:picLocks noChangeAspect="1" noChangeArrowheads="1"/>
          </p:cNvPicPr>
          <p:nvPr/>
        </p:nvPicPr>
        <p:blipFill>
          <a:blip r:embed="rId8" cstate="print"/>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sp>
        <p:nvSpPr>
          <p:cNvPr id="7" name="内容占位符 1"/>
          <p:cNvSpPr>
            <a:spLocks noGrp="1"/>
          </p:cNvSpPr>
          <p:nvPr>
            <p:ph idx="4294967295"/>
          </p:nvPr>
        </p:nvSpPr>
        <p:spPr bwMode="auto">
          <a:xfrm>
            <a:off x="171450" y="669925"/>
            <a:ext cx="7854950" cy="5486400"/>
          </a:xfrm>
          <a:prstGeom prst="rect">
            <a:avLst/>
          </a:prstGeom>
          <a:noFill/>
          <a:ln>
            <a:miter lim="800000"/>
            <a:headEnd/>
            <a:tailEnd/>
          </a:ln>
        </p:spPr>
        <p:txBody>
          <a:bodyPr/>
          <a:lstStyle/>
          <a:p>
            <a:pPr algn="just" eaLnBrk="1" hangingPunct="1">
              <a:buSzPct val="120000"/>
              <a:buFont typeface="Arial" pitchFamily="34" charset="0"/>
              <a:buNone/>
            </a:pPr>
            <a:r>
              <a:rPr lang="en-US" altLang="zh-CN" sz="2800" i="1" dirty="0" smtClean="0"/>
              <a:t>e.g.</a:t>
            </a:r>
          </a:p>
          <a:p>
            <a:pPr marL="533400" indent="-531813" algn="just" eaLnBrk="1" hangingPunct="1">
              <a:buSzPct val="120000"/>
              <a:buFont typeface="Arial" pitchFamily="34" charset="0"/>
              <a:buNone/>
            </a:pPr>
            <a:r>
              <a:rPr lang="en-US" altLang="zh-CN" sz="2800" dirty="0" smtClean="0"/>
              <a:t>1. Gill speaks in a quiet Irish brogue.</a:t>
            </a:r>
          </a:p>
          <a:p>
            <a:pPr eaLnBrk="1" hangingPunct="1">
              <a:buSzPct val="120000"/>
              <a:buFont typeface="Arial" pitchFamily="34" charset="0"/>
              <a:buNone/>
            </a:pPr>
            <a:r>
              <a:rPr lang="zh-CN" altLang="en-US" sz="2400" dirty="0" smtClean="0">
                <a:solidFill>
                  <a:schemeClr val="hlink"/>
                </a:solidFill>
              </a:rPr>
              <a:t>     吉尔讲话声音比较轻，带有爱尔兰口音。</a:t>
            </a:r>
            <a:endParaRPr lang="zh-CN" altLang="en-US" sz="2800" dirty="0" smtClean="0">
              <a:solidFill>
                <a:schemeClr val="hlink"/>
              </a:solidFill>
            </a:endParaRPr>
          </a:p>
          <a:p>
            <a:pPr marL="355600" indent="-354013" eaLnBrk="1" hangingPunct="1">
              <a:buSzPct val="120000"/>
              <a:buFont typeface="Arial" pitchFamily="34" charset="0"/>
              <a:buNone/>
            </a:pPr>
            <a:r>
              <a:rPr lang="en-US" altLang="zh-CN" sz="2800" dirty="0" smtClean="0"/>
              <a:t>2. His grandfather spoke with a thick Scottish brogue.  </a:t>
            </a:r>
            <a:endParaRPr lang="zh-CN" altLang="en-US" sz="2800" dirty="0" smtClean="0"/>
          </a:p>
          <a:p>
            <a:pPr eaLnBrk="1" hangingPunct="1">
              <a:buSzPct val="120000"/>
              <a:buFont typeface="Arial" pitchFamily="34" charset="0"/>
              <a:buNone/>
            </a:pPr>
            <a:r>
              <a:rPr lang="zh-CN" altLang="en-US" sz="2400" dirty="0" smtClean="0">
                <a:solidFill>
                  <a:schemeClr val="hlink"/>
                </a:solidFill>
              </a:rPr>
              <a:t>     </a:t>
            </a:r>
            <a:r>
              <a:rPr lang="zh-CN" altLang="en-US" sz="2400" spc="-150" dirty="0" smtClean="0">
                <a:solidFill>
                  <a:schemeClr val="hlink"/>
                </a:solidFill>
              </a:rPr>
              <a:t>他的祖父说话带有很重的苏格兰土腔。</a:t>
            </a:r>
            <a:endParaRPr lang="en-US" altLang="zh-CN" sz="2400" spc="-150" dirty="0" smtClean="0">
              <a:solidFill>
                <a:schemeClr val="hlink"/>
              </a:solidFill>
            </a:endParaRPr>
          </a:p>
        </p:txBody>
      </p:sp>
      <p:pic>
        <p:nvPicPr>
          <p:cNvPr id="8" name="Picture 15"/>
          <p:cNvPicPr>
            <a:picLocks noChangeAspect="1" noChangeArrowheads="1"/>
          </p:cNvPicPr>
          <p:nvPr/>
        </p:nvPicPr>
        <p:blipFill>
          <a:blip r:embed="rId6" cstate="print"/>
          <a:srcRect b="8337"/>
          <a:stretch>
            <a:fillRect/>
          </a:stretch>
        </p:blipFill>
        <p:spPr bwMode="auto">
          <a:xfrm>
            <a:off x="2732087" y="3275013"/>
            <a:ext cx="3529013" cy="3036887"/>
          </a:xfrm>
          <a:prstGeom prst="rect">
            <a:avLst/>
          </a:prstGeom>
          <a:ln>
            <a:noFill/>
          </a:ln>
          <a:effectLst>
            <a:outerShdw blurRad="292100" dist="139700" dir="2700000" algn="tl" rotWithShape="0">
              <a:srgbClr val="333333">
                <a:alpha val="65000"/>
              </a:srgbClr>
            </a:outerShdw>
          </a:effectLst>
        </p:spPr>
      </p:pic>
      <p:pic>
        <p:nvPicPr>
          <p:cNvPr id="11"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pic>
        <p:nvPicPr>
          <p:cNvPr id="12" name="图片 5" descr="Back">
            <a:hlinkClick r:id="rId9" action="ppaction://hlinksldjump"/>
          </p:cNvPr>
          <p:cNvPicPr>
            <a:picLocks noChangeAspect="1" noChangeArrowheads="1"/>
          </p:cNvPicPr>
          <p:nvPr/>
        </p:nvPicPr>
        <p:blipFill>
          <a:blip r:embed="rId10"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dissolv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dissolve">
                                      <p:cBhvr>
                                        <p:cTn id="12" dur="500"/>
                                        <p:tgtEl>
                                          <p:spTgt spid="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93675" y="649288"/>
            <a:ext cx="8769350" cy="6046787"/>
          </a:xfrm>
          <a:prstGeom prst="rect">
            <a:avLst/>
          </a:prstGeom>
          <a:noFill/>
          <a:ln>
            <a:miter lim="800000"/>
            <a:headEnd/>
            <a:tailEnd/>
          </a:ln>
        </p:spPr>
        <p:txBody>
          <a:bodyPr/>
          <a:lstStyle/>
          <a:p>
            <a:pPr algn="just" eaLnBrk="1" hangingPunct="1">
              <a:lnSpc>
                <a:spcPct val="90000"/>
              </a:lnSpc>
              <a:buSzPct val="120000"/>
              <a:buFont typeface="Arial" pitchFamily="34" charset="0"/>
              <a:buNone/>
            </a:pPr>
            <a:r>
              <a:rPr lang="en-US" altLang="zh-CN" sz="3200" b="1" dirty="0" smtClean="0"/>
              <a:t>persecution</a:t>
            </a:r>
            <a:r>
              <a:rPr lang="en-US" altLang="zh-CN" b="1" dirty="0" smtClean="0"/>
              <a:t>                       </a:t>
            </a:r>
            <a:r>
              <a:rPr lang="en-US" altLang="zh-CN" sz="2800" i="1" dirty="0" smtClean="0">
                <a:solidFill>
                  <a:srgbClr val="C00000"/>
                </a:solidFill>
              </a:rPr>
              <a:t>n. </a:t>
            </a:r>
            <a:r>
              <a:rPr lang="en-US" altLang="zh-CN" sz="2800" dirty="0" smtClean="0">
                <a:solidFill>
                  <a:srgbClr val="C00000"/>
                </a:solidFill>
              </a:rPr>
              <a:t>[C, U] </a:t>
            </a:r>
            <a:r>
              <a:rPr lang="en-US" altLang="en-US" sz="2800" dirty="0" smtClean="0">
                <a:ea typeface="宋体" pitchFamily="2" charset="-122"/>
              </a:rPr>
              <a:t>extremely bad treatment of sb.,</a:t>
            </a:r>
            <a:r>
              <a:rPr lang="en-US" altLang="zh-CN" sz="2800" dirty="0" smtClean="0"/>
              <a:t> </a:t>
            </a:r>
            <a:r>
              <a:rPr lang="en-US" altLang="en-US" sz="2800" dirty="0" smtClean="0">
                <a:ea typeface="宋体" pitchFamily="2" charset="-122"/>
              </a:rPr>
              <a:t>especially because of their race, religion, or</a:t>
            </a:r>
            <a:r>
              <a:rPr lang="en-US" altLang="zh-CN" sz="2800" dirty="0" smtClean="0"/>
              <a:t> </a:t>
            </a:r>
            <a:r>
              <a:rPr lang="en-US" altLang="en-US" sz="2800" dirty="0" smtClean="0">
                <a:ea typeface="宋体" pitchFamily="2" charset="-122"/>
              </a:rPr>
              <a:t>political beliefs</a:t>
            </a:r>
            <a:r>
              <a:rPr lang="zh-CN" altLang="en-US" sz="2400" dirty="0" smtClean="0">
                <a:solidFill>
                  <a:schemeClr val="hlink"/>
                </a:solidFill>
              </a:rPr>
              <a:t>（尤指因种族、宗教或政治信仰而进行的）迫害，残害</a:t>
            </a:r>
            <a:endParaRPr lang="en-US" altLang="en-US" sz="2800" dirty="0" smtClean="0">
              <a:ea typeface="宋体" pitchFamily="2" charset="-122"/>
            </a:endParaRPr>
          </a:p>
          <a:p>
            <a:pPr algn="just" eaLnBrk="1" hangingPunct="1">
              <a:lnSpc>
                <a:spcPct val="90000"/>
              </a:lnSpc>
              <a:buSzPct val="120000"/>
              <a:buFont typeface="Arial" pitchFamily="34" charset="0"/>
              <a:buNone/>
            </a:pPr>
            <a:r>
              <a:rPr lang="en-US" altLang="zh-CN" sz="2800" i="1" dirty="0" smtClean="0"/>
              <a:t>e.g.</a:t>
            </a:r>
            <a:r>
              <a:rPr lang="en-US" altLang="zh-CN" sz="2800" dirty="0" smtClean="0"/>
              <a:t> </a:t>
            </a:r>
          </a:p>
          <a:p>
            <a:pPr algn="just" eaLnBrk="1" hangingPunct="1">
              <a:lnSpc>
                <a:spcPct val="90000"/>
              </a:lnSpc>
              <a:spcBef>
                <a:spcPct val="30000"/>
              </a:spcBef>
              <a:buFontTx/>
              <a:buNone/>
            </a:pPr>
            <a:r>
              <a:rPr lang="en-US" altLang="zh-CN" sz="2800" dirty="0" smtClean="0"/>
              <a:t>1. The heretic met with severe persecution.</a:t>
            </a:r>
          </a:p>
          <a:p>
            <a:pPr algn="just" eaLnBrk="1" hangingPunct="1">
              <a:lnSpc>
                <a:spcPct val="90000"/>
              </a:lnSpc>
              <a:spcBef>
                <a:spcPct val="30000"/>
              </a:spcBef>
              <a:buFontTx/>
              <a:buNone/>
            </a:pPr>
            <a:r>
              <a:rPr lang="zh-CN" altLang="en-US" sz="2400" dirty="0" smtClean="0">
                <a:solidFill>
                  <a:schemeClr val="hlink"/>
                </a:solidFill>
              </a:rPr>
              <a:t>     那个异教徒遭到残酷迫害。</a:t>
            </a:r>
          </a:p>
          <a:p>
            <a:pPr algn="just" eaLnBrk="1" hangingPunct="1">
              <a:lnSpc>
                <a:spcPct val="90000"/>
              </a:lnSpc>
              <a:spcBef>
                <a:spcPct val="50000"/>
              </a:spcBef>
              <a:buFontTx/>
              <a:buNone/>
            </a:pPr>
            <a:r>
              <a:rPr lang="en-US" altLang="zh-CN" sz="2800" dirty="0" smtClean="0"/>
              <a:t>2. Charlie become the victim of this persecution.</a:t>
            </a:r>
          </a:p>
          <a:p>
            <a:pPr algn="just" eaLnBrk="1" hangingPunct="1">
              <a:lnSpc>
                <a:spcPct val="90000"/>
              </a:lnSpc>
              <a:spcBef>
                <a:spcPct val="50000"/>
              </a:spcBef>
              <a:buFontTx/>
              <a:buNone/>
            </a:pPr>
            <a:r>
              <a:rPr lang="zh-CN" altLang="en-US" sz="2400" dirty="0" smtClean="0">
                <a:solidFill>
                  <a:schemeClr val="hlink"/>
                </a:solidFill>
              </a:rPr>
              <a:t>     查理成为这次迫害的牺牲品。</a:t>
            </a:r>
          </a:p>
          <a:p>
            <a:pPr eaLnBrk="1" hangingPunct="1">
              <a:lnSpc>
                <a:spcPct val="60000"/>
              </a:lnSpc>
              <a:spcBef>
                <a:spcPct val="50000"/>
              </a:spcBef>
              <a:buFontTx/>
              <a:buNone/>
            </a:pPr>
            <a:r>
              <a:rPr lang="en-US" altLang="zh-CN" sz="2800" b="1" dirty="0" smtClean="0">
                <a:solidFill>
                  <a:schemeClr val="accent6">
                    <a:lumMod val="50000"/>
                  </a:schemeClr>
                </a:solidFill>
              </a:rPr>
              <a:t>Word family:</a:t>
            </a:r>
            <a:r>
              <a:rPr lang="en-US" altLang="zh-CN" b="1" dirty="0" smtClean="0">
                <a:solidFill>
                  <a:schemeClr val="accent6">
                    <a:lumMod val="50000"/>
                  </a:schemeClr>
                </a:solidFill>
              </a:rPr>
              <a:t>   </a:t>
            </a:r>
            <a:r>
              <a:rPr lang="en-US" altLang="zh-CN" sz="2800" b="1" dirty="0" smtClean="0"/>
              <a:t>persecute</a:t>
            </a:r>
            <a:r>
              <a:rPr lang="en-US" altLang="zh-CN" sz="2800" dirty="0" smtClean="0"/>
              <a:t>  </a:t>
            </a:r>
            <a:r>
              <a:rPr lang="en-US" altLang="zh-CN" sz="2800" i="1" dirty="0" smtClean="0">
                <a:solidFill>
                  <a:srgbClr val="C00000"/>
                </a:solidFill>
              </a:rPr>
              <a:t>v.</a:t>
            </a:r>
            <a:r>
              <a:rPr lang="en-US" altLang="zh-CN" i="1" dirty="0" smtClean="0">
                <a:solidFill>
                  <a:srgbClr val="C00000"/>
                </a:solidFill>
              </a:rPr>
              <a:t> </a:t>
            </a:r>
          </a:p>
          <a:p>
            <a:pPr eaLnBrk="1" hangingPunct="1">
              <a:lnSpc>
                <a:spcPct val="60000"/>
              </a:lnSpc>
              <a:spcBef>
                <a:spcPct val="50000"/>
              </a:spcBef>
              <a:buFontTx/>
              <a:buNone/>
            </a:pPr>
            <a:r>
              <a:rPr lang="en-US" altLang="zh-CN" sz="2800" b="1" dirty="0" smtClean="0"/>
              <a:t>                           persecutor</a:t>
            </a:r>
            <a:r>
              <a:rPr lang="en-US" altLang="zh-CN" sz="2000" dirty="0" smtClean="0"/>
              <a:t>  </a:t>
            </a:r>
            <a:r>
              <a:rPr lang="en-US" altLang="zh-CN" sz="2800" i="1" dirty="0" smtClean="0">
                <a:solidFill>
                  <a:srgbClr val="C00000"/>
                </a:solidFill>
              </a:rPr>
              <a:t>n.</a:t>
            </a:r>
            <a:r>
              <a:rPr lang="en-US" altLang="zh-CN" sz="2800" i="1" dirty="0" smtClean="0">
                <a:solidFill>
                  <a:schemeClr val="accent2"/>
                </a:solidFill>
              </a:rPr>
              <a:t> </a:t>
            </a:r>
            <a:r>
              <a:rPr lang="zh-CN" altLang="en-US" sz="2400" dirty="0" smtClean="0">
                <a:solidFill>
                  <a:schemeClr val="hlink"/>
                </a:solidFill>
              </a:rPr>
              <a:t>迫害（他人）者</a:t>
            </a:r>
            <a:endParaRPr lang="en-US" altLang="zh-CN" sz="24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3314" name="Picture 2"/>
          <p:cNvPicPr>
            <a:picLocks noChangeAspect="1" noChangeArrowheads="1"/>
          </p:cNvPicPr>
          <p:nvPr/>
        </p:nvPicPr>
        <p:blipFill>
          <a:blip r:embed="rId6" cstate="print"/>
          <a:srcRect/>
          <a:stretch>
            <a:fillRect/>
          </a:stretch>
        </p:blipFill>
        <p:spPr bwMode="auto">
          <a:xfrm>
            <a:off x="2943225" y="733425"/>
            <a:ext cx="1714500" cy="361950"/>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9" action="ppaction://hlinksldjump"/>
          </p:cNvPr>
          <p:cNvPicPr>
            <a:picLocks noChangeAspect="1" noChangeArrowheads="1"/>
          </p:cNvPicPr>
          <p:nvPr/>
        </p:nvPicPr>
        <p:blipFill>
          <a:blip r:embed="rId10"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dissolve">
                                      <p:cBhvr>
                                        <p:cTn id="17" dur="500"/>
                                        <p:tgtEl>
                                          <p:spTgt spid="7">
                                            <p:txEl>
                                              <p:pRg st="6" end="6"/>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7">
                                            <p:txEl>
                                              <p:pRg st="7" end="7"/>
                                            </p:txEl>
                                          </p:spTgt>
                                        </p:tgtEl>
                                        <p:attrNameLst>
                                          <p:attrName>style.visibility</p:attrName>
                                        </p:attrNameLst>
                                      </p:cBhvr>
                                      <p:to>
                                        <p:strVal val="visible"/>
                                      </p:to>
                                    </p:set>
                                    <p:animEffect transition="in" filter="dissolve">
                                      <p:cBhvr>
                                        <p:cTn id="20" dur="500"/>
                                        <p:tgtEl>
                                          <p:spTgt spid="7">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93674" y="658813"/>
            <a:ext cx="8778875" cy="5980112"/>
          </a:xfrm>
          <a:prstGeom prst="rect">
            <a:avLst/>
          </a:prstGeom>
          <a:noFill/>
          <a:ln>
            <a:miter lim="800000"/>
            <a:headEnd/>
            <a:tailEnd/>
          </a:ln>
        </p:spPr>
        <p:txBody>
          <a:bodyPr/>
          <a:lstStyle/>
          <a:p>
            <a:pPr algn="just" eaLnBrk="1" hangingPunct="1">
              <a:lnSpc>
                <a:spcPct val="90000"/>
              </a:lnSpc>
              <a:buSzPct val="120000"/>
              <a:buFont typeface="Arial" pitchFamily="34" charset="0"/>
              <a:buNone/>
            </a:pPr>
            <a:r>
              <a:rPr lang="en-US" altLang="zh-CN" sz="3200" b="1" dirty="0" smtClean="0"/>
              <a:t>persecute</a:t>
            </a:r>
            <a:r>
              <a:rPr lang="en-US" altLang="zh-CN" b="1" dirty="0" smtClean="0"/>
              <a:t>                        </a:t>
            </a:r>
            <a:r>
              <a:rPr lang="en-US" altLang="zh-CN" sz="2800" i="1" dirty="0" err="1" smtClean="0">
                <a:solidFill>
                  <a:srgbClr val="C00000"/>
                </a:solidFill>
              </a:rPr>
              <a:t>vt</a:t>
            </a:r>
            <a:r>
              <a:rPr lang="en-US" altLang="zh-CN" sz="2800" i="1" dirty="0" smtClean="0">
                <a:solidFill>
                  <a:srgbClr val="C00000"/>
                </a:solidFill>
              </a:rPr>
              <a:t>.</a:t>
            </a:r>
            <a:r>
              <a:rPr lang="en-US" altLang="zh-CN" sz="2800" dirty="0" smtClean="0">
                <a:solidFill>
                  <a:schemeClr val="accent2"/>
                </a:solidFill>
              </a:rPr>
              <a:t> </a:t>
            </a:r>
            <a:r>
              <a:rPr lang="en-US" altLang="en-US" sz="2800" dirty="0" smtClean="0">
                <a:ea typeface="宋体" pitchFamily="2" charset="-122"/>
              </a:rPr>
              <a:t>treat sb. extremely badly or refuse</a:t>
            </a:r>
            <a:r>
              <a:rPr lang="en-US" altLang="zh-CN" sz="2800" dirty="0" smtClean="0"/>
              <a:t> </a:t>
            </a:r>
            <a:r>
              <a:rPr lang="en-US" altLang="en-US" sz="2800" dirty="0" smtClean="0">
                <a:ea typeface="宋体" pitchFamily="2" charset="-122"/>
              </a:rPr>
              <a:t>them equal rights, especially because of their</a:t>
            </a:r>
            <a:r>
              <a:rPr lang="en-US" altLang="zh-CN" sz="2800" dirty="0" smtClean="0"/>
              <a:t> </a:t>
            </a:r>
            <a:r>
              <a:rPr lang="en-US" altLang="en-US" sz="2800" dirty="0" smtClean="0">
                <a:ea typeface="宋体" pitchFamily="2" charset="-122"/>
              </a:rPr>
              <a:t>race, religion, or political </a:t>
            </a:r>
            <a:r>
              <a:rPr lang="en-US" altLang="en-US" sz="2800" dirty="0" err="1" smtClean="0">
                <a:ea typeface="宋体" pitchFamily="2" charset="-122"/>
              </a:rPr>
              <a:t>beliefs</a:t>
            </a:r>
            <a:r>
              <a:rPr lang="en-US" altLang="en-US" sz="2400" dirty="0" err="1" smtClean="0">
                <a:solidFill>
                  <a:schemeClr val="hlink"/>
                </a:solidFill>
                <a:ea typeface="宋体" pitchFamily="2" charset="-122"/>
              </a:rPr>
              <a:t>（</a:t>
            </a:r>
            <a:r>
              <a:rPr lang="en-US" altLang="zh-CN" sz="2400" dirty="0" err="1" smtClean="0">
                <a:solidFill>
                  <a:schemeClr val="hlink"/>
                </a:solidFill>
              </a:rPr>
              <a:t>尤</a:t>
            </a:r>
            <a:r>
              <a:rPr lang="zh-CN" altLang="en-US" sz="2400" dirty="0" smtClean="0">
                <a:solidFill>
                  <a:schemeClr val="hlink"/>
                </a:solidFill>
              </a:rPr>
              <a:t>指因种族、宗教或政治信仰而）迫害，残害</a:t>
            </a:r>
            <a:endParaRPr lang="en-US" altLang="en-US" sz="2400" dirty="0" smtClean="0">
              <a:solidFill>
                <a:schemeClr val="hlink"/>
              </a:solidFill>
              <a:ea typeface="宋体" pitchFamily="2" charset="-122"/>
            </a:endParaRPr>
          </a:p>
          <a:p>
            <a:pPr algn="just" eaLnBrk="1" hangingPunct="1">
              <a:lnSpc>
                <a:spcPct val="90000"/>
              </a:lnSpc>
              <a:buSzPct val="120000"/>
              <a:buFont typeface="Arial" pitchFamily="34" charset="0"/>
              <a:buNone/>
            </a:pPr>
            <a:r>
              <a:rPr lang="en-US" altLang="zh-CN" sz="2800" i="1" dirty="0" smtClean="0"/>
              <a:t>e.g.</a:t>
            </a:r>
            <a:r>
              <a:rPr lang="en-US" altLang="zh-CN" sz="2800" dirty="0" smtClean="0"/>
              <a:t> </a:t>
            </a:r>
          </a:p>
          <a:p>
            <a:pPr algn="just" eaLnBrk="1" hangingPunct="1">
              <a:lnSpc>
                <a:spcPct val="90000"/>
              </a:lnSpc>
              <a:spcBef>
                <a:spcPct val="30000"/>
              </a:spcBef>
              <a:buFontTx/>
              <a:buNone/>
            </a:pPr>
            <a:r>
              <a:rPr lang="en-US" altLang="zh-CN" sz="2800" dirty="0" smtClean="0"/>
              <a:t>1. Puritans left England to escape being persecuted.</a:t>
            </a:r>
          </a:p>
          <a:p>
            <a:pPr algn="just" eaLnBrk="1" hangingPunct="1">
              <a:lnSpc>
                <a:spcPct val="90000"/>
              </a:lnSpc>
              <a:buSzPct val="120000"/>
              <a:buFont typeface="Arial" pitchFamily="34" charset="0"/>
              <a:buNone/>
            </a:pPr>
            <a:r>
              <a:rPr lang="zh-CN" altLang="en-US" sz="2400" dirty="0" smtClean="0">
                <a:solidFill>
                  <a:schemeClr val="hlink"/>
                </a:solidFill>
              </a:rPr>
              <a:t>    为躲避迫害，清教徒离开了英国。</a:t>
            </a:r>
          </a:p>
          <a:p>
            <a:pPr marL="355600" indent="-354013" algn="just" eaLnBrk="1" hangingPunct="1">
              <a:lnSpc>
                <a:spcPct val="90000"/>
              </a:lnSpc>
              <a:spcBef>
                <a:spcPct val="50000"/>
              </a:spcBef>
              <a:buFontTx/>
              <a:buNone/>
            </a:pPr>
            <a:r>
              <a:rPr lang="en-US" altLang="zh-CN" sz="2800" dirty="0" smtClean="0"/>
              <a:t>2. The country’s leaders relentlessly persecuted those who fought against the regime.</a:t>
            </a:r>
          </a:p>
          <a:p>
            <a:pPr algn="just" eaLnBrk="1" hangingPunct="1">
              <a:buSzPct val="120000"/>
              <a:buFont typeface="Arial" pitchFamily="34" charset="0"/>
              <a:buNone/>
            </a:pPr>
            <a:r>
              <a:rPr lang="zh-CN" altLang="en-US" sz="2400" dirty="0" smtClean="0">
                <a:solidFill>
                  <a:schemeClr val="hlink"/>
                </a:solidFill>
              </a:rPr>
              <a:t>     该国的掌权者们无休止地迫害那些反抗政权的人们。</a:t>
            </a:r>
          </a:p>
          <a:p>
            <a:pPr eaLnBrk="1" hangingPunct="1">
              <a:lnSpc>
                <a:spcPct val="60000"/>
              </a:lnSpc>
              <a:spcBef>
                <a:spcPct val="50000"/>
              </a:spcBef>
              <a:buFontTx/>
              <a:buNone/>
            </a:pPr>
            <a:r>
              <a:rPr lang="en-US" altLang="zh-CN" sz="2800" b="1" dirty="0" smtClean="0">
                <a:solidFill>
                  <a:schemeClr val="accent6">
                    <a:lumMod val="50000"/>
                  </a:schemeClr>
                </a:solidFill>
              </a:rPr>
              <a:t>Word family:</a:t>
            </a:r>
            <a:r>
              <a:rPr lang="en-US" altLang="zh-CN" b="1" dirty="0" smtClean="0">
                <a:solidFill>
                  <a:schemeClr val="accent6">
                    <a:lumMod val="50000"/>
                  </a:schemeClr>
                </a:solidFill>
              </a:rPr>
              <a:t> </a:t>
            </a:r>
            <a:r>
              <a:rPr lang="en-US" altLang="zh-CN" sz="2800" b="1" dirty="0" smtClean="0"/>
              <a:t>persecution</a:t>
            </a:r>
            <a:r>
              <a:rPr lang="en-US" altLang="zh-CN" sz="2800" dirty="0" smtClean="0"/>
              <a:t>  </a:t>
            </a:r>
            <a:r>
              <a:rPr lang="en-US" altLang="zh-CN" sz="2800" i="1" dirty="0" smtClean="0">
                <a:solidFill>
                  <a:srgbClr val="C00000"/>
                </a:solidFill>
              </a:rPr>
              <a:t>n.</a:t>
            </a:r>
            <a:r>
              <a:rPr lang="en-US" altLang="zh-CN" i="1" dirty="0" smtClean="0">
                <a:solidFill>
                  <a:srgbClr val="C00000"/>
                </a:solidFill>
              </a:rPr>
              <a:t> </a:t>
            </a:r>
          </a:p>
          <a:p>
            <a:pPr eaLnBrk="1" hangingPunct="1">
              <a:lnSpc>
                <a:spcPct val="60000"/>
              </a:lnSpc>
              <a:spcBef>
                <a:spcPct val="50000"/>
              </a:spcBef>
              <a:buFontTx/>
              <a:buNone/>
            </a:pPr>
            <a:r>
              <a:rPr lang="en-US" altLang="zh-CN" sz="2800" b="1" dirty="0" smtClean="0"/>
              <a:t>                         persecutor</a:t>
            </a:r>
            <a:r>
              <a:rPr lang="en-US" altLang="zh-CN" sz="2000" dirty="0" smtClean="0"/>
              <a:t>  </a:t>
            </a:r>
            <a:r>
              <a:rPr lang="en-US" altLang="zh-CN" sz="2800" i="1" dirty="0" smtClean="0">
                <a:solidFill>
                  <a:srgbClr val="C00000"/>
                </a:solidFill>
              </a:rPr>
              <a:t>n.</a:t>
            </a:r>
            <a:r>
              <a:rPr lang="en-US" altLang="zh-CN" sz="2800" i="1" dirty="0" smtClean="0">
                <a:solidFill>
                  <a:schemeClr val="accent2"/>
                </a:solidFill>
              </a:rPr>
              <a:t> </a:t>
            </a:r>
            <a:r>
              <a:rPr lang="zh-CN" altLang="en-US" sz="2400" dirty="0" smtClean="0">
                <a:solidFill>
                  <a:schemeClr val="hlink"/>
                </a:solidFill>
              </a:rPr>
              <a:t>迫害（他人）者</a:t>
            </a:r>
            <a:endParaRPr lang="en-US" altLang="zh-CN" sz="24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2" name="Picture 2"/>
          <p:cNvPicPr>
            <a:picLocks noChangeAspect="1" noChangeArrowheads="1"/>
          </p:cNvPicPr>
          <p:nvPr/>
        </p:nvPicPr>
        <p:blipFill>
          <a:blip r:embed="rId6" cstate="print"/>
          <a:srcRect/>
          <a:stretch>
            <a:fillRect/>
          </a:stretch>
        </p:blipFill>
        <p:spPr bwMode="auto">
          <a:xfrm>
            <a:off x="2366277" y="738188"/>
            <a:ext cx="1562100" cy="352425"/>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9" action="ppaction://hlinksldjump"/>
          </p:cNvPr>
          <p:cNvPicPr>
            <a:picLocks noChangeAspect="1" noChangeArrowheads="1"/>
          </p:cNvPicPr>
          <p:nvPr/>
        </p:nvPicPr>
        <p:blipFill>
          <a:blip r:embed="rId10"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dissolve">
                                      <p:cBhvr>
                                        <p:cTn id="17" dur="500"/>
                                        <p:tgtEl>
                                          <p:spTgt spid="7">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dissolve">
                                      <p:cBhvr>
                                        <p:cTn id="22" dur="500"/>
                                        <p:tgtEl>
                                          <p:spTgt spid="7">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4149" y="628650"/>
            <a:ext cx="8797925" cy="6048375"/>
          </a:xfrm>
          <a:prstGeom prst="rect">
            <a:avLst/>
          </a:prstGeom>
          <a:noFill/>
          <a:ln>
            <a:miter lim="800000"/>
            <a:headEnd/>
            <a:tailEnd/>
          </a:ln>
        </p:spPr>
        <p:txBody>
          <a:bodyPr/>
          <a:lstStyle/>
          <a:p>
            <a:pPr eaLnBrk="1" hangingPunct="1">
              <a:spcBef>
                <a:spcPct val="10000"/>
              </a:spcBef>
              <a:buSzPct val="120000"/>
              <a:buFont typeface="Arial" pitchFamily="34" charset="0"/>
              <a:buNone/>
            </a:pPr>
            <a:r>
              <a:rPr lang="en-US" altLang="zh-CN" sz="3200" b="1" dirty="0" smtClean="0"/>
              <a:t>diploma</a:t>
            </a:r>
            <a:r>
              <a:rPr lang="en-US" altLang="zh-CN" b="1" dirty="0" smtClean="0"/>
              <a:t>                            </a:t>
            </a:r>
            <a:r>
              <a:rPr lang="en-US" altLang="zh-CN" sz="2800" i="1" dirty="0" smtClean="0">
                <a:solidFill>
                  <a:srgbClr val="C00000"/>
                </a:solidFill>
              </a:rPr>
              <a:t>n. </a:t>
            </a:r>
            <a:r>
              <a:rPr lang="en-US" altLang="zh-CN" sz="2800" dirty="0" smtClean="0">
                <a:solidFill>
                  <a:srgbClr val="C00000"/>
                </a:solidFill>
              </a:rPr>
              <a:t>[C]</a:t>
            </a:r>
            <a:endParaRPr lang="en-US" altLang="zh-CN" b="1" dirty="0" smtClean="0">
              <a:solidFill>
                <a:srgbClr val="C00000"/>
              </a:solidFill>
            </a:endParaRPr>
          </a:p>
          <a:p>
            <a:pPr algn="just" eaLnBrk="1" hangingPunct="1">
              <a:spcBef>
                <a:spcPct val="10000"/>
              </a:spcBef>
              <a:buSzPct val="120000"/>
              <a:buFont typeface="Arial" pitchFamily="34" charset="0"/>
              <a:buNone/>
            </a:pPr>
            <a:r>
              <a:rPr lang="en-US" altLang="zh-CN" sz="2800" b="1" dirty="0" smtClean="0"/>
              <a:t>1.</a:t>
            </a:r>
            <a:r>
              <a:rPr lang="en-US" altLang="zh-CN" sz="2800" dirty="0" smtClean="0"/>
              <a:t> </a:t>
            </a:r>
            <a:r>
              <a:rPr lang="en-US" altLang="en-US" sz="2800" dirty="0" smtClean="0">
                <a:ea typeface="宋体" pitchFamily="2" charset="-122"/>
              </a:rPr>
              <a:t>(</a:t>
            </a:r>
            <a:r>
              <a:rPr lang="en-US" altLang="en-US" sz="2800" i="1" dirty="0" err="1" smtClean="0">
                <a:ea typeface="宋体" pitchFamily="2" charset="-122"/>
              </a:rPr>
              <a:t>AmE</a:t>
            </a:r>
            <a:r>
              <a:rPr lang="en-US" altLang="en-US" sz="2800" dirty="0" smtClean="0">
                <a:ea typeface="宋体" pitchFamily="2" charset="-122"/>
              </a:rPr>
              <a:t>) a document showing that a student</a:t>
            </a:r>
            <a:r>
              <a:rPr lang="en-US" altLang="zh-CN" sz="2800" dirty="0" smtClean="0"/>
              <a:t> </a:t>
            </a:r>
            <a:r>
              <a:rPr lang="en-US" altLang="en-US" sz="2800" dirty="0" smtClean="0">
                <a:ea typeface="宋体" pitchFamily="2" charset="-122"/>
              </a:rPr>
              <a:t>has successfully completed their high school or</a:t>
            </a:r>
            <a:r>
              <a:rPr lang="en-US" altLang="zh-CN" sz="2800" dirty="0" smtClean="0"/>
              <a:t> </a:t>
            </a:r>
            <a:r>
              <a:rPr lang="en-US" altLang="en-US" sz="2800" dirty="0" smtClean="0">
                <a:ea typeface="宋体" pitchFamily="2" charset="-122"/>
              </a:rPr>
              <a:t>university education</a:t>
            </a:r>
            <a:r>
              <a:rPr lang="en-US" altLang="zh-CN" sz="2800" dirty="0" smtClean="0"/>
              <a:t> </a:t>
            </a:r>
            <a:r>
              <a:rPr lang="zh-CN" altLang="en-US" sz="2400" dirty="0" smtClean="0">
                <a:solidFill>
                  <a:schemeClr val="hlink"/>
                </a:solidFill>
              </a:rPr>
              <a:t>毕业文凭；学位证书</a:t>
            </a:r>
          </a:p>
          <a:p>
            <a:pPr eaLnBrk="1" hangingPunct="1">
              <a:spcBef>
                <a:spcPct val="10000"/>
              </a:spcBef>
              <a:buSzPct val="120000"/>
              <a:buFont typeface="Arial" pitchFamily="34" charset="0"/>
              <a:buNone/>
            </a:pPr>
            <a:r>
              <a:rPr lang="en-US" altLang="zh-CN" sz="2800" i="1" dirty="0" smtClean="0"/>
              <a:t>e.g.</a:t>
            </a:r>
            <a:r>
              <a:rPr lang="en-US" altLang="zh-CN" sz="2800" dirty="0" smtClean="0"/>
              <a:t> a high school / bachelor’s / master’s / doctor’s diploma</a:t>
            </a:r>
          </a:p>
          <a:p>
            <a:pPr eaLnBrk="1" hangingPunct="1">
              <a:spcBef>
                <a:spcPct val="10000"/>
              </a:spcBef>
              <a:buSzPct val="120000"/>
              <a:buFont typeface="Arial" pitchFamily="34" charset="0"/>
              <a:buNone/>
            </a:pPr>
            <a:r>
              <a:rPr lang="en-US" altLang="zh-CN" dirty="0" smtClean="0"/>
              <a:t>       </a:t>
            </a:r>
            <a:r>
              <a:rPr lang="en-US" altLang="zh-CN" sz="2400" dirty="0" smtClean="0">
                <a:solidFill>
                  <a:srgbClr val="0070C0"/>
                </a:solidFill>
              </a:rPr>
              <a:t> </a:t>
            </a:r>
            <a:r>
              <a:rPr lang="zh-CN" altLang="en-US" sz="2400" dirty="0" smtClean="0">
                <a:solidFill>
                  <a:srgbClr val="0070C0"/>
                </a:solidFill>
              </a:rPr>
              <a:t>高中 </a:t>
            </a:r>
            <a:r>
              <a:rPr lang="en-US" altLang="zh-CN" sz="2400" dirty="0" smtClean="0">
                <a:solidFill>
                  <a:srgbClr val="0070C0"/>
                </a:solidFill>
              </a:rPr>
              <a:t>/ </a:t>
            </a:r>
            <a:r>
              <a:rPr lang="zh-CN" altLang="en-US" sz="2400" dirty="0" smtClean="0">
                <a:solidFill>
                  <a:srgbClr val="0070C0"/>
                </a:solidFill>
                <a:latin typeface="+mn-ea"/>
              </a:rPr>
              <a:t>学士</a:t>
            </a:r>
            <a:r>
              <a:rPr lang="en-US" altLang="zh-CN" sz="2400" dirty="0" smtClean="0">
                <a:solidFill>
                  <a:srgbClr val="0070C0"/>
                </a:solidFill>
              </a:rPr>
              <a:t>/</a:t>
            </a:r>
            <a:r>
              <a:rPr lang="zh-CN" altLang="en-US" sz="2400" dirty="0" smtClean="0">
                <a:solidFill>
                  <a:srgbClr val="0070C0"/>
                </a:solidFill>
                <a:latin typeface="+mn-ea"/>
              </a:rPr>
              <a:t>硕士</a:t>
            </a:r>
            <a:r>
              <a:rPr lang="en-US" altLang="zh-CN" sz="2400" dirty="0" smtClean="0">
                <a:solidFill>
                  <a:srgbClr val="0070C0"/>
                </a:solidFill>
              </a:rPr>
              <a:t>/</a:t>
            </a:r>
            <a:r>
              <a:rPr lang="zh-CN" altLang="en-US" sz="2400" dirty="0" smtClean="0">
                <a:solidFill>
                  <a:srgbClr val="0070C0"/>
                </a:solidFill>
                <a:latin typeface="+mn-ea"/>
              </a:rPr>
              <a:t>博士文凭</a:t>
            </a:r>
            <a:endParaRPr lang="en-US" altLang="zh-CN" sz="2800" dirty="0" smtClean="0">
              <a:latin typeface="+mn-ea"/>
            </a:endParaRPr>
          </a:p>
          <a:p>
            <a:pPr algn="just" eaLnBrk="1" hangingPunct="1">
              <a:spcBef>
                <a:spcPct val="10000"/>
              </a:spcBef>
              <a:buSzPct val="120000"/>
              <a:buFont typeface="Arial" pitchFamily="34" charset="0"/>
              <a:buNone/>
            </a:pPr>
            <a:r>
              <a:rPr lang="en-US" altLang="zh-CN" sz="2800" b="1" dirty="0" smtClean="0"/>
              <a:t>2.</a:t>
            </a:r>
            <a:r>
              <a:rPr lang="en-US" altLang="zh-CN" sz="2800" dirty="0" smtClean="0"/>
              <a:t> (</a:t>
            </a:r>
            <a:r>
              <a:rPr lang="en-US" altLang="zh-CN" sz="2800" i="1" dirty="0" err="1" smtClean="0"/>
              <a:t>BrE</a:t>
            </a:r>
            <a:r>
              <a:rPr lang="en-US" altLang="zh-CN" sz="2800" dirty="0" smtClean="0"/>
              <a:t>) a document showing that sb. has successfully completed a course of study or passed an examination </a:t>
            </a:r>
            <a:r>
              <a:rPr lang="zh-CN" altLang="en-US" sz="2400" dirty="0" smtClean="0">
                <a:solidFill>
                  <a:schemeClr val="hlink"/>
                </a:solidFill>
              </a:rPr>
              <a:t>结业证书；执照</a:t>
            </a:r>
          </a:p>
          <a:p>
            <a:pPr eaLnBrk="1" hangingPunct="1">
              <a:spcBef>
                <a:spcPct val="10000"/>
              </a:spcBef>
              <a:buSzPct val="120000"/>
              <a:buFont typeface="Arial" pitchFamily="34" charset="0"/>
              <a:buNone/>
            </a:pPr>
            <a:r>
              <a:rPr lang="en-US" altLang="zh-CN" sz="2800" i="1" dirty="0" smtClean="0"/>
              <a:t> e.g.</a:t>
            </a:r>
            <a:r>
              <a:rPr lang="en-US" altLang="zh-CN" sz="2800" dirty="0" smtClean="0"/>
              <a:t> </a:t>
            </a:r>
          </a:p>
          <a:p>
            <a:pPr eaLnBrk="1" hangingPunct="1">
              <a:spcBef>
                <a:spcPct val="10000"/>
              </a:spcBef>
              <a:buSzPct val="120000"/>
              <a:buFont typeface="Arial" pitchFamily="34" charset="0"/>
              <a:buNone/>
            </a:pPr>
            <a:r>
              <a:rPr lang="en-US" altLang="zh-CN" sz="2800" dirty="0" smtClean="0"/>
              <a:t>1. I’m hoping to get my teaching diploma this year.</a:t>
            </a:r>
          </a:p>
          <a:p>
            <a:pPr eaLnBrk="1" hangingPunct="1">
              <a:spcBef>
                <a:spcPct val="10000"/>
              </a:spcBef>
              <a:buSzPct val="120000"/>
              <a:buFont typeface="Arial" pitchFamily="34" charset="0"/>
              <a:buNone/>
            </a:pPr>
            <a:r>
              <a:rPr lang="zh-CN" altLang="en-US" sz="2400" dirty="0" smtClean="0">
                <a:solidFill>
                  <a:schemeClr val="hlink"/>
                </a:solidFill>
              </a:rPr>
              <a:t>     我希望今年能拿到教师证书。</a:t>
            </a:r>
            <a:endParaRPr lang="zh-CN" altLang="en-US" sz="2400" dirty="0" smtClean="0">
              <a:solidFill>
                <a:schemeClr val="accent2"/>
              </a:solidFill>
            </a:endParaRPr>
          </a:p>
          <a:p>
            <a:pPr eaLnBrk="1" hangingPunct="1">
              <a:spcBef>
                <a:spcPct val="10000"/>
              </a:spcBef>
              <a:buSzPct val="120000"/>
              <a:buFont typeface="Arial" pitchFamily="34" charset="0"/>
              <a:buNone/>
            </a:pPr>
            <a:r>
              <a:rPr lang="en-US" altLang="zh-CN" sz="2800" dirty="0" smtClean="0"/>
              <a:t>2.</a:t>
            </a:r>
            <a:r>
              <a:rPr lang="en-US" altLang="zh-CN" sz="2800" dirty="0" smtClean="0">
                <a:solidFill>
                  <a:schemeClr val="accent2"/>
                </a:solidFill>
              </a:rPr>
              <a:t> </a:t>
            </a:r>
            <a:r>
              <a:rPr lang="en-US" altLang="zh-CN" dirty="0" smtClean="0"/>
              <a:t>He has got a diploma in social work.</a:t>
            </a:r>
            <a:endParaRPr lang="en-US" altLang="zh-CN" sz="2800" dirty="0" smtClean="0">
              <a:solidFill>
                <a:schemeClr val="accent2"/>
              </a:solidFill>
            </a:endParaRPr>
          </a:p>
          <a:p>
            <a:pPr eaLnBrk="1" hangingPunct="1">
              <a:spcBef>
                <a:spcPct val="10000"/>
              </a:spcBef>
              <a:buSzPct val="120000"/>
              <a:buFont typeface="Arial" pitchFamily="34" charset="0"/>
              <a:buNone/>
            </a:pPr>
            <a:r>
              <a:rPr lang="zh-CN" altLang="en-US" sz="2800" dirty="0" smtClean="0">
                <a:solidFill>
                  <a:schemeClr val="accent2"/>
                </a:solidFill>
              </a:rPr>
              <a:t>    </a:t>
            </a:r>
            <a:r>
              <a:rPr lang="zh-CN" altLang="en-US" sz="2400" dirty="0" smtClean="0">
                <a:solidFill>
                  <a:srgbClr val="0070C0"/>
                </a:solidFill>
              </a:rPr>
              <a:t>他已经获得</a:t>
            </a:r>
            <a:r>
              <a:rPr lang="zh-CN" altLang="en-US" sz="2400" dirty="0" smtClean="0">
                <a:solidFill>
                  <a:schemeClr val="hlink"/>
                </a:solidFill>
              </a:rPr>
              <a:t>从事社会工作的资格证书。</a:t>
            </a:r>
            <a:endParaRPr lang="en-US" altLang="zh-CN" sz="2800"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4338" name="Picture 2"/>
          <p:cNvPicPr>
            <a:picLocks noChangeAspect="1" noChangeArrowheads="1"/>
          </p:cNvPicPr>
          <p:nvPr/>
        </p:nvPicPr>
        <p:blipFill>
          <a:blip r:embed="rId6" cstate="print"/>
          <a:srcRect/>
          <a:stretch>
            <a:fillRect/>
          </a:stretch>
        </p:blipFill>
        <p:spPr bwMode="auto">
          <a:xfrm>
            <a:off x="2028825" y="738188"/>
            <a:ext cx="1409700" cy="333375"/>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9" action="ppaction://hlinksldjump"/>
          </p:cNvPr>
          <p:cNvPicPr>
            <a:picLocks noChangeAspect="1" noChangeArrowheads="1"/>
          </p:cNvPicPr>
          <p:nvPr/>
        </p:nvPicPr>
        <p:blipFill>
          <a:blip r:embed="rId10"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7" end="7"/>
                                            </p:txEl>
                                          </p:spTgt>
                                        </p:tgtEl>
                                        <p:attrNameLst>
                                          <p:attrName>style.visibility</p:attrName>
                                        </p:attrNameLst>
                                      </p:cBhvr>
                                      <p:to>
                                        <p:strVal val="visible"/>
                                      </p:to>
                                    </p:set>
                                    <p:animEffect transition="in" filter="dissolve">
                                      <p:cBhvr>
                                        <p:cTn id="12" dur="500"/>
                                        <p:tgtEl>
                                          <p:spTgt spid="7">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animEffect transition="in" filter="dissolve">
                                      <p:cBhvr>
                                        <p:cTn id="17" dur="500"/>
                                        <p:tgtEl>
                                          <p:spTgt spid="7">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93674" y="654050"/>
            <a:ext cx="8759825" cy="6013450"/>
          </a:xfrm>
          <a:prstGeom prst="rect">
            <a:avLst/>
          </a:prstGeom>
          <a:noFill/>
          <a:ln>
            <a:miter lim="800000"/>
            <a:headEnd/>
            <a:tailEnd/>
          </a:ln>
        </p:spPr>
        <p:txBody>
          <a:bodyPr/>
          <a:lstStyle/>
          <a:p>
            <a:pPr algn="just" eaLnBrk="1" hangingPunct="1">
              <a:spcBef>
                <a:spcPct val="10000"/>
              </a:spcBef>
              <a:buSzPct val="120000"/>
              <a:buFont typeface="Arial" pitchFamily="34" charset="0"/>
              <a:buNone/>
            </a:pPr>
            <a:r>
              <a:rPr lang="en-US" altLang="zh-CN" sz="3200" b="1" dirty="0" smtClean="0"/>
              <a:t>surely</a:t>
            </a:r>
            <a:r>
              <a:rPr lang="en-US" altLang="zh-CN" b="1" dirty="0" smtClean="0"/>
              <a:t>                    </a:t>
            </a:r>
            <a:r>
              <a:rPr lang="en-US" altLang="zh-CN" sz="2800" i="1" dirty="0" err="1" smtClean="0">
                <a:solidFill>
                  <a:srgbClr val="C00000"/>
                </a:solidFill>
              </a:rPr>
              <a:t>ad.</a:t>
            </a:r>
            <a:r>
              <a:rPr lang="en-US" altLang="zh-CN" b="1" dirty="0" smtClean="0">
                <a:solidFill>
                  <a:srgbClr val="C00000"/>
                </a:solidFill>
              </a:rPr>
              <a:t>   </a:t>
            </a:r>
          </a:p>
          <a:p>
            <a:pPr algn="just" eaLnBrk="1" hangingPunct="1">
              <a:spcBef>
                <a:spcPct val="10000"/>
              </a:spcBef>
              <a:buSzPct val="120000"/>
              <a:buFont typeface="Arial" pitchFamily="34" charset="0"/>
              <a:buNone/>
            </a:pPr>
            <a:r>
              <a:rPr lang="en-US" altLang="zh-CN" sz="2800" b="1" dirty="0" smtClean="0"/>
              <a:t>1.</a:t>
            </a:r>
            <a:r>
              <a:rPr lang="en-US" altLang="zh-CN" sz="2800" dirty="0" smtClean="0"/>
              <a:t> </a:t>
            </a:r>
            <a:r>
              <a:rPr lang="en-US" altLang="en-US" sz="2800" dirty="0" smtClean="0">
                <a:ea typeface="宋体" pitchFamily="2" charset="-122"/>
              </a:rPr>
              <a:t>without any doubt </a:t>
            </a:r>
            <a:r>
              <a:rPr lang="zh-CN" altLang="en-US" sz="2400" dirty="0" smtClean="0">
                <a:solidFill>
                  <a:schemeClr val="hlink"/>
                </a:solidFill>
              </a:rPr>
              <a:t>无疑；肯定</a:t>
            </a:r>
          </a:p>
          <a:p>
            <a:pPr eaLnBrk="1" hangingPunct="1">
              <a:spcBef>
                <a:spcPct val="10000"/>
              </a:spcBef>
              <a:buFontTx/>
              <a:buNone/>
            </a:pPr>
            <a:r>
              <a:rPr lang="en-US" altLang="zh-CN" sz="2800" i="1" dirty="0" smtClean="0"/>
              <a:t> e.g.</a:t>
            </a:r>
            <a:r>
              <a:rPr lang="en-US" altLang="zh-CN" sz="2800" dirty="0" smtClean="0"/>
              <a:t> This will surely cause problems.</a:t>
            </a:r>
          </a:p>
          <a:p>
            <a:pPr algn="just" eaLnBrk="1" hangingPunct="1">
              <a:spcBef>
                <a:spcPct val="10000"/>
              </a:spcBef>
              <a:buSzPct val="120000"/>
              <a:buFont typeface="Arial" pitchFamily="34" charset="0"/>
              <a:buNone/>
            </a:pPr>
            <a:r>
              <a:rPr lang="zh-CN" altLang="en-US" sz="2400" dirty="0" smtClean="0">
                <a:solidFill>
                  <a:schemeClr val="hlink"/>
                </a:solidFill>
              </a:rPr>
              <a:t>           这肯定会出问题的。</a:t>
            </a:r>
            <a:endParaRPr lang="zh-CN" altLang="en-US" sz="2400" dirty="0" smtClean="0"/>
          </a:p>
          <a:p>
            <a:pPr algn="just" eaLnBrk="1" hangingPunct="1">
              <a:spcBef>
                <a:spcPct val="10000"/>
              </a:spcBef>
              <a:buSzPct val="120000"/>
              <a:buFont typeface="Arial" pitchFamily="34" charset="0"/>
              <a:buNone/>
            </a:pPr>
            <a:r>
              <a:rPr lang="en-US" altLang="zh-CN" sz="2800" b="1" dirty="0" smtClean="0"/>
              <a:t>2.</a:t>
            </a:r>
            <a:r>
              <a:rPr lang="en-US" altLang="zh-CN" sz="2800" dirty="0" smtClean="0"/>
              <a:t> used for showing that you believe </a:t>
            </a:r>
            <a:r>
              <a:rPr lang="en-US" altLang="zh-CN" sz="2800" dirty="0" err="1" smtClean="0"/>
              <a:t>sth</a:t>
            </a:r>
            <a:r>
              <a:rPr lang="en-US" altLang="zh-CN" sz="2800" dirty="0" smtClean="0"/>
              <a:t>. is very likely</a:t>
            </a:r>
            <a:r>
              <a:rPr lang="zh-CN" altLang="zh-CN" sz="2400" dirty="0" smtClean="0">
                <a:solidFill>
                  <a:schemeClr val="hlink"/>
                </a:solidFill>
              </a:rPr>
              <a:t>（用于表明你相信某事极有可能）想必，谅必</a:t>
            </a:r>
            <a:endParaRPr lang="zh-CN" altLang="en-US" sz="2400" dirty="0" smtClean="0">
              <a:solidFill>
                <a:schemeClr val="hlink"/>
              </a:solidFill>
            </a:endParaRPr>
          </a:p>
          <a:p>
            <a:pPr algn="just" eaLnBrk="1" hangingPunct="1">
              <a:spcBef>
                <a:spcPct val="10000"/>
              </a:spcBef>
              <a:buSzPct val="120000"/>
              <a:buFont typeface="Arial" pitchFamily="34" charset="0"/>
              <a:buNone/>
            </a:pPr>
            <a:r>
              <a:rPr lang="en-US" altLang="zh-CN" sz="2800" i="1" dirty="0" smtClean="0"/>
              <a:t>e.g.</a:t>
            </a:r>
            <a:r>
              <a:rPr lang="en-US" altLang="zh-CN" sz="2800" dirty="0" smtClean="0"/>
              <a:t> </a:t>
            </a:r>
          </a:p>
          <a:p>
            <a:pPr algn="just" eaLnBrk="1" hangingPunct="1">
              <a:spcBef>
                <a:spcPct val="10000"/>
              </a:spcBef>
              <a:buSzPct val="120000"/>
              <a:buFont typeface="Arial" pitchFamily="34" charset="0"/>
              <a:buNone/>
            </a:pPr>
            <a:r>
              <a:rPr lang="en-US" altLang="zh-CN" sz="2800" dirty="0" smtClean="0"/>
              <a:t>1. You must have heard about the riots surely?</a:t>
            </a:r>
          </a:p>
          <a:p>
            <a:pPr algn="just" eaLnBrk="1" hangingPunct="1">
              <a:spcBef>
                <a:spcPct val="10000"/>
              </a:spcBef>
              <a:buSzPct val="120000"/>
              <a:buFont typeface="Arial" pitchFamily="34" charset="0"/>
              <a:buNone/>
            </a:pPr>
            <a:r>
              <a:rPr lang="zh-CN" altLang="en-US" sz="2400" dirty="0" smtClean="0">
                <a:solidFill>
                  <a:schemeClr val="hlink"/>
                </a:solidFill>
              </a:rPr>
              <a:t>     想必你已经听到发生骚乱的事了吧？</a:t>
            </a:r>
          </a:p>
          <a:p>
            <a:pPr marL="355600" indent="-354013" algn="just" eaLnBrk="1" hangingPunct="1">
              <a:spcBef>
                <a:spcPct val="10000"/>
              </a:spcBef>
              <a:buSzPct val="120000"/>
              <a:buFont typeface="Arial" pitchFamily="34" charset="0"/>
              <a:buNone/>
            </a:pPr>
            <a:r>
              <a:rPr lang="en-US" altLang="zh-CN" sz="2800" dirty="0" smtClean="0"/>
              <a:t>2. Surely she didn’t mean it – it was just a thoughtless remark.</a:t>
            </a:r>
          </a:p>
          <a:p>
            <a:pPr algn="just" eaLnBrk="1" hangingPunct="1">
              <a:spcBef>
                <a:spcPct val="10000"/>
              </a:spcBef>
              <a:buSzPct val="120000"/>
              <a:buFont typeface="Arial" pitchFamily="34" charset="0"/>
              <a:buNone/>
            </a:pPr>
            <a:r>
              <a:rPr lang="en-US" altLang="zh-CN" sz="2400" dirty="0" smtClean="0">
                <a:solidFill>
                  <a:schemeClr val="hlink"/>
                </a:solidFill>
              </a:rPr>
              <a:t>     </a:t>
            </a:r>
            <a:r>
              <a:rPr lang="zh-CN" altLang="en-US" sz="2400" dirty="0" smtClean="0">
                <a:solidFill>
                  <a:schemeClr val="hlink"/>
                </a:solidFill>
              </a:rPr>
              <a:t>想必她不是当真的</a:t>
            </a:r>
            <a:r>
              <a:rPr lang="en-US" altLang="zh-CN" sz="2400" dirty="0" smtClean="0">
                <a:solidFill>
                  <a:schemeClr val="hlink"/>
                </a:solidFill>
              </a:rPr>
              <a:t>——</a:t>
            </a:r>
            <a:r>
              <a:rPr lang="zh-CN" altLang="en-US" sz="2400" dirty="0" smtClean="0">
                <a:solidFill>
                  <a:schemeClr val="hlink"/>
                </a:solidFill>
              </a:rPr>
              <a:t>这只是欠考虑的言辞而已。</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14"/>
          <p:cNvPicPr>
            <a:picLocks noChangeAspect="1" noChangeArrowheads="1"/>
          </p:cNvPicPr>
          <p:nvPr/>
        </p:nvPicPr>
        <p:blipFill>
          <a:blip r:embed="rId6" cstate="print"/>
          <a:srcRect/>
          <a:stretch>
            <a:fillRect/>
          </a:stretch>
        </p:blipFill>
        <p:spPr bwMode="auto">
          <a:xfrm>
            <a:off x="1639887" y="784225"/>
            <a:ext cx="877093" cy="330200"/>
          </a:xfrm>
          <a:prstGeom prst="rect">
            <a:avLst/>
          </a:prstGeom>
          <a:noFill/>
          <a:ln w="9525">
            <a:noFill/>
            <a:miter lim="800000"/>
            <a:headEnd/>
            <a:tailEnd/>
          </a:ln>
        </p:spPr>
      </p:pic>
      <p:pic>
        <p:nvPicPr>
          <p:cNvPr id="9"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9" action="ppaction://hlinksldjump"/>
          </p:cNvPr>
          <p:cNvPicPr>
            <a:picLocks noChangeAspect="1" noChangeArrowheads="1"/>
          </p:cNvPicPr>
          <p:nvPr/>
        </p:nvPicPr>
        <p:blipFill>
          <a:blip r:embed="rId10"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7" end="7"/>
                                            </p:txEl>
                                          </p:spTgt>
                                        </p:tgtEl>
                                        <p:attrNameLst>
                                          <p:attrName>style.visibility</p:attrName>
                                        </p:attrNameLst>
                                      </p:cBhvr>
                                      <p:to>
                                        <p:strVal val="visible"/>
                                      </p:to>
                                    </p:set>
                                    <p:animEffect transition="in" filter="dissolve">
                                      <p:cBhvr>
                                        <p:cTn id="12" dur="500"/>
                                        <p:tgtEl>
                                          <p:spTgt spid="7">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animEffect transition="in" filter="dissolve">
                                      <p:cBhvr>
                                        <p:cTn id="17" dur="500"/>
                                        <p:tgtEl>
                                          <p:spTgt spid="7">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184149" y="668338"/>
            <a:ext cx="8778875" cy="6018212"/>
          </a:xfrm>
          <a:prstGeom prst="rect">
            <a:avLst/>
          </a:prstGeom>
          <a:noFill/>
          <a:ln>
            <a:miter lim="800000"/>
            <a:headEnd/>
            <a:tailEnd/>
          </a:ln>
        </p:spPr>
        <p:txBody>
          <a:bodyPr/>
          <a:lstStyle/>
          <a:p>
            <a:pPr algn="just" eaLnBrk="1" hangingPunct="1">
              <a:lnSpc>
                <a:spcPct val="100000"/>
              </a:lnSpc>
              <a:buSzPct val="120000"/>
              <a:buFont typeface="Arial" pitchFamily="34" charset="0"/>
              <a:buNone/>
            </a:pPr>
            <a:r>
              <a:rPr lang="en-US" altLang="zh-CN" sz="3200" b="1" dirty="0" smtClean="0"/>
              <a:t>cafeteria</a:t>
            </a:r>
            <a:r>
              <a:rPr lang="en-US" altLang="zh-CN" b="1" dirty="0" smtClean="0"/>
              <a:t>                          </a:t>
            </a:r>
            <a:r>
              <a:rPr lang="en-US" altLang="zh-CN" sz="2800" i="1" dirty="0" smtClean="0">
                <a:solidFill>
                  <a:srgbClr val="C00000"/>
                </a:solidFill>
              </a:rPr>
              <a:t>n. </a:t>
            </a:r>
            <a:r>
              <a:rPr lang="en-US" altLang="zh-CN" sz="2800" dirty="0" smtClean="0">
                <a:solidFill>
                  <a:srgbClr val="C00000"/>
                </a:solidFill>
              </a:rPr>
              <a:t>[C]</a:t>
            </a:r>
            <a:r>
              <a:rPr lang="en-US" altLang="zh-CN" b="1" dirty="0" smtClean="0">
                <a:solidFill>
                  <a:srgbClr val="C00000"/>
                </a:solidFill>
              </a:rPr>
              <a:t> </a:t>
            </a:r>
            <a:r>
              <a:rPr lang="en-US" altLang="en-US" sz="2800" dirty="0" smtClean="0">
                <a:ea typeface="宋体" pitchFamily="2" charset="-122"/>
              </a:rPr>
              <a:t>an informal restaurant in a place such as a</a:t>
            </a:r>
            <a:r>
              <a:rPr lang="en-US" altLang="zh-CN" sz="2800" dirty="0" smtClean="0"/>
              <a:t> </a:t>
            </a:r>
            <a:r>
              <a:rPr lang="en-US" altLang="en-US" sz="2800" dirty="0" smtClean="0">
                <a:ea typeface="宋体" pitchFamily="2" charset="-122"/>
              </a:rPr>
              <a:t>college or hospital where you take the food to</a:t>
            </a:r>
            <a:r>
              <a:rPr lang="en-US" altLang="zh-CN" sz="2800" dirty="0" smtClean="0"/>
              <a:t> </a:t>
            </a:r>
            <a:r>
              <a:rPr lang="en-US" altLang="en-US" sz="2800" dirty="0" smtClean="0">
                <a:ea typeface="宋体" pitchFamily="2" charset="-122"/>
              </a:rPr>
              <a:t>the table yourself</a:t>
            </a:r>
            <a:r>
              <a:rPr lang="en-US" altLang="en-US" sz="2400" dirty="0" smtClean="0">
                <a:solidFill>
                  <a:schemeClr val="hlink"/>
                </a:solidFill>
                <a:ea typeface="宋体" pitchFamily="2" charset="-122"/>
              </a:rPr>
              <a:t> </a:t>
            </a:r>
            <a:r>
              <a:rPr lang="en-US" altLang="zh-CN" sz="2400" dirty="0" smtClean="0">
                <a:solidFill>
                  <a:schemeClr val="hlink"/>
                </a:solidFill>
              </a:rPr>
              <a:t>自</a:t>
            </a:r>
            <a:r>
              <a:rPr lang="zh-CN" altLang="en-US" sz="2400" dirty="0" smtClean="0">
                <a:solidFill>
                  <a:schemeClr val="hlink"/>
                </a:solidFill>
              </a:rPr>
              <a:t>助食堂；自</a:t>
            </a:r>
            <a:r>
              <a:rPr lang="en-US" altLang="zh-CN" sz="2400" dirty="0" smtClean="0">
                <a:solidFill>
                  <a:schemeClr val="hlink"/>
                </a:solidFill>
              </a:rPr>
              <a:t>助</a:t>
            </a:r>
            <a:r>
              <a:rPr lang="zh-CN" altLang="en-US" sz="2400" dirty="0" smtClean="0">
                <a:solidFill>
                  <a:schemeClr val="hlink"/>
                </a:solidFill>
              </a:rPr>
              <a:t>餐馆</a:t>
            </a:r>
          </a:p>
          <a:p>
            <a:pPr algn="just" eaLnBrk="1" hangingPunct="1">
              <a:lnSpc>
                <a:spcPct val="100000"/>
              </a:lnSpc>
              <a:buSzPct val="120000"/>
              <a:buFont typeface="Arial" pitchFamily="34" charset="0"/>
              <a:buNone/>
            </a:pPr>
            <a:r>
              <a:rPr lang="zh-CN" altLang="en-US" sz="2800" i="1" dirty="0" smtClean="0"/>
              <a:t> </a:t>
            </a:r>
            <a:r>
              <a:rPr lang="en-US" altLang="zh-CN" sz="2800" i="1" dirty="0" smtClean="0"/>
              <a:t>e.g.</a:t>
            </a:r>
            <a:r>
              <a:rPr lang="en-US" altLang="zh-CN" sz="2800" dirty="0" smtClean="0"/>
              <a:t> the school cafeteria </a:t>
            </a:r>
            <a:endParaRPr lang="zh-CN" altLang="en-US" sz="2400" dirty="0" smtClean="0">
              <a:solidFill>
                <a:schemeClr val="hlink"/>
              </a:solidFill>
            </a:endParaRP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1270" name="图片 10" descr="MORE"/>
          <p:cNvPicPr>
            <a:picLocks noChangeAspect="1" noChangeArrowheads="1"/>
          </p:cNvPicPr>
          <p:nvPr/>
        </p:nvPicPr>
        <p:blipFill>
          <a:blip r:embed="rId3" cstate="print"/>
          <a:srcRect/>
          <a:stretch>
            <a:fillRect/>
          </a:stretch>
        </p:blipFill>
        <p:spPr bwMode="auto">
          <a:xfrm>
            <a:off x="6714676" y="6297194"/>
            <a:ext cx="912813" cy="228600"/>
          </a:xfrm>
          <a:prstGeom prst="rect">
            <a:avLst/>
          </a:prstGeom>
          <a:noFill/>
          <a:ln w="9525">
            <a:noFill/>
            <a:miter lim="800000"/>
            <a:headEnd/>
            <a:tailEnd/>
          </a:ln>
        </p:spPr>
      </p:pic>
      <p:pic>
        <p:nvPicPr>
          <p:cNvPr id="7" name="Picture 15"/>
          <p:cNvPicPr>
            <a:picLocks noChangeAspect="1" noChangeArrowheads="1"/>
          </p:cNvPicPr>
          <p:nvPr/>
        </p:nvPicPr>
        <p:blipFill>
          <a:blip r:embed="rId4" cstate="print"/>
          <a:srcRect/>
          <a:stretch>
            <a:fillRect/>
          </a:stretch>
        </p:blipFill>
        <p:spPr bwMode="auto">
          <a:xfrm>
            <a:off x="1572402" y="2692400"/>
            <a:ext cx="5594095" cy="3544887"/>
          </a:xfrm>
          <a:prstGeom prst="rect">
            <a:avLst/>
          </a:prstGeom>
          <a:noFill/>
          <a:ln w="9525" algn="ctr">
            <a:noFill/>
            <a:miter lim="800000"/>
            <a:headEnd/>
            <a:tailEnd/>
          </a:ln>
        </p:spPr>
      </p:pic>
      <p:sp>
        <p:nvSpPr>
          <p:cNvPr id="8" name="TextBox 7"/>
          <p:cNvSpPr txBox="1"/>
          <p:nvPr/>
        </p:nvSpPr>
        <p:spPr>
          <a:xfrm>
            <a:off x="3867150" y="2131329"/>
            <a:ext cx="1762125" cy="461665"/>
          </a:xfrm>
          <a:prstGeom prst="rect">
            <a:avLst/>
          </a:prstGeom>
          <a:noFill/>
        </p:spPr>
        <p:txBody>
          <a:bodyPr wrap="square" rtlCol="0">
            <a:spAutoFit/>
          </a:bodyPr>
          <a:lstStyle/>
          <a:p>
            <a:r>
              <a:rPr lang="zh-CN" altLang="en-US" sz="2400" dirty="0" smtClean="0">
                <a:solidFill>
                  <a:srgbClr val="0070C0"/>
                </a:solidFill>
                <a:latin typeface="+mn-ea"/>
                <a:ea typeface="+mn-ea"/>
              </a:rPr>
              <a:t>学校食堂</a:t>
            </a:r>
            <a:endParaRPr lang="zh-CN" altLang="en-US" sz="2400" dirty="0">
              <a:solidFill>
                <a:srgbClr val="0070C0"/>
              </a:solidFill>
              <a:latin typeface="+mn-ea"/>
              <a:ea typeface="+mn-ea"/>
            </a:endParaRPr>
          </a:p>
        </p:txBody>
      </p:sp>
      <p:pic>
        <p:nvPicPr>
          <p:cNvPr id="15362" name="Picture 2"/>
          <p:cNvPicPr>
            <a:picLocks noChangeAspect="1" noChangeArrowheads="1"/>
          </p:cNvPicPr>
          <p:nvPr/>
        </p:nvPicPr>
        <p:blipFill>
          <a:blip r:embed="rId5" cstate="print"/>
          <a:srcRect/>
          <a:stretch>
            <a:fillRect/>
          </a:stretch>
        </p:blipFill>
        <p:spPr bwMode="auto">
          <a:xfrm>
            <a:off x="2138363" y="767442"/>
            <a:ext cx="1590675" cy="361950"/>
          </a:xfrm>
          <a:prstGeom prst="rect">
            <a:avLst/>
          </a:prstGeom>
          <a:noFill/>
          <a:ln w="9525">
            <a:noFill/>
            <a:miter lim="800000"/>
            <a:headEnd/>
            <a:tailEnd/>
          </a:ln>
          <a:effectLst/>
        </p:spPr>
      </p:pic>
      <p:pic>
        <p:nvPicPr>
          <p:cNvPr id="10"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270"/>
                                        </p:tgtEl>
                                        <p:attrNameLst>
                                          <p:attrName>style.visibility</p:attrName>
                                        </p:attrNameLst>
                                      </p:cBhvr>
                                      <p:to>
                                        <p:strVal val="visible"/>
                                      </p:to>
                                    </p:set>
                                    <p:animEffect transition="in" filter="dissolve">
                                      <p:cBhvr>
                                        <p:cTn id="17" dur="10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3" name="内容占位符 1"/>
          <p:cNvSpPr>
            <a:spLocks noGrp="1"/>
          </p:cNvSpPr>
          <p:nvPr>
            <p:ph idx="4294967295"/>
          </p:nvPr>
        </p:nvSpPr>
        <p:spPr bwMode="auto">
          <a:xfrm>
            <a:off x="323850" y="849375"/>
            <a:ext cx="8496300" cy="5761037"/>
          </a:xfrm>
          <a:prstGeom prst="rect">
            <a:avLst/>
          </a:prstGeom>
          <a:noFill/>
          <a:ln>
            <a:miter lim="800000"/>
            <a:headEnd/>
            <a:tailEnd/>
          </a:ln>
        </p:spPr>
        <p:txBody>
          <a:bodyPr/>
          <a:lstStyle/>
          <a:p>
            <a:pPr algn="just" eaLnBrk="1" hangingPunct="1">
              <a:buSzPct val="120000"/>
              <a:buFont typeface="Arial" pitchFamily="34" charset="0"/>
              <a:buNone/>
            </a:pPr>
            <a:r>
              <a:rPr lang="en-US" altLang="zh-CN" b="1" dirty="0" smtClean="0">
                <a:solidFill>
                  <a:srgbClr val="002060"/>
                </a:solidFill>
              </a:rPr>
              <a:t>About the Author</a:t>
            </a:r>
          </a:p>
          <a:p>
            <a:pPr algn="just" eaLnBrk="1" hangingPunct="1">
              <a:buSzPct val="120000"/>
              <a:buNone/>
            </a:pPr>
            <a:r>
              <a:rPr lang="en-US" altLang="zh-CN" b="1" dirty="0" smtClean="0"/>
              <a:t>     </a:t>
            </a:r>
            <a:r>
              <a:rPr lang="en-US" altLang="zh-CN" dirty="0" smtClean="0">
                <a:solidFill>
                  <a:srgbClr val="002060"/>
                </a:solidFill>
              </a:rPr>
              <a:t>Frank McCourt (August 19, 1930 – July 19, 2009)</a:t>
            </a:r>
          </a:p>
          <a:p>
            <a:pPr algn="just" eaLnBrk="1" hangingPunct="1">
              <a:buSzPct val="120000"/>
              <a:buFont typeface="Arial" pitchFamily="34" charset="0"/>
              <a:buNone/>
            </a:pPr>
            <a:endParaRPr lang="en-US" altLang="zh-CN" b="1" dirty="0" smtClean="0"/>
          </a:p>
          <a:p>
            <a:pPr algn="just" eaLnBrk="1" hangingPunct="1">
              <a:buSzPct val="120000"/>
              <a:buFont typeface="Arial" pitchFamily="34" charset="0"/>
              <a:buNone/>
            </a:pPr>
            <a:r>
              <a:rPr lang="en-US" altLang="zh-CN" sz="2800" b="1" dirty="0" smtClean="0"/>
              <a:t>      </a:t>
            </a:r>
            <a:endParaRPr lang="zh-CN" altLang="en-US" dirty="0" smtClean="0"/>
          </a:p>
        </p:txBody>
      </p:sp>
      <p:pic>
        <p:nvPicPr>
          <p:cNvPr id="4101" name="图片 5" descr="Back">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4102" name="图片 10" descr="MORE"/>
          <p:cNvPicPr>
            <a:picLocks noChangeAspect="1" noChangeArrowheads="1"/>
          </p:cNvPicPr>
          <p:nvPr/>
        </p:nvPicPr>
        <p:blipFill>
          <a:blip r:embed="rId5" cstate="print"/>
          <a:srcRect/>
          <a:stretch>
            <a:fillRect/>
          </a:stretch>
        </p:blipFill>
        <p:spPr bwMode="auto">
          <a:xfrm>
            <a:off x="7991475" y="6237288"/>
            <a:ext cx="912813" cy="228600"/>
          </a:xfrm>
          <a:prstGeom prst="rect">
            <a:avLst/>
          </a:prstGeom>
          <a:noFill/>
          <a:ln w="9525">
            <a:noFill/>
            <a:miter lim="800000"/>
            <a:headEnd/>
            <a:tailEnd/>
          </a:ln>
        </p:spPr>
      </p:pic>
      <p:pic>
        <p:nvPicPr>
          <p:cNvPr id="8"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142338" name="Picture 2" descr="Frank McCourt by David Shankbone cropped.jpg"/>
          <p:cNvPicPr>
            <a:picLocks noChangeAspect="1" noChangeArrowheads="1"/>
          </p:cNvPicPr>
          <p:nvPr/>
        </p:nvPicPr>
        <p:blipFill>
          <a:blip r:embed="rId8"/>
          <a:srcRect/>
          <a:stretch>
            <a:fillRect/>
          </a:stretch>
        </p:blipFill>
        <p:spPr bwMode="auto">
          <a:xfrm>
            <a:off x="3000374" y="2004552"/>
            <a:ext cx="2955925" cy="3827923"/>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4150" y="676275"/>
            <a:ext cx="8569325" cy="6000750"/>
          </a:xfrm>
          <a:prstGeom prst="rect">
            <a:avLst/>
          </a:prstGeom>
          <a:noFill/>
          <a:ln>
            <a:miter lim="800000"/>
            <a:headEnd/>
            <a:tailEnd/>
          </a:ln>
        </p:spPr>
        <p:txBody>
          <a:bodyPr/>
          <a:lstStyle/>
          <a:p>
            <a:pPr eaLnBrk="1" hangingPunct="1">
              <a:buSzPct val="120000"/>
              <a:buFont typeface="Arial" pitchFamily="34" charset="0"/>
              <a:buNone/>
            </a:pPr>
            <a:r>
              <a:rPr lang="en-US" altLang="zh-CN" sz="2800" b="1" dirty="0" smtClean="0"/>
              <a:t>Cf. </a:t>
            </a:r>
            <a:r>
              <a:rPr lang="en-US" altLang="zh-CN" b="1" dirty="0" smtClean="0"/>
              <a:t> </a:t>
            </a:r>
          </a:p>
          <a:p>
            <a:pPr eaLnBrk="1" hangingPunct="1">
              <a:spcBef>
                <a:spcPct val="0"/>
              </a:spcBef>
              <a:buSzPct val="120000"/>
              <a:buFont typeface="Arial" pitchFamily="34" charset="0"/>
              <a:buNone/>
            </a:pPr>
            <a:endParaRPr lang="zh-CN" altLang="en-US" sz="2400" dirty="0" smtClean="0">
              <a:solidFill>
                <a:srgbClr val="B46CFC"/>
              </a:solidFill>
            </a:endParaRPr>
          </a:p>
          <a:p>
            <a:pPr eaLnBrk="1" hangingPunct="1">
              <a:spcBef>
                <a:spcPct val="0"/>
              </a:spcBef>
              <a:buSzPct val="120000"/>
              <a:buFont typeface="Arial" pitchFamily="34" charset="0"/>
              <a:buNone/>
            </a:pPr>
            <a:endParaRPr lang="en-US" altLang="zh-CN" sz="2400" dirty="0" smtClean="0">
              <a:solidFill>
                <a:srgbClr val="B46CFC"/>
              </a:solidFill>
            </a:endParaRPr>
          </a:p>
        </p:txBody>
      </p:sp>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16"/>
          <p:cNvPicPr>
            <a:picLocks noChangeAspect="1" noChangeArrowheads="1"/>
          </p:cNvPicPr>
          <p:nvPr/>
        </p:nvPicPr>
        <p:blipFill>
          <a:blip r:embed="rId8" cstate="print"/>
          <a:srcRect/>
          <a:stretch>
            <a:fillRect/>
          </a:stretch>
        </p:blipFill>
        <p:spPr bwMode="auto">
          <a:xfrm>
            <a:off x="257175" y="2116138"/>
            <a:ext cx="2855913" cy="2881312"/>
          </a:xfrm>
          <a:prstGeom prst="rect">
            <a:avLst/>
          </a:prstGeom>
          <a:noFill/>
          <a:ln w="9525" algn="ctr">
            <a:noFill/>
            <a:miter lim="800000"/>
            <a:headEnd/>
            <a:tailEnd/>
          </a:ln>
        </p:spPr>
      </p:pic>
      <p:pic>
        <p:nvPicPr>
          <p:cNvPr id="9" name="Picture 17"/>
          <p:cNvPicPr>
            <a:picLocks noChangeAspect="1" noChangeArrowheads="1"/>
          </p:cNvPicPr>
          <p:nvPr/>
        </p:nvPicPr>
        <p:blipFill>
          <a:blip r:embed="rId9" cstate="print"/>
          <a:srcRect/>
          <a:stretch>
            <a:fillRect/>
          </a:stretch>
        </p:blipFill>
        <p:spPr bwMode="auto">
          <a:xfrm>
            <a:off x="4433888" y="1181100"/>
            <a:ext cx="4032250" cy="2601913"/>
          </a:xfrm>
          <a:prstGeom prst="rect">
            <a:avLst/>
          </a:prstGeom>
          <a:noFill/>
          <a:ln w="9525" algn="ctr">
            <a:noFill/>
            <a:miter lim="800000"/>
            <a:headEnd/>
            <a:tailEnd/>
          </a:ln>
        </p:spPr>
      </p:pic>
      <p:sp>
        <p:nvSpPr>
          <p:cNvPr id="11" name="Text Box 18"/>
          <p:cNvSpPr txBox="1">
            <a:spLocks noChangeArrowheads="1"/>
          </p:cNvSpPr>
          <p:nvPr/>
        </p:nvSpPr>
        <p:spPr bwMode="auto">
          <a:xfrm>
            <a:off x="4649788" y="676275"/>
            <a:ext cx="3024187" cy="519113"/>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Bef>
                <a:spcPct val="50000"/>
              </a:spcBef>
              <a:defRPr/>
            </a:pPr>
            <a:r>
              <a:rPr lang="en-US" altLang="zh-CN" sz="2800" dirty="0"/>
              <a:t>café</a:t>
            </a:r>
            <a:r>
              <a:rPr lang="en-US" altLang="zh-CN" dirty="0">
                <a:solidFill>
                  <a:srgbClr val="B46CFC"/>
                </a:solidFill>
              </a:rPr>
              <a:t> </a:t>
            </a:r>
            <a:r>
              <a:rPr lang="en-US" altLang="zh-CN" dirty="0" smtClean="0">
                <a:solidFill>
                  <a:srgbClr val="B46CFC"/>
                </a:solidFill>
              </a:rPr>
              <a:t> </a:t>
            </a:r>
            <a:r>
              <a:rPr lang="zh-CN" altLang="en-US" sz="2400" dirty="0" smtClean="0">
                <a:solidFill>
                  <a:schemeClr val="folHlink"/>
                </a:solidFill>
              </a:rPr>
              <a:t>咖啡馆；小</a:t>
            </a:r>
            <a:r>
              <a:rPr lang="zh-CN" altLang="en-US" sz="2400" dirty="0">
                <a:solidFill>
                  <a:schemeClr val="folHlink"/>
                </a:solidFill>
              </a:rPr>
              <a:t>餐馆</a:t>
            </a:r>
          </a:p>
        </p:txBody>
      </p:sp>
      <p:pic>
        <p:nvPicPr>
          <p:cNvPr id="12" name="Picture 19"/>
          <p:cNvPicPr>
            <a:picLocks noChangeAspect="1" noChangeArrowheads="1"/>
          </p:cNvPicPr>
          <p:nvPr/>
        </p:nvPicPr>
        <p:blipFill>
          <a:blip r:embed="rId10" cstate="print"/>
          <a:srcRect/>
          <a:stretch>
            <a:fillRect/>
          </a:stretch>
        </p:blipFill>
        <p:spPr bwMode="auto">
          <a:xfrm>
            <a:off x="3282950" y="3844925"/>
            <a:ext cx="3671888" cy="2473325"/>
          </a:xfrm>
          <a:prstGeom prst="rect">
            <a:avLst/>
          </a:prstGeom>
          <a:noFill/>
          <a:ln w="9525" algn="ctr">
            <a:noFill/>
            <a:miter lim="800000"/>
            <a:headEnd/>
            <a:tailEnd/>
          </a:ln>
        </p:spPr>
      </p:pic>
      <p:sp>
        <p:nvSpPr>
          <p:cNvPr id="13" name="Text Box 20"/>
          <p:cNvSpPr txBox="1">
            <a:spLocks noChangeArrowheads="1"/>
          </p:cNvSpPr>
          <p:nvPr/>
        </p:nvSpPr>
        <p:spPr bwMode="auto">
          <a:xfrm>
            <a:off x="523875" y="5789613"/>
            <a:ext cx="2881313" cy="519112"/>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Bef>
                <a:spcPct val="50000"/>
              </a:spcBef>
              <a:defRPr/>
            </a:pPr>
            <a:r>
              <a:rPr lang="en-US" altLang="zh-CN" sz="2800" dirty="0"/>
              <a:t>internet café</a:t>
            </a:r>
            <a:r>
              <a:rPr lang="en-US" altLang="zh-CN" dirty="0">
                <a:solidFill>
                  <a:srgbClr val="B46CFC"/>
                </a:solidFill>
              </a:rPr>
              <a:t> </a:t>
            </a:r>
            <a:r>
              <a:rPr lang="en-US" altLang="zh-CN" dirty="0" smtClean="0">
                <a:solidFill>
                  <a:srgbClr val="B46CFC"/>
                </a:solidFill>
              </a:rPr>
              <a:t> </a:t>
            </a:r>
            <a:r>
              <a:rPr lang="zh-CN" altLang="en-US" sz="2400" dirty="0" smtClean="0">
                <a:solidFill>
                  <a:schemeClr val="folHlink"/>
                </a:solidFill>
              </a:rPr>
              <a:t>网吧</a:t>
            </a:r>
            <a:endParaRPr lang="zh-CN" altLang="en-US" sz="2400" dirty="0">
              <a:solidFill>
                <a:schemeClr val="folHlink"/>
              </a:solidFill>
            </a:endParaRPr>
          </a:p>
        </p:txBody>
      </p:sp>
      <p:sp>
        <p:nvSpPr>
          <p:cNvPr id="14" name="Text Box 21"/>
          <p:cNvSpPr txBox="1">
            <a:spLocks noChangeArrowheads="1"/>
          </p:cNvSpPr>
          <p:nvPr/>
        </p:nvSpPr>
        <p:spPr bwMode="auto">
          <a:xfrm>
            <a:off x="473075" y="1541463"/>
            <a:ext cx="2232025" cy="579437"/>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Bef>
                <a:spcPct val="50000"/>
              </a:spcBef>
              <a:defRPr/>
            </a:pPr>
            <a:r>
              <a:rPr lang="en-US" altLang="zh-CN" sz="2800"/>
              <a:t>buffet</a:t>
            </a:r>
            <a:r>
              <a:rPr lang="en-US" altLang="zh-CN" sz="3200" b="1"/>
              <a:t> </a:t>
            </a:r>
            <a:r>
              <a:rPr lang="zh-CN" altLang="en-US" sz="2400">
                <a:solidFill>
                  <a:schemeClr val="folHlink"/>
                </a:solidFill>
              </a:rPr>
              <a:t>自助餐</a:t>
            </a:r>
          </a:p>
        </p:txBody>
      </p:sp>
      <p:pic>
        <p:nvPicPr>
          <p:cNvPr id="15" name="图片 6" descr="Home">
            <a:hlinkClick r:id="rId11" action="ppaction://hlinksldjump"/>
          </p:cNvPr>
          <p:cNvPicPr>
            <a:picLocks noChangeAspect="1" noChangeArrowheads="1"/>
          </p:cNvPicPr>
          <p:nvPr/>
        </p:nvPicPr>
        <p:blipFill>
          <a:blip r:embed="rId12"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174625" y="668338"/>
            <a:ext cx="8797925" cy="6018212"/>
          </a:xfrm>
          <a:prstGeom prst="rect">
            <a:avLst/>
          </a:prstGeom>
          <a:noFill/>
          <a:ln>
            <a:miter lim="800000"/>
            <a:headEnd/>
            <a:tailEnd/>
          </a:ln>
        </p:spPr>
        <p:txBody>
          <a:bodyPr/>
          <a:lstStyle/>
          <a:p>
            <a:pPr algn="just" eaLnBrk="1" hangingPunct="1">
              <a:lnSpc>
                <a:spcPct val="100000"/>
              </a:lnSpc>
              <a:buSzPct val="120000"/>
              <a:buFont typeface="Arial" pitchFamily="34" charset="0"/>
              <a:buNone/>
            </a:pPr>
            <a:r>
              <a:rPr lang="en-US" altLang="zh-CN" sz="3200" b="1" dirty="0" smtClean="0"/>
              <a:t>Puritan</a:t>
            </a:r>
            <a:r>
              <a:rPr lang="en-US" altLang="zh-CN" b="1" dirty="0" smtClean="0"/>
              <a:t>                       </a:t>
            </a:r>
            <a:r>
              <a:rPr lang="en-US" altLang="zh-CN" sz="2800" i="1" dirty="0" smtClean="0">
                <a:solidFill>
                  <a:srgbClr val="C00000"/>
                </a:solidFill>
              </a:rPr>
              <a:t>n. </a:t>
            </a:r>
            <a:r>
              <a:rPr lang="en-US" altLang="zh-CN" sz="2800" dirty="0" smtClean="0">
                <a:solidFill>
                  <a:srgbClr val="C00000"/>
                </a:solidFill>
              </a:rPr>
              <a:t>[C]</a:t>
            </a:r>
            <a:r>
              <a:rPr lang="en-US" altLang="zh-CN" b="1" dirty="0" smtClean="0">
                <a:solidFill>
                  <a:srgbClr val="C00000"/>
                </a:solidFill>
              </a:rPr>
              <a:t> </a:t>
            </a:r>
            <a:r>
              <a:rPr lang="en-US" altLang="en-US" sz="2800" dirty="0" smtClean="0">
                <a:ea typeface="宋体" pitchFamily="2" charset="-122"/>
              </a:rPr>
              <a:t>a member of a strict English religious</a:t>
            </a:r>
            <a:r>
              <a:rPr lang="en-US" altLang="zh-CN" sz="2800" dirty="0" smtClean="0"/>
              <a:t> </a:t>
            </a:r>
            <a:r>
              <a:rPr lang="en-US" altLang="en-US" sz="2800" dirty="0" smtClean="0">
                <a:ea typeface="宋体" pitchFamily="2" charset="-122"/>
              </a:rPr>
              <a:t>group of the 16th and 17th centuries who</a:t>
            </a:r>
            <a:r>
              <a:rPr lang="en-US" altLang="zh-CN" sz="2800" dirty="0" smtClean="0"/>
              <a:t> </a:t>
            </a:r>
            <a:r>
              <a:rPr lang="en-US" altLang="en-US" sz="2800" dirty="0" smtClean="0">
                <a:ea typeface="宋体" pitchFamily="2" charset="-122"/>
              </a:rPr>
              <a:t>wanted worship to be more simple</a:t>
            </a:r>
            <a:r>
              <a:rPr lang="en-US" altLang="zh-CN" sz="2800" dirty="0" smtClean="0"/>
              <a:t> </a:t>
            </a:r>
            <a:r>
              <a:rPr lang="zh-CN" altLang="en-US" sz="2400" dirty="0" smtClean="0">
                <a:solidFill>
                  <a:schemeClr val="hlink"/>
                </a:solidFill>
              </a:rPr>
              <a:t>清教徒（</a:t>
            </a:r>
            <a:r>
              <a:rPr lang="en-US" altLang="zh-CN" sz="2400" dirty="0" smtClean="0">
                <a:solidFill>
                  <a:schemeClr val="hlink"/>
                </a:solidFill>
                <a:latin typeface="宋体" pitchFamily="2" charset="-122"/>
              </a:rPr>
              <a:t>16</a:t>
            </a:r>
            <a:r>
              <a:rPr lang="zh-CN" altLang="en-US" sz="2400" dirty="0" smtClean="0">
                <a:solidFill>
                  <a:schemeClr val="hlink"/>
                </a:solidFill>
              </a:rPr>
              <a:t>世纪和</a:t>
            </a:r>
            <a:r>
              <a:rPr lang="en-US" altLang="zh-CN" sz="2400" dirty="0" smtClean="0">
                <a:solidFill>
                  <a:schemeClr val="hlink"/>
                </a:solidFill>
                <a:latin typeface="宋体" pitchFamily="2" charset="-122"/>
              </a:rPr>
              <a:t>17</a:t>
            </a:r>
            <a:r>
              <a:rPr lang="zh-CN" altLang="en-US" sz="2400" dirty="0" smtClean="0">
                <a:solidFill>
                  <a:schemeClr val="hlink"/>
                </a:solidFill>
              </a:rPr>
              <a:t>世纪之间主张简化礼拜活动的宗教团体成员）</a:t>
            </a: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1270" name="图片 10" descr="MORE"/>
          <p:cNvPicPr>
            <a:picLocks noChangeAspect="1" noChangeArrowheads="1"/>
          </p:cNvPicPr>
          <p:nvPr/>
        </p:nvPicPr>
        <p:blipFill>
          <a:blip r:embed="rId3" cstate="print"/>
          <a:srcRect/>
          <a:stretch>
            <a:fillRect/>
          </a:stretch>
        </p:blipFill>
        <p:spPr bwMode="auto">
          <a:xfrm>
            <a:off x="6714676" y="6297194"/>
            <a:ext cx="912813" cy="228600"/>
          </a:xfrm>
          <a:prstGeom prst="rect">
            <a:avLst/>
          </a:prstGeom>
          <a:noFill/>
          <a:ln w="9525">
            <a:noFill/>
            <a:miter lim="800000"/>
            <a:headEnd/>
            <a:tailEnd/>
          </a:ln>
        </p:spPr>
      </p:pic>
      <p:grpSp>
        <p:nvGrpSpPr>
          <p:cNvPr id="14" name="组合 13"/>
          <p:cNvGrpSpPr/>
          <p:nvPr/>
        </p:nvGrpSpPr>
        <p:grpSpPr>
          <a:xfrm>
            <a:off x="209550" y="2593975"/>
            <a:ext cx="4392613" cy="3586525"/>
            <a:chOff x="209550" y="2565400"/>
            <a:chExt cx="4392613" cy="3586525"/>
          </a:xfrm>
        </p:grpSpPr>
        <p:pic>
          <p:nvPicPr>
            <p:cNvPr id="9" name="Picture 17"/>
            <p:cNvPicPr>
              <a:picLocks noChangeAspect="1" noChangeArrowheads="1"/>
            </p:cNvPicPr>
            <p:nvPr/>
          </p:nvPicPr>
          <p:blipFill>
            <a:blip r:embed="rId4" cstate="print"/>
            <a:srcRect/>
            <a:stretch>
              <a:fillRect/>
            </a:stretch>
          </p:blipFill>
          <p:spPr bwMode="auto">
            <a:xfrm>
              <a:off x="209550" y="2565400"/>
              <a:ext cx="4392613" cy="3378200"/>
            </a:xfrm>
            <a:prstGeom prst="rect">
              <a:avLst/>
            </a:prstGeom>
            <a:noFill/>
            <a:ln w="9525" algn="ctr">
              <a:noFill/>
              <a:miter lim="800000"/>
              <a:headEnd/>
              <a:tailEnd/>
            </a:ln>
          </p:spPr>
        </p:pic>
        <p:pic>
          <p:nvPicPr>
            <p:cNvPr id="10" name="Picture 18"/>
            <p:cNvPicPr>
              <a:picLocks noChangeAspect="1" noChangeArrowheads="1"/>
            </p:cNvPicPr>
            <p:nvPr/>
          </p:nvPicPr>
          <p:blipFill>
            <a:blip r:embed="rId5" cstate="print"/>
            <a:srcRect/>
            <a:stretch>
              <a:fillRect/>
            </a:stretch>
          </p:blipFill>
          <p:spPr bwMode="auto">
            <a:xfrm>
              <a:off x="609600" y="5973764"/>
              <a:ext cx="3343275" cy="178161"/>
            </a:xfrm>
            <a:prstGeom prst="rect">
              <a:avLst/>
            </a:prstGeom>
            <a:noFill/>
            <a:ln w="9525" algn="ctr">
              <a:noFill/>
              <a:miter lim="800000"/>
              <a:headEnd/>
              <a:tailEnd/>
            </a:ln>
          </p:spPr>
        </p:pic>
      </p:grpSp>
      <p:pic>
        <p:nvPicPr>
          <p:cNvPr id="11" name="Picture 19"/>
          <p:cNvPicPr>
            <a:picLocks noChangeAspect="1" noChangeArrowheads="1"/>
          </p:cNvPicPr>
          <p:nvPr/>
        </p:nvPicPr>
        <p:blipFill>
          <a:blip r:embed="rId6" cstate="print"/>
          <a:srcRect/>
          <a:stretch>
            <a:fillRect/>
          </a:stretch>
        </p:blipFill>
        <p:spPr bwMode="auto">
          <a:xfrm>
            <a:off x="4610100" y="2526390"/>
            <a:ext cx="4329425" cy="3627172"/>
          </a:xfrm>
          <a:prstGeom prst="rect">
            <a:avLst/>
          </a:prstGeom>
          <a:noFill/>
          <a:ln w="9525" algn="ctr">
            <a:noFill/>
            <a:miter lim="800000"/>
            <a:headEnd/>
            <a:tailEnd/>
          </a:ln>
        </p:spPr>
      </p:pic>
      <p:pic>
        <p:nvPicPr>
          <p:cNvPr id="16386" name="Picture 2"/>
          <p:cNvPicPr>
            <a:picLocks noChangeAspect="1" noChangeArrowheads="1"/>
          </p:cNvPicPr>
          <p:nvPr/>
        </p:nvPicPr>
        <p:blipFill>
          <a:blip r:embed="rId7" cstate="print"/>
          <a:srcRect/>
          <a:stretch>
            <a:fillRect/>
          </a:stretch>
        </p:blipFill>
        <p:spPr bwMode="auto">
          <a:xfrm>
            <a:off x="1938338" y="772205"/>
            <a:ext cx="1419225" cy="352425"/>
          </a:xfrm>
          <a:prstGeom prst="rect">
            <a:avLst/>
          </a:prstGeom>
          <a:noFill/>
          <a:ln w="9525">
            <a:noFill/>
            <a:miter lim="800000"/>
            <a:headEnd/>
            <a:tailEnd/>
          </a:ln>
          <a:effectLst/>
        </p:spPr>
      </p:pic>
      <p:pic>
        <p:nvPicPr>
          <p:cNvPr id="12" name="图片 6"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pic>
        <p:nvPicPr>
          <p:cNvPr id="13" name="图片 5" descr="Back">
            <a:hlinkClick r:id="rId10" action="ppaction://hlinksldjump"/>
          </p:cNvPr>
          <p:cNvPicPr>
            <a:picLocks noChangeAspect="1" noChangeArrowheads="1"/>
          </p:cNvPicPr>
          <p:nvPr/>
        </p:nvPicPr>
        <p:blipFill>
          <a:blip r:embed="rId11"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270"/>
                                        </p:tgtEl>
                                        <p:attrNameLst>
                                          <p:attrName>style.visibility</p:attrName>
                                        </p:attrNameLst>
                                      </p:cBhvr>
                                      <p:to>
                                        <p:strVal val="visible"/>
                                      </p:to>
                                    </p:set>
                                    <p:animEffect transition="in" filter="dissolve">
                                      <p:cBhvr>
                                        <p:cTn id="12" dur="10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126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1270" name="图片 10" descr="MORE"/>
          <p:cNvPicPr>
            <a:picLocks noChangeAspect="1" noChangeArrowheads="1"/>
          </p:cNvPicPr>
          <p:nvPr/>
        </p:nvPicPr>
        <p:blipFill>
          <a:blip r:embed="rId5" cstate="print"/>
          <a:srcRect/>
          <a:stretch>
            <a:fillRect/>
          </a:stretch>
        </p:blipFill>
        <p:spPr bwMode="auto">
          <a:xfrm>
            <a:off x="6714676" y="6297194"/>
            <a:ext cx="912813" cy="228600"/>
          </a:xfrm>
          <a:prstGeom prst="rect">
            <a:avLst/>
          </a:prstGeom>
          <a:noFill/>
          <a:ln w="9525">
            <a:noFill/>
            <a:miter lim="800000"/>
            <a:headEnd/>
            <a:tailEnd/>
          </a:ln>
        </p:spPr>
      </p:pic>
      <p:grpSp>
        <p:nvGrpSpPr>
          <p:cNvPr id="7" name="Group 17"/>
          <p:cNvGrpSpPr>
            <a:grpSpLocks/>
          </p:cNvGrpSpPr>
          <p:nvPr/>
        </p:nvGrpSpPr>
        <p:grpSpPr bwMode="auto">
          <a:xfrm>
            <a:off x="323850" y="1819275"/>
            <a:ext cx="8424863" cy="2663825"/>
            <a:chOff x="340" y="2387"/>
            <a:chExt cx="5307" cy="1678"/>
          </a:xfrm>
        </p:grpSpPr>
        <p:sp>
          <p:nvSpPr>
            <p:cNvPr id="8" name="AutoShape 16"/>
            <p:cNvSpPr>
              <a:spLocks noChangeArrowheads="1"/>
            </p:cNvSpPr>
            <p:nvPr/>
          </p:nvSpPr>
          <p:spPr bwMode="auto">
            <a:xfrm>
              <a:off x="340" y="2387"/>
              <a:ext cx="5307" cy="1678"/>
            </a:xfrm>
            <a:prstGeom prst="roundRect">
              <a:avLst>
                <a:gd name="adj" fmla="val 16667"/>
              </a:avLst>
            </a:prstGeom>
            <a:noFill/>
            <a:ln w="12700" algn="ctr">
              <a:solidFill>
                <a:srgbClr val="CC99FF"/>
              </a:solidFill>
              <a:round/>
              <a:headEnd/>
              <a:tailEnd/>
            </a:ln>
            <a:effectLst>
              <a:prstShdw prst="shdw17" dist="17961" dir="2700000">
                <a:srgbClr val="7A5C99"/>
              </a:prstShdw>
            </a:effectLst>
          </p:spPr>
          <p:txBody>
            <a:bodyPr wrap="none" anchor="ctr"/>
            <a:lstStyle/>
            <a:p>
              <a:endParaRPr lang="zh-CN" altLang="en-US"/>
            </a:p>
          </p:txBody>
        </p:sp>
        <p:sp>
          <p:nvSpPr>
            <p:cNvPr id="9" name="Text Box 14"/>
            <p:cNvSpPr txBox="1">
              <a:spLocks noChangeArrowheads="1"/>
            </p:cNvSpPr>
            <p:nvPr/>
          </p:nvSpPr>
          <p:spPr bwMode="auto">
            <a:xfrm>
              <a:off x="385" y="2387"/>
              <a:ext cx="5216" cy="1672"/>
            </a:xfrm>
            <a:prstGeom prst="rect">
              <a:avLst/>
            </a:prstGeom>
            <a:noFill/>
            <a:ln>
              <a:noFill/>
            </a:ln>
            <a:effectLst>
              <a:prstShdw prst="shdw17" dist="17961" dir="2700000">
                <a:schemeClr val="accent1">
                  <a:gamma/>
                  <a:shade val="60000"/>
                  <a:invGamma/>
                </a:schemeClr>
              </a:prstShdw>
            </a:effectLst>
            <a:extLst/>
          </p:spPr>
          <p:txBody>
            <a:bodyPr>
              <a:spAutoFit/>
            </a:bodyPr>
            <a:lstStyle/>
            <a:p>
              <a:pPr algn="just">
                <a:defRPr/>
              </a:pPr>
              <a:r>
                <a:rPr lang="en-US" altLang="zh-CN" sz="2800" dirty="0"/>
                <a:t>    Puritans was the name given in the 16th century to the more extreme Protestants (</a:t>
              </a:r>
              <a:r>
                <a:rPr lang="zh-CN" altLang="en-US" sz="2400" dirty="0"/>
                <a:t>新教徒</a:t>
              </a:r>
              <a:r>
                <a:rPr lang="en-US" altLang="zh-CN" sz="2800" dirty="0"/>
                <a:t>) within the Church of England who thought the English Reformation (</a:t>
              </a:r>
              <a:r>
                <a:rPr lang="zh-CN" altLang="en-US" sz="2400" dirty="0"/>
                <a:t>宗教改革运动</a:t>
              </a:r>
              <a:r>
                <a:rPr lang="en-US" altLang="zh-CN" sz="2800" dirty="0"/>
                <a:t>) had not gone far enough. They wanted to purify their church by eliminating Catholic (</a:t>
              </a:r>
              <a:r>
                <a:rPr lang="zh-CN" altLang="en-US" sz="2400" dirty="0"/>
                <a:t>天主教的</a:t>
              </a:r>
              <a:r>
                <a:rPr lang="en-US" altLang="zh-CN" sz="2800" dirty="0"/>
                <a:t>) influence. </a:t>
              </a:r>
            </a:p>
          </p:txBody>
        </p:sp>
      </p:grpSp>
      <p:sp>
        <p:nvSpPr>
          <p:cNvPr id="10" name="Text Box 15"/>
          <p:cNvSpPr txBox="1">
            <a:spLocks noChangeArrowheads="1"/>
          </p:cNvSpPr>
          <p:nvPr/>
        </p:nvSpPr>
        <p:spPr bwMode="auto">
          <a:xfrm>
            <a:off x="323850" y="666750"/>
            <a:ext cx="8496300" cy="946150"/>
          </a:xfrm>
          <a:prstGeom prst="rect">
            <a:avLst/>
          </a:prstGeom>
          <a:noFill/>
          <a:ln>
            <a:noFill/>
          </a:ln>
          <a:effectLst>
            <a:prstShdw prst="shdw17" dist="17961" dir="2700000">
              <a:schemeClr val="accent1">
                <a:gamma/>
                <a:shade val="60000"/>
                <a:invGamma/>
              </a:schemeClr>
            </a:prstShdw>
          </a:effectLst>
          <a:extLst/>
        </p:spPr>
        <p:txBody>
          <a:bodyPr>
            <a:spAutoFit/>
          </a:bodyPr>
          <a:lstStyle/>
          <a:p>
            <a:pPr algn="just">
              <a:spcBef>
                <a:spcPct val="50000"/>
              </a:spcBef>
              <a:defRPr/>
            </a:pPr>
            <a:r>
              <a:rPr lang="en-US" altLang="zh-CN" sz="2800" b="1" dirty="0"/>
              <a:t>Read the following introduction to Puritans and answer the questions.</a:t>
            </a:r>
          </a:p>
        </p:txBody>
      </p:sp>
      <p:grpSp>
        <p:nvGrpSpPr>
          <p:cNvPr id="11" name="Group 23"/>
          <p:cNvGrpSpPr>
            <a:grpSpLocks/>
          </p:cNvGrpSpPr>
          <p:nvPr/>
        </p:nvGrpSpPr>
        <p:grpSpPr bwMode="auto">
          <a:xfrm>
            <a:off x="404811" y="5031017"/>
            <a:ext cx="6823303" cy="644169"/>
            <a:chOff x="385" y="2840"/>
            <a:chExt cx="1815" cy="951"/>
          </a:xfrm>
        </p:grpSpPr>
        <p:sp>
          <p:nvSpPr>
            <p:cNvPr id="12" name="AutoShape 21"/>
            <p:cNvSpPr>
              <a:spLocks noChangeArrowheads="1"/>
            </p:cNvSpPr>
            <p:nvPr/>
          </p:nvSpPr>
          <p:spPr bwMode="auto">
            <a:xfrm>
              <a:off x="385" y="2840"/>
              <a:ext cx="1815" cy="908"/>
            </a:xfrm>
            <a:prstGeom prst="roundRect">
              <a:avLst>
                <a:gd name="adj" fmla="val 16667"/>
              </a:avLst>
            </a:prstGeom>
            <a:noFill/>
            <a:ln w="9525" algn="ctr">
              <a:solidFill>
                <a:srgbClr val="99CCFF"/>
              </a:solidFill>
              <a:round/>
              <a:headEnd/>
              <a:tailEnd/>
            </a:ln>
            <a:effectLst>
              <a:prstShdw prst="shdw17" dist="17961" dir="2700000">
                <a:srgbClr val="5C7A99"/>
              </a:prstShdw>
            </a:effectLst>
          </p:spPr>
          <p:txBody>
            <a:bodyPr wrap="none" anchor="ctr"/>
            <a:lstStyle/>
            <a:p>
              <a:endParaRPr lang="zh-CN" altLang="en-US"/>
            </a:p>
          </p:txBody>
        </p:sp>
        <p:sp>
          <p:nvSpPr>
            <p:cNvPr id="13" name="Text Box 22"/>
            <p:cNvSpPr txBox="1">
              <a:spLocks noChangeArrowheads="1"/>
            </p:cNvSpPr>
            <p:nvPr/>
          </p:nvSpPr>
          <p:spPr bwMode="auto">
            <a:xfrm>
              <a:off x="476" y="2926"/>
              <a:ext cx="1633" cy="865"/>
            </a:xfrm>
            <a:prstGeom prst="rect">
              <a:avLst/>
            </a:prstGeom>
            <a:noFill/>
            <a:ln>
              <a:noFill/>
            </a:ln>
            <a:effectLst>
              <a:prstShdw prst="shdw17" dist="17961" dir="2700000">
                <a:schemeClr val="accent1">
                  <a:gamma/>
                  <a:shade val="60000"/>
                  <a:invGamma/>
                </a:schemeClr>
              </a:prstShdw>
            </a:effectLst>
            <a:extLst/>
          </p:spPr>
          <p:txBody>
            <a:bodyPr>
              <a:spAutoFit/>
            </a:bodyPr>
            <a:lstStyle/>
            <a:p>
              <a:pPr algn="just">
                <a:spcBef>
                  <a:spcPct val="50000"/>
                </a:spcBef>
                <a:defRPr/>
              </a:pPr>
              <a:r>
                <a:rPr lang="en-US" altLang="zh-CN" sz="2800" dirty="0"/>
                <a:t>    Was Puritans a branch of Protestants?</a:t>
              </a:r>
            </a:p>
          </p:txBody>
        </p:sp>
      </p:grpSp>
      <p:grpSp>
        <p:nvGrpSpPr>
          <p:cNvPr id="14" name="Group 25"/>
          <p:cNvGrpSpPr>
            <a:grpSpLocks/>
          </p:cNvGrpSpPr>
          <p:nvPr/>
        </p:nvGrpSpPr>
        <p:grpSpPr bwMode="auto">
          <a:xfrm>
            <a:off x="7404780" y="4856163"/>
            <a:ext cx="863600" cy="576262"/>
            <a:chOff x="3969" y="2024"/>
            <a:chExt cx="544" cy="363"/>
          </a:xfrm>
        </p:grpSpPr>
        <p:sp>
          <p:nvSpPr>
            <p:cNvPr id="15" name="AutoShape 26"/>
            <p:cNvSpPr>
              <a:spLocks noChangeArrowheads="1"/>
            </p:cNvSpPr>
            <p:nvPr/>
          </p:nvSpPr>
          <p:spPr bwMode="auto">
            <a:xfrm>
              <a:off x="3969" y="2024"/>
              <a:ext cx="544" cy="363"/>
            </a:xfrm>
            <a:prstGeom prst="wedgeRoundRectCallout">
              <a:avLst>
                <a:gd name="adj1" fmla="val -43935"/>
                <a:gd name="adj2" fmla="val 69556"/>
                <a:gd name="adj3" fmla="val 16667"/>
              </a:avLst>
            </a:prstGeom>
            <a:noFill/>
            <a:ln w="9525" algn="ctr">
              <a:solidFill>
                <a:srgbClr val="99CCFF"/>
              </a:solidFill>
              <a:miter lim="800000"/>
              <a:headEnd/>
              <a:tailEnd/>
            </a:ln>
            <a:effectLst>
              <a:prstShdw prst="shdw17" dist="17961" dir="2700000">
                <a:srgbClr val="5C7A99"/>
              </a:prstShdw>
            </a:effectLst>
          </p:spPr>
          <p:txBody>
            <a:bodyPr anchor="ctr"/>
            <a:lstStyle/>
            <a:p>
              <a:endParaRPr lang="zh-CN" altLang="en-US"/>
            </a:p>
          </p:txBody>
        </p:sp>
        <p:sp>
          <p:nvSpPr>
            <p:cNvPr id="16" name="Text Box 27"/>
            <p:cNvSpPr txBox="1">
              <a:spLocks noChangeArrowheads="1"/>
            </p:cNvSpPr>
            <p:nvPr/>
          </p:nvSpPr>
          <p:spPr bwMode="auto">
            <a:xfrm flipH="1">
              <a:off x="4014" y="2069"/>
              <a:ext cx="454" cy="308"/>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r>
                <a:rPr lang="en-US" altLang="zh-CN" sz="2600" dirty="0"/>
                <a:t>Yes.</a:t>
              </a:r>
            </a:p>
          </p:txBody>
        </p:sp>
      </p:grpSp>
      <p:pic>
        <p:nvPicPr>
          <p:cNvPr id="17"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270"/>
                                        </p:tgtEl>
                                        <p:attrNameLst>
                                          <p:attrName>style.visibility</p:attrName>
                                        </p:attrNameLst>
                                      </p:cBhvr>
                                      <p:to>
                                        <p:strVal val="visible"/>
                                      </p:to>
                                    </p:set>
                                    <p:animEffect transition="in" filter="dissolve">
                                      <p:cBhvr>
                                        <p:cTn id="22" dur="10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126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1270" name="图片 10" descr="MORE"/>
          <p:cNvPicPr>
            <a:picLocks noChangeAspect="1" noChangeArrowheads="1"/>
          </p:cNvPicPr>
          <p:nvPr/>
        </p:nvPicPr>
        <p:blipFill>
          <a:blip r:embed="rId5" cstate="print"/>
          <a:srcRect/>
          <a:stretch>
            <a:fillRect/>
          </a:stretch>
        </p:blipFill>
        <p:spPr bwMode="auto">
          <a:xfrm>
            <a:off x="6714676" y="6297194"/>
            <a:ext cx="912813" cy="228600"/>
          </a:xfrm>
          <a:prstGeom prst="rect">
            <a:avLst/>
          </a:prstGeom>
          <a:noFill/>
          <a:ln w="9525">
            <a:noFill/>
            <a:miter lim="800000"/>
            <a:headEnd/>
            <a:tailEnd/>
          </a:ln>
        </p:spPr>
      </p:pic>
      <p:sp>
        <p:nvSpPr>
          <p:cNvPr id="21" name="Text Box 12"/>
          <p:cNvSpPr txBox="1">
            <a:spLocks noChangeArrowheads="1"/>
          </p:cNvSpPr>
          <p:nvPr/>
        </p:nvSpPr>
        <p:spPr bwMode="auto">
          <a:xfrm>
            <a:off x="276225" y="801688"/>
            <a:ext cx="5543550" cy="5661025"/>
          </a:xfrm>
          <a:prstGeom prst="rect">
            <a:avLst/>
          </a:prstGeom>
          <a:noFill/>
          <a:ln w="12700" algn="ctr">
            <a:solidFill>
              <a:srgbClr val="CC99FF"/>
            </a:solidFill>
            <a:miter lim="800000"/>
            <a:headEnd/>
            <a:tailEnd/>
          </a:ln>
          <a:effectLst>
            <a:prstShdw prst="shdw17" dist="17961" dir="2700000">
              <a:srgbClr val="7A5C99"/>
            </a:prstShdw>
          </a:effectLst>
        </p:spPr>
        <p:txBody>
          <a:bodyPr>
            <a:spAutoFit/>
          </a:bodyPr>
          <a:lstStyle/>
          <a:p>
            <a:pPr algn="just"/>
            <a:r>
              <a:rPr lang="en-US" altLang="zh-CN" sz="2600" dirty="0"/>
              <a:t>    In the relation of churches to civil power (</a:t>
            </a:r>
            <a:r>
              <a:rPr lang="zh-CN" altLang="en-US" sz="2400" dirty="0"/>
              <a:t>统治权</a:t>
            </a:r>
            <a:r>
              <a:rPr lang="en-US" altLang="zh-CN" sz="2600" dirty="0"/>
              <a:t>), Puritans opposed the supremacy of the monarch in the church, and argued that the only head of the Church in heaven or earth is Christ. Puritans sought both individual and corporate conformity (</a:t>
            </a:r>
            <a:r>
              <a:rPr lang="zh-CN" altLang="en-US" sz="2400" dirty="0"/>
              <a:t>一致</a:t>
            </a:r>
            <a:r>
              <a:rPr lang="en-US" altLang="zh-CN" sz="2600" dirty="0"/>
              <a:t>) to the teaching of the Bible, with moral purity pursued both down to the smallest detail as well as spiritual purity to the highest level. They believed that man existed for the glory of </a:t>
            </a:r>
            <a:r>
              <a:rPr lang="en-US" altLang="zh-CN" sz="2600" dirty="0" smtClean="0"/>
              <a:t>God, </a:t>
            </a:r>
            <a:r>
              <a:rPr lang="en-US" altLang="zh-CN" sz="2600" dirty="0"/>
              <a:t>that his first concern in life was to do </a:t>
            </a:r>
            <a:r>
              <a:rPr lang="en-US" altLang="zh-CN" sz="2600" dirty="0" smtClean="0"/>
              <a:t>God’s </a:t>
            </a:r>
            <a:r>
              <a:rPr lang="en-US" altLang="zh-CN" sz="2600" dirty="0"/>
              <a:t>will and so to receive future happiness.</a:t>
            </a:r>
          </a:p>
        </p:txBody>
      </p:sp>
      <p:grpSp>
        <p:nvGrpSpPr>
          <p:cNvPr id="22" name="Group 17"/>
          <p:cNvGrpSpPr>
            <a:grpSpLocks/>
          </p:cNvGrpSpPr>
          <p:nvPr/>
        </p:nvGrpSpPr>
        <p:grpSpPr bwMode="auto">
          <a:xfrm>
            <a:off x="6142038" y="1047750"/>
            <a:ext cx="2519362" cy="1800225"/>
            <a:chOff x="3878" y="482"/>
            <a:chExt cx="1587" cy="1134"/>
          </a:xfrm>
        </p:grpSpPr>
        <p:sp>
          <p:nvSpPr>
            <p:cNvPr id="23" name="AutoShape 15"/>
            <p:cNvSpPr>
              <a:spLocks noChangeArrowheads="1"/>
            </p:cNvSpPr>
            <p:nvPr/>
          </p:nvSpPr>
          <p:spPr bwMode="auto">
            <a:xfrm>
              <a:off x="3878" y="482"/>
              <a:ext cx="1587" cy="1134"/>
            </a:xfrm>
            <a:prstGeom prst="roundRect">
              <a:avLst>
                <a:gd name="adj" fmla="val 16667"/>
              </a:avLst>
            </a:prstGeom>
            <a:noFill/>
            <a:ln w="9525" algn="ctr">
              <a:solidFill>
                <a:srgbClr val="99CCFF"/>
              </a:solidFill>
              <a:round/>
              <a:headEnd/>
              <a:tailEnd/>
            </a:ln>
            <a:effectLst>
              <a:prstShdw prst="shdw17" dist="17961" dir="2700000">
                <a:srgbClr val="5C7A99"/>
              </a:prstShdw>
            </a:effectLst>
          </p:spPr>
          <p:txBody>
            <a:bodyPr wrap="none" anchor="ctr"/>
            <a:lstStyle/>
            <a:p>
              <a:endParaRPr lang="zh-CN" altLang="en-US"/>
            </a:p>
          </p:txBody>
        </p:sp>
        <p:sp>
          <p:nvSpPr>
            <p:cNvPr id="24" name="Text Box 16"/>
            <p:cNvSpPr txBox="1">
              <a:spLocks noChangeArrowheads="1"/>
            </p:cNvSpPr>
            <p:nvPr/>
          </p:nvSpPr>
          <p:spPr bwMode="auto">
            <a:xfrm>
              <a:off x="3923" y="527"/>
              <a:ext cx="1497" cy="1058"/>
            </a:xfrm>
            <a:prstGeom prst="rect">
              <a:avLst/>
            </a:prstGeom>
            <a:noFill/>
            <a:ln>
              <a:noFill/>
            </a:ln>
            <a:effectLst>
              <a:prstShdw prst="shdw17" dist="17961" dir="2700000">
                <a:schemeClr val="accent1">
                  <a:gamma/>
                  <a:shade val="60000"/>
                  <a:invGamma/>
                </a:schemeClr>
              </a:prstShdw>
            </a:effectLst>
            <a:extLst/>
          </p:spPr>
          <p:txBody>
            <a:bodyPr>
              <a:spAutoFit/>
            </a:bodyPr>
            <a:lstStyle/>
            <a:p>
              <a:pPr algn="just">
                <a:spcBef>
                  <a:spcPct val="50000"/>
                </a:spcBef>
                <a:defRPr/>
              </a:pPr>
              <a:r>
                <a:rPr lang="en-US" altLang="zh-CN" sz="2600" dirty="0"/>
                <a:t>    According to Puritans, should Emperor be the head of church?</a:t>
              </a:r>
              <a:endParaRPr lang="zh-CN" altLang="en-US" sz="2600" dirty="0"/>
            </a:p>
          </p:txBody>
        </p:sp>
      </p:grpSp>
      <p:grpSp>
        <p:nvGrpSpPr>
          <p:cNvPr id="25" name="Group 20"/>
          <p:cNvGrpSpPr>
            <a:grpSpLocks/>
          </p:cNvGrpSpPr>
          <p:nvPr/>
        </p:nvGrpSpPr>
        <p:grpSpPr bwMode="auto">
          <a:xfrm flipV="1">
            <a:off x="7981955" y="3063870"/>
            <a:ext cx="962020" cy="717554"/>
            <a:chOff x="3969" y="1245"/>
            <a:chExt cx="363" cy="643"/>
          </a:xfrm>
        </p:grpSpPr>
        <p:sp>
          <p:nvSpPr>
            <p:cNvPr id="26" name="AutoShape 18"/>
            <p:cNvSpPr>
              <a:spLocks noChangeArrowheads="1"/>
            </p:cNvSpPr>
            <p:nvPr/>
          </p:nvSpPr>
          <p:spPr bwMode="auto">
            <a:xfrm>
              <a:off x="3969" y="1363"/>
              <a:ext cx="298" cy="525"/>
            </a:xfrm>
            <a:prstGeom prst="wedgeRoundRectCallout">
              <a:avLst>
                <a:gd name="adj1" fmla="val -51472"/>
                <a:gd name="adj2" fmla="val 70111"/>
                <a:gd name="adj3" fmla="val 16667"/>
              </a:avLst>
            </a:prstGeom>
            <a:noFill/>
            <a:ln w="9525" algn="ctr">
              <a:solidFill>
                <a:srgbClr val="99CCFF"/>
              </a:solidFill>
              <a:miter lim="800000"/>
              <a:headEnd/>
              <a:tailEnd/>
            </a:ln>
            <a:effectLst>
              <a:prstShdw prst="shdw17" dist="17961" dir="2700000">
                <a:srgbClr val="5C7A99"/>
              </a:prstShdw>
            </a:effectLst>
          </p:spPr>
          <p:txBody>
            <a:bodyPr rot="10800000" anchor="ctr"/>
            <a:lstStyle/>
            <a:p>
              <a:endParaRPr lang="zh-CN" altLang="en-US"/>
            </a:p>
          </p:txBody>
        </p:sp>
        <p:sp>
          <p:nvSpPr>
            <p:cNvPr id="27" name="Text Box 19"/>
            <p:cNvSpPr txBox="1">
              <a:spLocks noChangeArrowheads="1"/>
            </p:cNvSpPr>
            <p:nvPr/>
          </p:nvSpPr>
          <p:spPr bwMode="auto">
            <a:xfrm flipV="1">
              <a:off x="3970" y="1245"/>
              <a:ext cx="362" cy="642"/>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a:spcBef>
                  <a:spcPct val="50000"/>
                </a:spcBef>
                <a:defRPr/>
              </a:pPr>
              <a:r>
                <a:rPr lang="en-US" altLang="zh-CN" sz="2600" dirty="0"/>
                <a:t>No.</a:t>
              </a:r>
            </a:p>
          </p:txBody>
        </p:sp>
      </p:grpSp>
      <p:grpSp>
        <p:nvGrpSpPr>
          <p:cNvPr id="28" name="Group 23"/>
          <p:cNvGrpSpPr>
            <a:grpSpLocks/>
          </p:cNvGrpSpPr>
          <p:nvPr/>
        </p:nvGrpSpPr>
        <p:grpSpPr bwMode="auto">
          <a:xfrm>
            <a:off x="6142038" y="3929063"/>
            <a:ext cx="2363333" cy="1679575"/>
            <a:chOff x="3923" y="2296"/>
            <a:chExt cx="1452" cy="1058"/>
          </a:xfrm>
        </p:grpSpPr>
        <p:sp>
          <p:nvSpPr>
            <p:cNvPr id="29" name="AutoShape 21"/>
            <p:cNvSpPr>
              <a:spLocks noChangeArrowheads="1"/>
            </p:cNvSpPr>
            <p:nvPr/>
          </p:nvSpPr>
          <p:spPr bwMode="auto">
            <a:xfrm>
              <a:off x="3923" y="2296"/>
              <a:ext cx="1452" cy="1043"/>
            </a:xfrm>
            <a:prstGeom prst="roundRect">
              <a:avLst>
                <a:gd name="adj" fmla="val 16667"/>
              </a:avLst>
            </a:prstGeom>
            <a:noFill/>
            <a:ln w="9525" algn="ctr">
              <a:solidFill>
                <a:srgbClr val="99CCFF"/>
              </a:solidFill>
              <a:round/>
              <a:headEnd/>
              <a:tailEnd/>
            </a:ln>
            <a:effectLst>
              <a:prstShdw prst="shdw17" dist="17961" dir="2700000">
                <a:srgbClr val="5C7A99"/>
              </a:prstShdw>
            </a:effectLst>
          </p:spPr>
          <p:txBody>
            <a:bodyPr wrap="none" anchor="ctr"/>
            <a:lstStyle/>
            <a:p>
              <a:endParaRPr lang="zh-CN" altLang="en-US"/>
            </a:p>
          </p:txBody>
        </p:sp>
        <p:sp>
          <p:nvSpPr>
            <p:cNvPr id="30" name="Text Box 22"/>
            <p:cNvSpPr txBox="1">
              <a:spLocks noChangeArrowheads="1"/>
            </p:cNvSpPr>
            <p:nvPr/>
          </p:nvSpPr>
          <p:spPr bwMode="auto">
            <a:xfrm>
              <a:off x="3969" y="2296"/>
              <a:ext cx="1406" cy="1058"/>
            </a:xfrm>
            <a:prstGeom prst="rect">
              <a:avLst/>
            </a:prstGeom>
            <a:noFill/>
            <a:ln>
              <a:noFill/>
            </a:ln>
            <a:effectLst>
              <a:prstShdw prst="shdw17" dist="17961" dir="2700000">
                <a:schemeClr val="accent1">
                  <a:gamma/>
                  <a:shade val="60000"/>
                  <a:invGamma/>
                </a:schemeClr>
              </a:prstShdw>
            </a:effectLst>
            <a:extLst/>
          </p:spPr>
          <p:txBody>
            <a:bodyPr>
              <a:spAutoFit/>
            </a:bodyPr>
            <a:lstStyle/>
            <a:p>
              <a:pPr algn="just">
                <a:spcBef>
                  <a:spcPct val="50000"/>
                </a:spcBef>
                <a:defRPr/>
              </a:pPr>
              <a:r>
                <a:rPr lang="en-US" altLang="zh-CN" sz="2600" dirty="0"/>
                <a:t>     Are Puritans strictly self-disciplined people?</a:t>
              </a:r>
            </a:p>
          </p:txBody>
        </p:sp>
      </p:grpSp>
      <p:grpSp>
        <p:nvGrpSpPr>
          <p:cNvPr id="31" name="Group 29"/>
          <p:cNvGrpSpPr>
            <a:grpSpLocks/>
          </p:cNvGrpSpPr>
          <p:nvPr/>
        </p:nvGrpSpPr>
        <p:grpSpPr bwMode="auto">
          <a:xfrm>
            <a:off x="6213475" y="3063875"/>
            <a:ext cx="863600" cy="576263"/>
            <a:chOff x="3969" y="2024"/>
            <a:chExt cx="544" cy="363"/>
          </a:xfrm>
        </p:grpSpPr>
        <p:sp>
          <p:nvSpPr>
            <p:cNvPr id="32" name="AutoShape 27"/>
            <p:cNvSpPr>
              <a:spLocks noChangeArrowheads="1"/>
            </p:cNvSpPr>
            <p:nvPr/>
          </p:nvSpPr>
          <p:spPr bwMode="auto">
            <a:xfrm flipH="1">
              <a:off x="3969" y="2024"/>
              <a:ext cx="544" cy="363"/>
            </a:xfrm>
            <a:prstGeom prst="wedgeRoundRectCallout">
              <a:avLst>
                <a:gd name="adj1" fmla="val -43935"/>
                <a:gd name="adj2" fmla="val 69556"/>
                <a:gd name="adj3" fmla="val 16667"/>
              </a:avLst>
            </a:prstGeom>
            <a:noFill/>
            <a:ln w="9525" algn="ctr">
              <a:solidFill>
                <a:srgbClr val="99CCFF"/>
              </a:solidFill>
              <a:miter lim="800000"/>
              <a:headEnd/>
              <a:tailEnd/>
            </a:ln>
            <a:effectLst>
              <a:prstShdw prst="shdw17" dist="17961" dir="2700000">
                <a:srgbClr val="5C7A99"/>
              </a:prstShdw>
            </a:effectLst>
          </p:spPr>
          <p:txBody>
            <a:bodyPr anchor="ctr"/>
            <a:lstStyle/>
            <a:p>
              <a:endParaRPr lang="zh-CN" altLang="en-US"/>
            </a:p>
          </p:txBody>
        </p:sp>
        <p:sp>
          <p:nvSpPr>
            <p:cNvPr id="33" name="Text Box 28"/>
            <p:cNvSpPr txBox="1">
              <a:spLocks noChangeArrowheads="1"/>
            </p:cNvSpPr>
            <p:nvPr/>
          </p:nvSpPr>
          <p:spPr bwMode="auto">
            <a:xfrm>
              <a:off x="4014" y="2069"/>
              <a:ext cx="454" cy="308"/>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r>
                <a:rPr lang="en-US" altLang="zh-CN" sz="2600" dirty="0"/>
                <a:t>Yes.</a:t>
              </a:r>
            </a:p>
          </p:txBody>
        </p:sp>
      </p:grpSp>
      <p:pic>
        <p:nvPicPr>
          <p:cNvPr id="1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270"/>
                                        </p:tgtEl>
                                        <p:attrNameLst>
                                          <p:attrName>style.visibility</p:attrName>
                                        </p:attrNameLst>
                                      </p:cBhvr>
                                      <p:to>
                                        <p:strVal val="visible"/>
                                      </p:to>
                                    </p:set>
                                    <p:animEffect transition="in" filter="dissolve">
                                      <p:cBhvr>
                                        <p:cTn id="27" dur="10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grpSp>
        <p:nvGrpSpPr>
          <p:cNvPr id="19" name="组合 18"/>
          <p:cNvGrpSpPr/>
          <p:nvPr/>
        </p:nvGrpSpPr>
        <p:grpSpPr>
          <a:xfrm>
            <a:off x="228601" y="754063"/>
            <a:ext cx="8686800" cy="1493837"/>
            <a:chOff x="228601" y="754063"/>
            <a:chExt cx="8686800" cy="1493837"/>
          </a:xfrm>
        </p:grpSpPr>
        <p:sp>
          <p:nvSpPr>
            <p:cNvPr id="9" name="AutoShape 13"/>
            <p:cNvSpPr>
              <a:spLocks noChangeArrowheads="1"/>
            </p:cNvSpPr>
            <p:nvPr/>
          </p:nvSpPr>
          <p:spPr bwMode="auto">
            <a:xfrm>
              <a:off x="228601" y="754063"/>
              <a:ext cx="8686800" cy="1493837"/>
            </a:xfrm>
            <a:prstGeom prst="roundRect">
              <a:avLst>
                <a:gd name="adj" fmla="val 16667"/>
              </a:avLst>
            </a:prstGeom>
            <a:noFill/>
            <a:ln w="12700" algn="ctr">
              <a:solidFill>
                <a:srgbClr val="CC99FF"/>
              </a:solidFill>
              <a:round/>
              <a:headEnd/>
              <a:tailEnd/>
            </a:ln>
            <a:effectLst>
              <a:prstShdw prst="shdw17" dist="17961" dir="2700000">
                <a:srgbClr val="7A5C99"/>
              </a:prstShdw>
            </a:effectLst>
          </p:spPr>
          <p:txBody>
            <a:bodyPr wrap="none" anchor="ctr"/>
            <a:lstStyle/>
            <a:p>
              <a:endParaRPr lang="zh-CN" altLang="en-US"/>
            </a:p>
          </p:txBody>
        </p:sp>
        <p:sp>
          <p:nvSpPr>
            <p:cNvPr id="11" name="Text Box 12"/>
            <p:cNvSpPr txBox="1">
              <a:spLocks noChangeArrowheads="1"/>
            </p:cNvSpPr>
            <p:nvPr/>
          </p:nvSpPr>
          <p:spPr bwMode="auto">
            <a:xfrm>
              <a:off x="333481" y="775906"/>
              <a:ext cx="8424600" cy="1401815"/>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algn="just">
                <a:defRPr/>
              </a:pPr>
              <a:r>
                <a:rPr lang="en-US" altLang="zh-CN" sz="2800" dirty="0"/>
                <a:t>    In the 17th century many Puritans emigrated (</a:t>
              </a:r>
              <a:r>
                <a:rPr lang="zh-CN" altLang="en-US" sz="2400" dirty="0"/>
                <a:t>移民</a:t>
              </a:r>
              <a:r>
                <a:rPr lang="en-US" altLang="zh-CN" sz="2800" dirty="0"/>
                <a:t>) to the New World and Puritanism remained the dominant cultural force in New England into the 19th century.</a:t>
              </a:r>
              <a:endParaRPr lang="zh-CN" altLang="en-US" sz="2800" dirty="0"/>
            </a:p>
          </p:txBody>
        </p:sp>
      </p:grpSp>
      <p:grpSp>
        <p:nvGrpSpPr>
          <p:cNvPr id="12" name="Group 17"/>
          <p:cNvGrpSpPr>
            <a:grpSpLocks/>
          </p:cNvGrpSpPr>
          <p:nvPr/>
        </p:nvGrpSpPr>
        <p:grpSpPr bwMode="auto">
          <a:xfrm>
            <a:off x="336549" y="2995840"/>
            <a:ext cx="4612822" cy="560160"/>
            <a:chOff x="793" y="2568"/>
            <a:chExt cx="1633" cy="726"/>
          </a:xfrm>
        </p:grpSpPr>
        <p:sp>
          <p:nvSpPr>
            <p:cNvPr id="13" name="AutoShape 15"/>
            <p:cNvSpPr>
              <a:spLocks noChangeArrowheads="1"/>
            </p:cNvSpPr>
            <p:nvPr/>
          </p:nvSpPr>
          <p:spPr bwMode="auto">
            <a:xfrm>
              <a:off x="793" y="2568"/>
              <a:ext cx="1633" cy="726"/>
            </a:xfrm>
            <a:prstGeom prst="roundRect">
              <a:avLst>
                <a:gd name="adj" fmla="val 16667"/>
              </a:avLst>
            </a:prstGeom>
            <a:noFill/>
            <a:ln w="9525" algn="ctr">
              <a:solidFill>
                <a:srgbClr val="99CCFF"/>
              </a:solidFill>
              <a:round/>
              <a:headEnd/>
              <a:tailEnd/>
            </a:ln>
            <a:effectLst>
              <a:prstShdw prst="shdw17" dist="17961" dir="2700000">
                <a:srgbClr val="5C7A99"/>
              </a:prstShdw>
            </a:effectLst>
          </p:spPr>
          <p:txBody>
            <a:bodyPr wrap="none" anchor="ctr"/>
            <a:lstStyle/>
            <a:p>
              <a:endParaRPr lang="zh-CN" altLang="en-US"/>
            </a:p>
          </p:txBody>
        </p:sp>
        <p:sp>
          <p:nvSpPr>
            <p:cNvPr id="14" name="Text Box 16"/>
            <p:cNvSpPr txBox="1">
              <a:spLocks noChangeArrowheads="1"/>
            </p:cNvSpPr>
            <p:nvPr/>
          </p:nvSpPr>
          <p:spPr bwMode="auto">
            <a:xfrm>
              <a:off x="839" y="2614"/>
              <a:ext cx="1542" cy="596"/>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Bef>
                  <a:spcPct val="50000"/>
                </a:spcBef>
                <a:defRPr/>
              </a:pPr>
              <a:r>
                <a:rPr lang="en-US" altLang="zh-CN" sz="2800" dirty="0"/>
                <a:t>Where was the New World?</a:t>
              </a:r>
            </a:p>
          </p:txBody>
        </p:sp>
      </p:grpSp>
      <p:grpSp>
        <p:nvGrpSpPr>
          <p:cNvPr id="15" name="Group 20"/>
          <p:cNvGrpSpPr>
            <a:grpSpLocks/>
          </p:cNvGrpSpPr>
          <p:nvPr/>
        </p:nvGrpSpPr>
        <p:grpSpPr bwMode="auto">
          <a:xfrm>
            <a:off x="900113" y="3999143"/>
            <a:ext cx="3457575" cy="1512888"/>
            <a:chOff x="657" y="2976"/>
            <a:chExt cx="2178" cy="953"/>
          </a:xfrm>
        </p:grpSpPr>
        <p:sp>
          <p:nvSpPr>
            <p:cNvPr id="16" name="AutoShape 18"/>
            <p:cNvSpPr>
              <a:spLocks noChangeArrowheads="1"/>
            </p:cNvSpPr>
            <p:nvPr/>
          </p:nvSpPr>
          <p:spPr bwMode="auto">
            <a:xfrm flipV="1">
              <a:off x="657" y="2976"/>
              <a:ext cx="2178" cy="953"/>
            </a:xfrm>
            <a:prstGeom prst="wedgeRoundRectCallout">
              <a:avLst>
                <a:gd name="adj1" fmla="val -48259"/>
                <a:gd name="adj2" fmla="val 64060"/>
                <a:gd name="adj3" fmla="val 16667"/>
              </a:avLst>
            </a:prstGeom>
            <a:noFill/>
            <a:ln w="9525" algn="ctr">
              <a:solidFill>
                <a:srgbClr val="99CCFF"/>
              </a:solidFill>
              <a:miter lim="800000"/>
              <a:headEnd/>
              <a:tailEnd/>
            </a:ln>
            <a:effectLst>
              <a:prstShdw prst="shdw17" dist="17961" dir="2700000">
                <a:srgbClr val="5C7A99"/>
              </a:prstShdw>
            </a:effectLst>
          </p:spPr>
          <p:txBody>
            <a:bodyPr rot="10800000" anchor="ctr"/>
            <a:lstStyle/>
            <a:p>
              <a:endParaRPr lang="zh-CN" altLang="en-US"/>
            </a:p>
          </p:txBody>
        </p:sp>
        <p:sp>
          <p:nvSpPr>
            <p:cNvPr id="17" name="Text Box 19"/>
            <p:cNvSpPr txBox="1">
              <a:spLocks noChangeArrowheads="1"/>
            </p:cNvSpPr>
            <p:nvPr/>
          </p:nvSpPr>
          <p:spPr bwMode="auto">
            <a:xfrm>
              <a:off x="748" y="3022"/>
              <a:ext cx="2042" cy="865"/>
            </a:xfrm>
            <a:prstGeom prst="rect">
              <a:avLst/>
            </a:prstGeom>
            <a:noFill/>
            <a:ln>
              <a:noFill/>
            </a:ln>
            <a:effectLst>
              <a:prstShdw prst="shdw17" dist="17961" dir="2700000">
                <a:schemeClr val="accent1">
                  <a:gamma/>
                  <a:shade val="60000"/>
                  <a:invGamma/>
                </a:schemeClr>
              </a:prstShdw>
            </a:effectLst>
            <a:extLst/>
          </p:spPr>
          <p:txBody>
            <a:bodyPr>
              <a:spAutoFit/>
            </a:bodyPr>
            <a:lstStyle/>
            <a:p>
              <a:pPr algn="just">
                <a:spcBef>
                  <a:spcPct val="50000"/>
                </a:spcBef>
                <a:defRPr/>
              </a:pPr>
              <a:r>
                <a:rPr lang="en-US" altLang="zh-CN" sz="2800"/>
                <a:t>    The continents of North and South America.</a:t>
              </a:r>
            </a:p>
          </p:txBody>
        </p:sp>
      </p:grpSp>
      <p:pic>
        <p:nvPicPr>
          <p:cNvPr id="18" name="Picture 21"/>
          <p:cNvPicPr>
            <a:picLocks noChangeAspect="1" noChangeArrowheads="1"/>
          </p:cNvPicPr>
          <p:nvPr/>
        </p:nvPicPr>
        <p:blipFill>
          <a:blip r:embed="rId8" cstate="print"/>
          <a:srcRect/>
          <a:stretch>
            <a:fillRect/>
          </a:stretch>
        </p:blipFill>
        <p:spPr bwMode="auto">
          <a:xfrm>
            <a:off x="5086350" y="2434825"/>
            <a:ext cx="2752725" cy="3681813"/>
          </a:xfrm>
          <a:prstGeom prst="rect">
            <a:avLst/>
          </a:prstGeom>
          <a:noFill/>
          <a:ln w="9525" algn="ctr">
            <a:noFill/>
            <a:miter lim="800000"/>
            <a:headEnd/>
            <a:tailEnd/>
          </a:ln>
        </p:spPr>
      </p:pic>
      <p:pic>
        <p:nvPicPr>
          <p:cNvPr id="20" name="图片 6"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sp>
        <p:nvSpPr>
          <p:cNvPr id="7" name="内容占位符 1"/>
          <p:cNvSpPr>
            <a:spLocks noGrp="1"/>
          </p:cNvSpPr>
          <p:nvPr>
            <p:ph idx="4294967295"/>
          </p:nvPr>
        </p:nvSpPr>
        <p:spPr bwMode="auto">
          <a:xfrm>
            <a:off x="193674" y="654050"/>
            <a:ext cx="8759825" cy="6013450"/>
          </a:xfrm>
          <a:prstGeom prst="rect">
            <a:avLst/>
          </a:prstGeom>
          <a:noFill/>
          <a:ln>
            <a:miter lim="800000"/>
            <a:headEnd/>
            <a:tailEnd/>
          </a:ln>
        </p:spPr>
        <p:txBody>
          <a:bodyPr/>
          <a:lstStyle/>
          <a:p>
            <a:pPr algn="just" eaLnBrk="1" hangingPunct="1">
              <a:spcBef>
                <a:spcPct val="10000"/>
              </a:spcBef>
              <a:buSzPct val="120000"/>
              <a:buNone/>
            </a:pPr>
            <a:r>
              <a:rPr lang="en-US" altLang="zh-CN" sz="3200" b="1" dirty="0" smtClean="0"/>
              <a:t>out of:</a:t>
            </a:r>
            <a:r>
              <a:rPr lang="en-US" altLang="zh-CN" b="1" dirty="0" smtClean="0"/>
              <a:t>  </a:t>
            </a:r>
            <a:r>
              <a:rPr lang="en-US" dirty="0" smtClean="0"/>
              <a:t>how many of a group, used to say how common </a:t>
            </a:r>
            <a:r>
              <a:rPr lang="en-US" dirty="0" err="1" smtClean="0"/>
              <a:t>sth</a:t>
            </a:r>
            <a:r>
              <a:rPr lang="en-US" dirty="0" smtClean="0"/>
              <a:t>. is, or how large a part of a group you are talking about </a:t>
            </a:r>
            <a:r>
              <a:rPr lang="en-US" sz="2400" dirty="0" smtClean="0">
                <a:solidFill>
                  <a:srgbClr val="0070C0"/>
                </a:solidFill>
                <a:latin typeface="+mn-ea"/>
              </a:rPr>
              <a:t> </a:t>
            </a:r>
            <a:r>
              <a:rPr lang="en-US" altLang="zh-CN" sz="2400" dirty="0" smtClean="0">
                <a:solidFill>
                  <a:srgbClr val="0070C0"/>
                </a:solidFill>
                <a:latin typeface="+mn-ea"/>
              </a:rPr>
              <a:t>……</a:t>
            </a:r>
            <a:r>
              <a:rPr lang="en-US" sz="2400" dirty="0" smtClean="0">
                <a:solidFill>
                  <a:srgbClr val="0070C0"/>
                </a:solidFill>
                <a:latin typeface="+mn-ea"/>
              </a:rPr>
              <a:t>中</a:t>
            </a:r>
            <a:r>
              <a:rPr lang="zh-CN" altLang="en-US" sz="2400" dirty="0" smtClean="0">
                <a:solidFill>
                  <a:srgbClr val="0070C0"/>
                </a:solidFill>
                <a:latin typeface="+mn-ea"/>
              </a:rPr>
              <a:t>的几个</a:t>
            </a:r>
            <a:endParaRPr lang="zh-CN" altLang="en-US" sz="2400" dirty="0" smtClean="0">
              <a:solidFill>
                <a:schemeClr val="hlink"/>
              </a:solidFill>
              <a:latin typeface="+mn-ea"/>
            </a:endParaRPr>
          </a:p>
          <a:p>
            <a:pPr eaLnBrk="1" hangingPunct="1">
              <a:spcBef>
                <a:spcPct val="10000"/>
              </a:spcBef>
              <a:buFontTx/>
              <a:buNone/>
            </a:pPr>
            <a:r>
              <a:rPr lang="en-US" altLang="zh-CN" sz="2800" i="1" dirty="0" smtClean="0"/>
              <a:t> e.g.</a:t>
            </a:r>
            <a:r>
              <a:rPr lang="en-US" altLang="zh-CN" sz="2800" dirty="0" smtClean="0"/>
              <a:t> </a:t>
            </a:r>
          </a:p>
          <a:p>
            <a:pPr marL="533400" indent="-531813" algn="just" eaLnBrk="1" hangingPunct="1">
              <a:spcBef>
                <a:spcPct val="10000"/>
              </a:spcBef>
              <a:buSzPct val="120000"/>
              <a:buNone/>
            </a:pPr>
            <a:r>
              <a:rPr lang="en-US" altLang="zh-CN" sz="2800" dirty="0" smtClean="0"/>
              <a:t>1. </a:t>
            </a:r>
            <a:r>
              <a:rPr lang="en-US" altLang="zh-CN" dirty="0" smtClean="0"/>
              <a:t>After all, they will have to use undo only two times out of ten instead of having to deal with a redundant dialog box eight times out of ten.</a:t>
            </a:r>
            <a:endParaRPr lang="en-US" altLang="zh-CN" sz="2800" dirty="0" smtClean="0"/>
          </a:p>
          <a:p>
            <a:pPr marL="495300" indent="-493713" algn="just" eaLnBrk="1" hangingPunct="1">
              <a:spcBef>
                <a:spcPct val="10000"/>
              </a:spcBef>
              <a:buSzPct val="120000"/>
              <a:buNone/>
            </a:pPr>
            <a:r>
              <a:rPr lang="zh-CN" altLang="en-US" sz="2400" dirty="0" smtClean="0">
                <a:solidFill>
                  <a:schemeClr val="hlink"/>
                </a:solidFill>
              </a:rPr>
              <a:t>       毕竟</a:t>
            </a:r>
            <a:r>
              <a:rPr lang="zh-CN" altLang="en-US" sz="2400" dirty="0" smtClean="0">
                <a:solidFill>
                  <a:schemeClr val="hlink"/>
                </a:solidFill>
                <a:latin typeface="+mn-ea"/>
              </a:rPr>
              <a:t>现在</a:t>
            </a:r>
            <a:r>
              <a:rPr lang="en-US" altLang="zh-CN" sz="2400" dirty="0" smtClean="0">
                <a:solidFill>
                  <a:schemeClr val="hlink"/>
                </a:solidFill>
                <a:latin typeface="+mn-ea"/>
              </a:rPr>
              <a:t>10</a:t>
            </a:r>
            <a:r>
              <a:rPr lang="zh-CN" altLang="en-US" sz="2400" dirty="0" smtClean="0">
                <a:solidFill>
                  <a:schemeClr val="hlink"/>
                </a:solidFill>
                <a:latin typeface="+mn-ea"/>
              </a:rPr>
              <a:t>次中只有</a:t>
            </a:r>
            <a:r>
              <a:rPr lang="en-US" altLang="zh-CN" sz="2400" dirty="0" smtClean="0">
                <a:solidFill>
                  <a:schemeClr val="hlink"/>
                </a:solidFill>
                <a:latin typeface="+mn-ea"/>
              </a:rPr>
              <a:t>2</a:t>
            </a:r>
            <a:r>
              <a:rPr lang="zh-CN" altLang="en-US" sz="2400" dirty="0" smtClean="0">
                <a:solidFill>
                  <a:schemeClr val="hlink"/>
                </a:solidFill>
                <a:latin typeface="+mn-ea"/>
              </a:rPr>
              <a:t>次需要使用撤销，而不是</a:t>
            </a:r>
            <a:r>
              <a:rPr lang="en-US" altLang="zh-CN" sz="2400" dirty="0" smtClean="0">
                <a:solidFill>
                  <a:schemeClr val="hlink"/>
                </a:solidFill>
                <a:latin typeface="+mn-ea"/>
              </a:rPr>
              <a:t>10</a:t>
            </a:r>
            <a:r>
              <a:rPr lang="zh-CN" altLang="en-US" sz="2400" dirty="0" smtClean="0">
                <a:solidFill>
                  <a:schemeClr val="hlink"/>
                </a:solidFill>
                <a:latin typeface="+mn-ea"/>
              </a:rPr>
              <a:t>次中不得不  需要</a:t>
            </a:r>
            <a:r>
              <a:rPr lang="en-US" altLang="zh-CN" sz="2400" dirty="0" smtClean="0">
                <a:solidFill>
                  <a:schemeClr val="hlink"/>
                </a:solidFill>
                <a:latin typeface="+mn-ea"/>
              </a:rPr>
              <a:t>8</a:t>
            </a:r>
            <a:r>
              <a:rPr lang="zh-CN" altLang="en-US" sz="2400" dirty="0" smtClean="0">
                <a:solidFill>
                  <a:schemeClr val="hlink"/>
                </a:solidFill>
                <a:latin typeface="+mn-ea"/>
              </a:rPr>
              <a:t>次处</a:t>
            </a:r>
            <a:r>
              <a:rPr lang="zh-CN" altLang="en-US" sz="2400" dirty="0" smtClean="0">
                <a:solidFill>
                  <a:schemeClr val="hlink"/>
                </a:solidFill>
              </a:rPr>
              <a:t>理多余的对话框。</a:t>
            </a:r>
          </a:p>
          <a:p>
            <a:pPr marL="444500" indent="-442913" algn="just" eaLnBrk="1" hangingPunct="1">
              <a:spcBef>
                <a:spcPct val="10000"/>
              </a:spcBef>
              <a:buSzPct val="120000"/>
              <a:buNone/>
            </a:pPr>
            <a:r>
              <a:rPr lang="en-US" altLang="zh-CN" sz="2800" dirty="0" smtClean="0"/>
              <a:t>2. </a:t>
            </a:r>
            <a:r>
              <a:rPr lang="en-US" altLang="zh-CN" dirty="0" smtClean="0"/>
              <a:t>He was chosen out of the class to take part in the contest.</a:t>
            </a:r>
            <a:endParaRPr lang="en-US" altLang="zh-CN" sz="2800" dirty="0" smtClean="0"/>
          </a:p>
          <a:p>
            <a:pPr algn="just" eaLnBrk="1" hangingPunct="1">
              <a:spcBef>
                <a:spcPct val="10000"/>
              </a:spcBef>
              <a:buSzPct val="120000"/>
              <a:buFont typeface="Arial" pitchFamily="34" charset="0"/>
              <a:buNone/>
            </a:pPr>
            <a:r>
              <a:rPr lang="en-US" altLang="zh-CN" sz="2400" dirty="0" smtClean="0">
                <a:solidFill>
                  <a:schemeClr val="hlink"/>
                </a:solidFill>
              </a:rPr>
              <a:t>       </a:t>
            </a:r>
            <a:r>
              <a:rPr lang="zh-CN" altLang="en-US" sz="2400" dirty="0" smtClean="0">
                <a:solidFill>
                  <a:schemeClr val="hlink"/>
                </a:solidFill>
              </a:rPr>
              <a:t>他被从全班挑选出来参加竞赛。</a:t>
            </a:r>
          </a:p>
        </p:txBody>
      </p:sp>
      <p:pic>
        <p:nvPicPr>
          <p:cNvPr id="8"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4150" y="668338"/>
            <a:ext cx="8788400" cy="5980112"/>
          </a:xfrm>
          <a:prstGeom prst="rect">
            <a:avLst/>
          </a:prstGeom>
          <a:noFill/>
          <a:ln>
            <a:miter lim="800000"/>
            <a:headEnd/>
            <a:tailEnd/>
          </a:ln>
        </p:spPr>
        <p:txBody>
          <a:bodyPr/>
          <a:lstStyle/>
          <a:p>
            <a:pPr algn="just" eaLnBrk="1" hangingPunct="1">
              <a:buSzPct val="120000"/>
              <a:buFont typeface="Arial" pitchFamily="34" charset="0"/>
              <a:buNone/>
            </a:pPr>
            <a:r>
              <a:rPr lang="en-US" altLang="zh-CN" sz="3200" b="1" dirty="0" smtClean="0"/>
              <a:t>in the long run</a:t>
            </a:r>
            <a:r>
              <a:rPr lang="en-US" altLang="zh-CN" b="1" dirty="0" smtClean="0"/>
              <a:t>: </a:t>
            </a:r>
            <a:r>
              <a:rPr lang="en-US" altLang="zh-CN" dirty="0" smtClean="0"/>
              <a:t>not immediately but at a time in the future  </a:t>
            </a:r>
            <a:r>
              <a:rPr lang="zh-CN" altLang="en-US" sz="2400" dirty="0" smtClean="0">
                <a:solidFill>
                  <a:schemeClr val="hlink"/>
                </a:solidFill>
              </a:rPr>
              <a:t>从长远来看；终究</a:t>
            </a:r>
          </a:p>
          <a:p>
            <a:pPr algn="just" eaLnBrk="1" hangingPunct="1">
              <a:buSzPct val="120000"/>
              <a:buFont typeface="Arial" pitchFamily="34" charset="0"/>
              <a:buNone/>
            </a:pPr>
            <a:r>
              <a:rPr lang="en-US" altLang="zh-CN" sz="2800" i="1" dirty="0" smtClean="0"/>
              <a:t>e.g</a:t>
            </a:r>
            <a:r>
              <a:rPr lang="en-US" altLang="zh-CN" sz="2800" dirty="0" smtClean="0"/>
              <a:t>. </a:t>
            </a:r>
          </a:p>
          <a:p>
            <a:pPr marL="431800" indent="-430213" algn="just" eaLnBrk="1" hangingPunct="1">
              <a:buSzPct val="120000"/>
              <a:buFont typeface="Arial" pitchFamily="34" charset="0"/>
              <a:buNone/>
            </a:pPr>
            <a:r>
              <a:rPr lang="en-US" altLang="zh-CN" dirty="0" smtClean="0"/>
              <a:t>1. </a:t>
            </a:r>
            <a:r>
              <a:rPr lang="en-US" altLang="zh-CN" sz="2800" dirty="0" smtClean="0"/>
              <a:t>I</a:t>
            </a:r>
            <a:r>
              <a:rPr lang="en-US" altLang="en-US" sz="2800" dirty="0" smtClean="0">
                <a:ea typeface="宋体" pitchFamily="2" charset="-122"/>
              </a:rPr>
              <a:t>n the long run these hormones can</a:t>
            </a:r>
            <a:r>
              <a:rPr lang="en-US" altLang="zh-CN" sz="2800" dirty="0" smtClean="0"/>
              <a:t> </a:t>
            </a:r>
            <a:r>
              <a:rPr lang="en-US" altLang="en-US" sz="2800" dirty="0" smtClean="0">
                <a:ea typeface="宋体" pitchFamily="2" charset="-122"/>
              </a:rPr>
              <a:t>have a harmful effect on the body and brain</a:t>
            </a:r>
            <a:r>
              <a:rPr lang="en-US" altLang="zh-CN" sz="2800" dirty="0" smtClean="0"/>
              <a:t>. </a:t>
            </a:r>
            <a:r>
              <a:rPr lang="en-US" altLang="zh-CN" sz="2400" b="1" dirty="0" smtClean="0">
                <a:solidFill>
                  <a:schemeClr val="accent6">
                    <a:lumMod val="50000"/>
                  </a:schemeClr>
                </a:solidFill>
              </a:rPr>
              <a:t>(CET4-2005-12)</a:t>
            </a:r>
          </a:p>
          <a:p>
            <a:pPr algn="just" eaLnBrk="1" hangingPunct="1">
              <a:buSzPct val="120000"/>
              <a:buFont typeface="Arial" pitchFamily="34" charset="0"/>
              <a:buNone/>
            </a:pPr>
            <a:r>
              <a:rPr lang="zh-CN" altLang="en-US" sz="2400" dirty="0" smtClean="0">
                <a:solidFill>
                  <a:schemeClr val="hlink"/>
                </a:solidFill>
              </a:rPr>
              <a:t>      这些激素终究会对身体和大脑产生不良影响。</a:t>
            </a:r>
          </a:p>
          <a:p>
            <a:pPr algn="just" eaLnBrk="1" hangingPunct="1">
              <a:buSzPct val="120000"/>
              <a:buNone/>
            </a:pPr>
            <a:r>
              <a:rPr lang="en-US" altLang="zh-CN" dirty="0" smtClean="0"/>
              <a:t>2.  It may come out better than you think in the long run.</a:t>
            </a:r>
          </a:p>
          <a:p>
            <a:pPr marL="419100" indent="-417513" algn="just" eaLnBrk="1" hangingPunct="1">
              <a:buSzPct val="120000"/>
              <a:buNone/>
            </a:pPr>
            <a:r>
              <a:rPr lang="zh-CN" altLang="en-US" sz="2400" dirty="0" smtClean="0">
                <a:solidFill>
                  <a:srgbClr val="0070C0"/>
                </a:solidFill>
                <a:latin typeface="+mn-ea"/>
              </a:rPr>
              <a:t>  从长远看，也许结果比你所想的要好。</a:t>
            </a:r>
            <a:endParaRPr lang="en-US" altLang="zh-CN" sz="2400" dirty="0" smtClean="0">
              <a:solidFill>
                <a:srgbClr val="0070C0"/>
              </a:solidFill>
              <a:latin typeface="+mn-ea"/>
            </a:endParaRPr>
          </a:p>
          <a:p>
            <a:pPr algn="just" eaLnBrk="1" hangingPunct="1">
              <a:buSzPct val="120000"/>
              <a:buFont typeface="Arial" pitchFamily="34" charset="0"/>
              <a:buNone/>
            </a:pPr>
            <a:r>
              <a:rPr lang="en-US" altLang="zh-CN" sz="2800" b="1" dirty="0" smtClean="0">
                <a:solidFill>
                  <a:schemeClr val="accent6">
                    <a:lumMod val="50000"/>
                  </a:schemeClr>
                </a:solidFill>
              </a:rPr>
              <a:t>Antonym:</a:t>
            </a:r>
            <a:r>
              <a:rPr lang="en-US" altLang="zh-CN" sz="2800" b="1" i="1" dirty="0" smtClean="0">
                <a:solidFill>
                  <a:schemeClr val="accent6">
                    <a:lumMod val="50000"/>
                  </a:schemeClr>
                </a:solidFill>
              </a:rPr>
              <a:t> </a:t>
            </a:r>
            <a:r>
              <a:rPr lang="en-US" altLang="zh-CN" sz="2800" b="1" dirty="0" smtClean="0"/>
              <a:t>in the short run</a:t>
            </a:r>
            <a:r>
              <a:rPr lang="en-US" altLang="zh-CN" sz="2800" dirty="0" smtClean="0"/>
              <a:t> </a:t>
            </a:r>
            <a:r>
              <a:rPr lang="zh-CN" altLang="en-US" sz="2400" dirty="0" smtClean="0">
                <a:solidFill>
                  <a:schemeClr val="hlink"/>
                </a:solidFill>
              </a:rPr>
              <a:t>从短期来看；不久</a:t>
            </a:r>
          </a:p>
          <a:p>
            <a:pPr algn="just" eaLnBrk="1" hangingPunct="1">
              <a:spcBef>
                <a:spcPct val="0"/>
              </a:spcBef>
              <a:buFontTx/>
              <a:buNone/>
            </a:pPr>
            <a:endParaRPr lang="en-US" altLang="zh-CN" sz="2800" dirty="0" smtClean="0"/>
          </a:p>
          <a:p>
            <a:pPr algn="just" eaLnBrk="1" hangingPunct="1">
              <a:spcBef>
                <a:spcPct val="0"/>
              </a:spcBef>
              <a:buFontTx/>
              <a:buNone/>
            </a:pPr>
            <a:r>
              <a:rPr lang="en-US" altLang="zh-CN" sz="2800" b="1" dirty="0" smtClean="0">
                <a:solidFill>
                  <a:schemeClr val="accent6">
                    <a:lumMod val="50000"/>
                  </a:schemeClr>
                </a:solidFill>
              </a:rPr>
              <a:t>Cf.   </a:t>
            </a:r>
            <a:r>
              <a:rPr lang="en-US" altLang="zh-CN" sz="2800" b="1" dirty="0" smtClean="0"/>
              <a:t>in the long / short term</a:t>
            </a:r>
            <a:r>
              <a:rPr lang="en-US" altLang="zh-CN" sz="2800" dirty="0" smtClean="0"/>
              <a:t>  </a:t>
            </a:r>
            <a:r>
              <a:rPr lang="zh-CN" altLang="en-US" sz="2400" dirty="0" smtClean="0">
                <a:solidFill>
                  <a:schemeClr val="hlink"/>
                </a:solidFill>
              </a:rPr>
              <a:t>就长期 </a:t>
            </a:r>
            <a:r>
              <a:rPr lang="en-US" altLang="zh-CN" sz="2400" dirty="0" smtClean="0">
                <a:solidFill>
                  <a:schemeClr val="hlink"/>
                </a:solidFill>
              </a:rPr>
              <a:t>/ </a:t>
            </a:r>
            <a:r>
              <a:rPr lang="zh-CN" altLang="en-US" sz="2400" dirty="0" smtClean="0">
                <a:solidFill>
                  <a:schemeClr val="hlink"/>
                </a:solidFill>
              </a:rPr>
              <a:t>短期而言</a:t>
            </a:r>
            <a:endParaRPr lang="en-US" altLang="zh-CN" sz="2400" dirty="0" smtClean="0">
              <a:solidFill>
                <a:schemeClr val="hlink"/>
              </a:solidFill>
            </a:endParaRPr>
          </a:p>
          <a:p>
            <a:pPr algn="just" eaLnBrk="1" hangingPunct="1">
              <a:buSzPct val="120000"/>
              <a:buFont typeface="Arial" pitchFamily="34" charset="0"/>
              <a:buNone/>
            </a:pPr>
            <a:endParaRPr lang="zh-CN" altLang="en-US" sz="24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Effect transition="in" filter="dissolve">
                                      <p:cBhvr>
                                        <p:cTn id="17" dur="500"/>
                                        <p:tgtEl>
                                          <p:spTgt spid="8">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8" end="8"/>
                                            </p:txEl>
                                          </p:spTgt>
                                        </p:tgtEl>
                                        <p:attrNameLst>
                                          <p:attrName>style.visibility</p:attrName>
                                        </p:attrNameLst>
                                      </p:cBhvr>
                                      <p:to>
                                        <p:strVal val="visible"/>
                                      </p:to>
                                    </p:set>
                                    <p:animEffect transition="in" filter="dissolve">
                                      <p:cBhvr>
                                        <p:cTn id="22" dur="500"/>
                                        <p:tgtEl>
                                          <p:spTgt spid="8">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4150" y="668338"/>
            <a:ext cx="8788400" cy="5980112"/>
          </a:xfrm>
          <a:prstGeom prst="rect">
            <a:avLst/>
          </a:prstGeom>
          <a:noFill/>
          <a:ln>
            <a:miter lim="800000"/>
            <a:headEnd/>
            <a:tailEnd/>
          </a:ln>
        </p:spPr>
        <p:txBody>
          <a:bodyPr/>
          <a:lstStyle/>
          <a:p>
            <a:pPr algn="just" eaLnBrk="1" hangingPunct="1">
              <a:buSzPct val="120000"/>
              <a:buNone/>
            </a:pPr>
            <a:r>
              <a:rPr lang="en-US" altLang="zh-CN" sz="3200" b="1" dirty="0" smtClean="0"/>
              <a:t>be / feel lost</a:t>
            </a:r>
            <a:r>
              <a:rPr lang="en-US" altLang="zh-CN" b="1" dirty="0" smtClean="0"/>
              <a:t>: </a:t>
            </a:r>
            <a:r>
              <a:rPr lang="en-US" altLang="zh-CN" dirty="0" smtClean="0"/>
              <a:t>to</a:t>
            </a:r>
            <a:r>
              <a:rPr lang="en-US" altLang="zh-CN" b="1" dirty="0" smtClean="0"/>
              <a:t> </a:t>
            </a:r>
            <a:r>
              <a:rPr lang="en-US" dirty="0" smtClean="0"/>
              <a:t>not feel confident about what to do or how to behave </a:t>
            </a:r>
            <a:r>
              <a:rPr lang="zh-CN" altLang="en-US" sz="2400" dirty="0" smtClean="0">
                <a:solidFill>
                  <a:srgbClr val="0070C0"/>
                </a:solidFill>
                <a:latin typeface="+mn-ea"/>
              </a:rPr>
              <a:t>迷</a:t>
            </a:r>
            <a:r>
              <a:rPr lang="en-US" sz="2400" dirty="0" smtClean="0">
                <a:solidFill>
                  <a:srgbClr val="0070C0"/>
                </a:solidFill>
                <a:latin typeface="+mn-ea"/>
              </a:rPr>
              <a:t>惘；</a:t>
            </a:r>
            <a:r>
              <a:rPr lang="zh-CN" altLang="en-US" sz="2400" dirty="0" smtClean="0">
                <a:solidFill>
                  <a:srgbClr val="0070C0"/>
                </a:solidFill>
                <a:latin typeface="+mn-ea"/>
              </a:rPr>
              <a:t>困</a:t>
            </a:r>
            <a:r>
              <a:rPr lang="en-US" sz="2400" dirty="0" smtClean="0">
                <a:solidFill>
                  <a:srgbClr val="0070C0"/>
                </a:solidFill>
                <a:latin typeface="+mn-ea"/>
              </a:rPr>
              <a:t>惑；</a:t>
            </a:r>
            <a:r>
              <a:rPr lang="zh-CN" altLang="en-US" sz="2400" dirty="0" smtClean="0">
                <a:solidFill>
                  <a:srgbClr val="0070C0"/>
                </a:solidFill>
                <a:latin typeface="+mn-ea"/>
              </a:rPr>
              <a:t>不知所措</a:t>
            </a:r>
          </a:p>
          <a:p>
            <a:pPr algn="just" eaLnBrk="1" hangingPunct="1">
              <a:buSzPct val="120000"/>
              <a:buFont typeface="Arial" pitchFamily="34" charset="0"/>
              <a:buNone/>
            </a:pPr>
            <a:r>
              <a:rPr lang="en-US" altLang="zh-CN" sz="2800" i="1" dirty="0" smtClean="0"/>
              <a:t>e.g</a:t>
            </a:r>
            <a:r>
              <a:rPr lang="en-US" altLang="zh-CN" sz="2800" dirty="0" smtClean="0"/>
              <a:t>. </a:t>
            </a:r>
          </a:p>
          <a:p>
            <a:pPr marL="381000" indent="-379413" algn="just" eaLnBrk="1" hangingPunct="1">
              <a:buSzPct val="120000"/>
              <a:buNone/>
            </a:pPr>
            <a:r>
              <a:rPr lang="en-US" altLang="zh-CN" dirty="0" smtClean="0"/>
              <a:t>1. It’s not unusual to feel rather lost when you first start college.</a:t>
            </a:r>
            <a:endParaRPr lang="en-US" altLang="zh-CN" sz="2400" b="1" dirty="0" smtClean="0">
              <a:solidFill>
                <a:schemeClr val="accent6">
                  <a:lumMod val="50000"/>
                </a:schemeClr>
              </a:solidFill>
            </a:endParaRPr>
          </a:p>
          <a:p>
            <a:pPr algn="just" eaLnBrk="1" hangingPunct="1">
              <a:buSzPct val="120000"/>
              <a:buFont typeface="Arial" pitchFamily="34" charset="0"/>
              <a:buNone/>
            </a:pPr>
            <a:r>
              <a:rPr lang="zh-CN" altLang="en-US" sz="2400" dirty="0" smtClean="0">
                <a:solidFill>
                  <a:schemeClr val="hlink"/>
                </a:solidFill>
              </a:rPr>
              <a:t>      刚上大学时感到很迷惘，这非常正常。</a:t>
            </a:r>
          </a:p>
          <a:p>
            <a:pPr algn="just" eaLnBrk="1" hangingPunct="1">
              <a:buSzPct val="120000"/>
              <a:buNone/>
            </a:pPr>
            <a:r>
              <a:rPr lang="en-US" altLang="zh-CN" dirty="0" smtClean="0"/>
              <a:t>2.  James was at a loss as to what to do and felt lost.</a:t>
            </a:r>
          </a:p>
          <a:p>
            <a:pPr algn="just" eaLnBrk="1" hangingPunct="1">
              <a:buSzPct val="120000"/>
              <a:buNone/>
            </a:pPr>
            <a:r>
              <a:rPr lang="zh-CN" altLang="en-US" sz="2400" dirty="0" smtClean="0">
                <a:solidFill>
                  <a:srgbClr val="0070C0"/>
                </a:solidFill>
                <a:latin typeface="+mn-ea"/>
              </a:rPr>
              <a:t>   詹姆斯无所适从，惘然若失。</a:t>
            </a:r>
            <a:endParaRPr lang="en-US" altLang="zh-CN" sz="2400" dirty="0" smtClean="0">
              <a:solidFill>
                <a:srgbClr val="0070C0"/>
              </a:solidFill>
              <a:latin typeface="+mn-ea"/>
            </a:endParaRPr>
          </a:p>
          <a:p>
            <a:pPr algn="just" eaLnBrk="1" hangingPunct="1">
              <a:buSzPct val="120000"/>
              <a:buFont typeface="Arial" pitchFamily="34" charset="0"/>
              <a:buNone/>
            </a:pPr>
            <a:endParaRPr lang="zh-CN" altLang="en-US" sz="24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sp>
        <p:nvSpPr>
          <p:cNvPr id="7" name="内容占位符 1"/>
          <p:cNvSpPr>
            <a:spLocks noGrp="1"/>
          </p:cNvSpPr>
          <p:nvPr>
            <p:ph idx="4294967295"/>
          </p:nvPr>
        </p:nvSpPr>
        <p:spPr bwMode="auto">
          <a:xfrm>
            <a:off x="171450" y="663575"/>
            <a:ext cx="8801100" cy="6013450"/>
          </a:xfrm>
          <a:prstGeom prst="rect">
            <a:avLst/>
          </a:prstGeom>
          <a:noFill/>
          <a:ln>
            <a:miter lim="800000"/>
            <a:headEnd/>
            <a:tailEnd/>
          </a:ln>
        </p:spPr>
        <p:txBody>
          <a:bodyPr/>
          <a:lstStyle/>
          <a:p>
            <a:pPr algn="just" eaLnBrk="1" hangingPunct="1">
              <a:lnSpc>
                <a:spcPct val="100000"/>
              </a:lnSpc>
              <a:spcBef>
                <a:spcPts val="600"/>
              </a:spcBef>
              <a:buSzPct val="120000"/>
              <a:buNone/>
            </a:pPr>
            <a:r>
              <a:rPr lang="en-US" altLang="zh-CN" sz="3200" b="1" dirty="0" smtClean="0"/>
              <a:t>frighten the life out of sb. / frighten sb. to death: </a:t>
            </a:r>
            <a:r>
              <a:rPr lang="en-US" dirty="0" smtClean="0"/>
              <a:t>(</a:t>
            </a:r>
            <a:r>
              <a:rPr lang="en-US" i="1" dirty="0" err="1" smtClean="0"/>
              <a:t>infml</a:t>
            </a:r>
            <a:r>
              <a:rPr lang="en-US" dirty="0" smtClean="0"/>
              <a:t>) make sb. feel extremely afraid or nervous </a:t>
            </a:r>
            <a:r>
              <a:rPr lang="en-US" sz="2400" dirty="0" err="1" smtClean="0">
                <a:solidFill>
                  <a:srgbClr val="0070C0"/>
                </a:solidFill>
                <a:latin typeface="+mn-ea"/>
              </a:rPr>
              <a:t>把某人吓得没命</a:t>
            </a:r>
            <a:r>
              <a:rPr lang="en-US" sz="2400" dirty="0" smtClean="0">
                <a:solidFill>
                  <a:srgbClr val="0070C0"/>
                </a:solidFill>
                <a:latin typeface="+mn-ea"/>
              </a:rPr>
              <a:t> / </a:t>
            </a:r>
            <a:r>
              <a:rPr lang="en-US" sz="2400" dirty="0" err="1" smtClean="0">
                <a:solidFill>
                  <a:srgbClr val="0070C0"/>
                </a:solidFill>
                <a:latin typeface="+mn-ea"/>
              </a:rPr>
              <a:t>使某人紧张得要死</a:t>
            </a:r>
            <a:endParaRPr lang="zh-CN" altLang="en-US" sz="2400" dirty="0" smtClean="0">
              <a:solidFill>
                <a:srgbClr val="0070C0"/>
              </a:solidFill>
              <a:latin typeface="+mn-ea"/>
            </a:endParaRPr>
          </a:p>
          <a:p>
            <a:pPr algn="just" eaLnBrk="1" hangingPunct="1">
              <a:lnSpc>
                <a:spcPct val="100000"/>
              </a:lnSpc>
              <a:spcBef>
                <a:spcPts val="600"/>
              </a:spcBef>
              <a:buSzPct val="120000"/>
              <a:buFont typeface="Arial" pitchFamily="34" charset="0"/>
              <a:buNone/>
            </a:pPr>
            <a:r>
              <a:rPr lang="en-US" altLang="zh-CN" sz="2800" b="1" i="1" dirty="0" smtClean="0">
                <a:solidFill>
                  <a:schemeClr val="accent6">
                    <a:lumMod val="50000"/>
                  </a:schemeClr>
                </a:solidFill>
              </a:rPr>
              <a:t>Also: </a:t>
            </a:r>
            <a:r>
              <a:rPr lang="en-US" altLang="zh-CN" sz="2800" b="1" dirty="0" smtClean="0"/>
              <a:t>frighten sb. out of their wits</a:t>
            </a:r>
            <a:r>
              <a:rPr lang="en-US" altLang="zh-CN" sz="2800" dirty="0" smtClean="0"/>
              <a:t> </a:t>
            </a:r>
          </a:p>
          <a:p>
            <a:pPr eaLnBrk="1" hangingPunct="1">
              <a:lnSpc>
                <a:spcPct val="100000"/>
              </a:lnSpc>
              <a:spcBef>
                <a:spcPts val="600"/>
              </a:spcBef>
              <a:buFontTx/>
              <a:buNone/>
            </a:pPr>
            <a:endParaRPr lang="en-US" altLang="zh-CN" sz="2800" b="1" dirty="0" smtClean="0"/>
          </a:p>
          <a:p>
            <a:pPr eaLnBrk="1" hangingPunct="1">
              <a:lnSpc>
                <a:spcPct val="100000"/>
              </a:lnSpc>
              <a:spcBef>
                <a:spcPts val="600"/>
              </a:spcBef>
              <a:buFontTx/>
              <a:buNone/>
            </a:pPr>
            <a:r>
              <a:rPr lang="en-US" altLang="zh-CN" sz="2800" b="1" dirty="0" smtClean="0"/>
              <a:t>Translate the following Chinese into English. </a:t>
            </a:r>
          </a:p>
          <a:p>
            <a:pPr eaLnBrk="1" hangingPunct="1">
              <a:lnSpc>
                <a:spcPct val="100000"/>
              </a:lnSpc>
              <a:spcBef>
                <a:spcPts val="600"/>
              </a:spcBef>
              <a:buFontTx/>
              <a:buNone/>
            </a:pPr>
            <a:r>
              <a:rPr lang="en-US" altLang="zh-CN" sz="2800" dirty="0" smtClean="0"/>
              <a:t>1. </a:t>
            </a:r>
            <a:r>
              <a:rPr lang="zh-CN" altLang="en-US" sz="2400" dirty="0" smtClean="0"/>
              <a:t>那孩子让狂风暴雨吓得要命。</a:t>
            </a:r>
          </a:p>
          <a:p>
            <a:pPr marL="381000" indent="-379413" algn="just" eaLnBrk="1" hangingPunct="1">
              <a:lnSpc>
                <a:spcPct val="100000"/>
              </a:lnSpc>
              <a:spcBef>
                <a:spcPts val="600"/>
              </a:spcBef>
              <a:buFontTx/>
              <a:buNone/>
            </a:pPr>
            <a:r>
              <a:rPr lang="en-US" altLang="zh-CN" sz="2800" dirty="0" smtClean="0">
                <a:solidFill>
                  <a:schemeClr val="hlink"/>
                </a:solidFill>
              </a:rPr>
              <a:t>     The child was frightened to death by the violent thunderstorm.</a:t>
            </a:r>
            <a:endParaRPr lang="zh-CN" altLang="en-US" sz="2800" dirty="0" smtClean="0">
              <a:solidFill>
                <a:srgbClr val="1D89E3"/>
              </a:solidFill>
            </a:endParaRPr>
          </a:p>
          <a:p>
            <a:pPr eaLnBrk="1" hangingPunct="1">
              <a:lnSpc>
                <a:spcPct val="100000"/>
              </a:lnSpc>
              <a:spcBef>
                <a:spcPts val="600"/>
              </a:spcBef>
              <a:buFontTx/>
              <a:buNone/>
            </a:pPr>
            <a:r>
              <a:rPr lang="en-US" altLang="zh-CN" sz="2800" dirty="0" smtClean="0"/>
              <a:t>2. </a:t>
            </a:r>
            <a:r>
              <a:rPr lang="zh-CN" altLang="en-US" sz="2400" dirty="0" smtClean="0"/>
              <a:t>以后再也不要带我去看恐怖电影了，我简直连魂都吓掉了。</a:t>
            </a:r>
          </a:p>
          <a:p>
            <a:pPr marL="342900" indent="-341313" algn="just" eaLnBrk="1" hangingPunct="1">
              <a:lnSpc>
                <a:spcPct val="100000"/>
              </a:lnSpc>
              <a:spcBef>
                <a:spcPts val="600"/>
              </a:spcBef>
              <a:buFontTx/>
              <a:buNone/>
            </a:pPr>
            <a:r>
              <a:rPr lang="en-US" altLang="zh-CN" sz="2800" dirty="0" smtClean="0">
                <a:solidFill>
                  <a:schemeClr val="hlink"/>
                </a:solidFill>
              </a:rPr>
              <a:t>    Never take me to watch horror films again</a:t>
            </a:r>
            <a:r>
              <a:rPr lang="en-US" altLang="zh-CN" dirty="0" smtClean="0">
                <a:solidFill>
                  <a:schemeClr val="hlink"/>
                </a:solidFill>
              </a:rPr>
              <a:t>.</a:t>
            </a:r>
            <a:r>
              <a:rPr lang="en-US" altLang="zh-CN" sz="2800" dirty="0" smtClean="0">
                <a:solidFill>
                  <a:schemeClr val="hlink"/>
                </a:solidFill>
              </a:rPr>
              <a:t> I was almost scared out of my wits.</a:t>
            </a:r>
            <a:endParaRPr lang="en-US" altLang="zh-CN" sz="2400" dirty="0" smtClean="0"/>
          </a:p>
        </p:txBody>
      </p:sp>
      <p:pic>
        <p:nvPicPr>
          <p:cNvPr id="8"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dissolve">
                                      <p:cBhvr>
                                        <p:cTn id="7" dur="500"/>
                                        <p:tgtEl>
                                          <p:spTgt spid="7">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7" end="7"/>
                                            </p:txEl>
                                          </p:spTgt>
                                        </p:tgtEl>
                                        <p:attrNameLst>
                                          <p:attrName>style.visibility</p:attrName>
                                        </p:attrNameLst>
                                      </p:cBhvr>
                                      <p:to>
                                        <p:strVal val="visible"/>
                                      </p:to>
                                    </p:set>
                                    <p:animEffect transition="in" filter="dissolve">
                                      <p:cBhvr>
                                        <p:cTn id="12" dur="500"/>
                                        <p:tgtEl>
                                          <p:spTgt spid="7">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71449" y="657225"/>
            <a:ext cx="8810625" cy="6010275"/>
          </a:xfrm>
          <a:prstGeom prst="rect">
            <a:avLst/>
          </a:prstGeom>
          <a:noFill/>
          <a:ln>
            <a:miter lim="800000"/>
            <a:headEnd/>
            <a:tailEnd/>
          </a:ln>
        </p:spPr>
        <p:txBody>
          <a:bodyPr/>
          <a:lstStyle/>
          <a:p>
            <a:pPr algn="just" eaLnBrk="1" hangingPunct="1">
              <a:buSzPct val="120000"/>
              <a:buFont typeface="Arial" pitchFamily="34" charset="0"/>
              <a:buNone/>
            </a:pPr>
            <a:r>
              <a:rPr lang="en-US" altLang="zh-CN" sz="3200" b="1" dirty="0" smtClean="0"/>
              <a:t>Dostoyevsky</a:t>
            </a:r>
            <a:r>
              <a:rPr lang="en-US" altLang="zh-CN" b="1" dirty="0" smtClean="0"/>
              <a:t>                                </a:t>
            </a:r>
            <a:r>
              <a:rPr lang="zh-CN" altLang="en-US" sz="2400" dirty="0" smtClean="0">
                <a:solidFill>
                  <a:schemeClr val="hlink"/>
                </a:solidFill>
              </a:rPr>
              <a:t>陀思妥耶夫斯基</a:t>
            </a:r>
            <a:endParaRPr lang="zh-CN" altLang="en-US" sz="800" dirty="0" smtClean="0">
              <a:solidFill>
                <a:schemeClr val="hlink"/>
              </a:solidFill>
            </a:endParaRPr>
          </a:p>
          <a:p>
            <a:pPr marL="355600" indent="-354013" algn="just" eaLnBrk="1" hangingPunct="1">
              <a:lnSpc>
                <a:spcPct val="95000"/>
              </a:lnSpc>
              <a:spcBef>
                <a:spcPct val="0"/>
              </a:spcBef>
              <a:buSzPct val="120000"/>
              <a:buFont typeface="Wingdings" pitchFamily="2" charset="2"/>
              <a:buChar char="Ø"/>
            </a:pPr>
            <a:r>
              <a:rPr lang="en-US" altLang="zh-CN" spc="-150" dirty="0" smtClean="0"/>
              <a:t>Feodor Dostoyevsky (1821–1881) was an outstanding 19th-century Russian novelist. His most famous novels are </a:t>
            </a:r>
            <a:r>
              <a:rPr lang="en-US" altLang="zh-CN" i="1" spc="-150" dirty="0" smtClean="0"/>
              <a:t>Crime and Punishment</a:t>
            </a:r>
            <a:r>
              <a:rPr lang="en-US" altLang="zh-CN" spc="-150" dirty="0" smtClean="0"/>
              <a:t> (</a:t>
            </a:r>
            <a:r>
              <a:rPr lang="en-US" altLang="zh-CN" sz="2400" spc="-150" dirty="0" smtClean="0">
                <a:latin typeface="+mn-ea"/>
              </a:rPr>
              <a:t>《</a:t>
            </a:r>
            <a:r>
              <a:rPr lang="zh-CN" altLang="en-US" sz="2400" spc="-150" dirty="0" smtClean="0">
                <a:latin typeface="+mn-ea"/>
              </a:rPr>
              <a:t>罪与罚</a:t>
            </a:r>
            <a:r>
              <a:rPr lang="en-US" altLang="zh-CN" sz="2400" spc="-150" dirty="0" smtClean="0">
                <a:latin typeface="+mn-ea"/>
              </a:rPr>
              <a:t>》</a:t>
            </a:r>
            <a:r>
              <a:rPr lang="en-US" altLang="zh-CN" spc="-150" dirty="0" smtClean="0"/>
              <a:t>) and </a:t>
            </a:r>
            <a:r>
              <a:rPr lang="en-US" altLang="zh-CN" i="1" spc="-150" dirty="0" smtClean="0"/>
              <a:t>The Idiot</a:t>
            </a:r>
            <a:r>
              <a:rPr lang="en-US" altLang="zh-CN" spc="-150" dirty="0" smtClean="0"/>
              <a:t> (</a:t>
            </a:r>
            <a:r>
              <a:rPr lang="en-US" altLang="zh-CN" sz="2400" spc="-150" dirty="0" smtClean="0">
                <a:latin typeface="+mn-ea"/>
              </a:rPr>
              <a:t>《</a:t>
            </a:r>
            <a:r>
              <a:rPr lang="zh-CN" altLang="en-US" sz="2400" spc="-150" dirty="0" smtClean="0">
                <a:latin typeface="+mn-ea"/>
              </a:rPr>
              <a:t>白痴</a:t>
            </a:r>
            <a:r>
              <a:rPr lang="en-US" altLang="zh-CN" sz="2400" spc="-150" dirty="0" smtClean="0">
                <a:latin typeface="+mn-ea"/>
              </a:rPr>
              <a:t>》</a:t>
            </a:r>
            <a:r>
              <a:rPr lang="en-US" altLang="zh-CN" spc="-150" dirty="0" smtClean="0"/>
              <a:t>). His works also include </a:t>
            </a:r>
            <a:r>
              <a:rPr lang="en-US" altLang="zh-CN" i="1" spc="-150" dirty="0" smtClean="0"/>
              <a:t>The Brothers Karamazov </a:t>
            </a:r>
            <a:r>
              <a:rPr lang="en-US" altLang="zh-CN" spc="-150" dirty="0" smtClean="0"/>
              <a:t>(</a:t>
            </a:r>
            <a:r>
              <a:rPr lang="en-US" altLang="zh-CN" sz="2400" spc="-150" dirty="0" smtClean="0"/>
              <a:t>《</a:t>
            </a:r>
            <a:r>
              <a:rPr lang="zh-CN" altLang="en-US" sz="2400" spc="-150" dirty="0" smtClean="0"/>
              <a:t>卡拉马佐夫兄弟</a:t>
            </a:r>
            <a:r>
              <a:rPr lang="en-US" altLang="zh-CN" sz="2400" spc="-150" dirty="0" smtClean="0"/>
              <a:t>》</a:t>
            </a:r>
            <a:r>
              <a:rPr lang="en-US" altLang="zh-CN" spc="-150" dirty="0" smtClean="0"/>
              <a:t>) and </a:t>
            </a:r>
            <a:r>
              <a:rPr lang="en-US" altLang="zh-CN" i="1" spc="-150" dirty="0" smtClean="0"/>
              <a:t>The Gambler</a:t>
            </a:r>
            <a:r>
              <a:rPr lang="zh-CN" altLang="en-US" i="1" spc="-150" dirty="0" smtClean="0"/>
              <a:t> </a:t>
            </a:r>
            <a:r>
              <a:rPr lang="en-US" altLang="zh-CN" spc="-150" dirty="0" smtClean="0"/>
              <a:t>(</a:t>
            </a:r>
            <a:r>
              <a:rPr lang="en-US" altLang="zh-CN" sz="2400" spc="-150" dirty="0" smtClean="0"/>
              <a:t>《</a:t>
            </a:r>
            <a:r>
              <a:rPr lang="zh-CN" altLang="en-US" sz="2400" spc="-150" dirty="0" smtClean="0"/>
              <a:t>赌徒</a:t>
            </a:r>
            <a:r>
              <a:rPr lang="en-US" altLang="zh-CN" sz="2400" spc="-150" dirty="0" smtClean="0"/>
              <a:t>》</a:t>
            </a:r>
            <a:r>
              <a:rPr lang="en-US" altLang="zh-CN" spc="-150" dirty="0" smtClean="0"/>
              <a:t>).</a:t>
            </a:r>
            <a:r>
              <a:rPr lang="en-US" altLang="zh-CN" sz="2400" spc="-150" dirty="0" smtClean="0">
                <a:latin typeface="+mn-ea"/>
              </a:rPr>
              <a:t> </a:t>
            </a:r>
            <a:r>
              <a:rPr lang="en-US" altLang="zh-CN" spc="-150" dirty="0" smtClean="0"/>
              <a:t>He is sometimes credited as the creator of the modern psychological novel.</a:t>
            </a:r>
            <a:endParaRPr lang="en-US" altLang="zh-CN" sz="2800" spc="-150" dirty="0" smtClean="0"/>
          </a:p>
        </p:txBody>
      </p:sp>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sp>
        <p:nvSpPr>
          <p:cNvPr id="8" name="Text Box 14"/>
          <p:cNvSpPr txBox="1">
            <a:spLocks noChangeArrowheads="1"/>
          </p:cNvSpPr>
          <p:nvPr/>
        </p:nvSpPr>
        <p:spPr bwMode="auto">
          <a:xfrm>
            <a:off x="747713" y="3825875"/>
            <a:ext cx="649287" cy="396875"/>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endParaRPr lang="zh-CN" altLang="en-US"/>
          </a:p>
        </p:txBody>
      </p:sp>
      <p:pic>
        <p:nvPicPr>
          <p:cNvPr id="9" name="Picture 17"/>
          <p:cNvPicPr>
            <a:picLocks noChangeAspect="1" noChangeArrowheads="1"/>
          </p:cNvPicPr>
          <p:nvPr/>
        </p:nvPicPr>
        <p:blipFill>
          <a:blip r:embed="rId8" cstate="print"/>
          <a:srcRect/>
          <a:stretch>
            <a:fillRect/>
          </a:stretch>
        </p:blipFill>
        <p:spPr bwMode="auto">
          <a:xfrm>
            <a:off x="1662112" y="3645655"/>
            <a:ext cx="2351087" cy="2864684"/>
          </a:xfrm>
          <a:prstGeom prst="rect">
            <a:avLst/>
          </a:prstGeom>
          <a:noFill/>
          <a:ln w="9525" algn="ctr">
            <a:noFill/>
            <a:miter lim="800000"/>
            <a:headEnd/>
            <a:tailEnd/>
          </a:ln>
          <a:effectLst/>
        </p:spPr>
      </p:pic>
      <p:pic>
        <p:nvPicPr>
          <p:cNvPr id="11" name="Picture 18"/>
          <p:cNvPicPr>
            <a:picLocks noChangeAspect="1" noChangeArrowheads="1"/>
          </p:cNvPicPr>
          <p:nvPr/>
        </p:nvPicPr>
        <p:blipFill>
          <a:blip r:embed="rId9" cstate="print"/>
          <a:srcRect/>
          <a:stretch>
            <a:fillRect/>
          </a:stretch>
        </p:blipFill>
        <p:spPr bwMode="auto">
          <a:xfrm>
            <a:off x="4011613" y="3656737"/>
            <a:ext cx="1973262" cy="2844076"/>
          </a:xfrm>
          <a:prstGeom prst="rect">
            <a:avLst/>
          </a:prstGeom>
          <a:noFill/>
          <a:ln w="9525" algn="ctr">
            <a:noFill/>
            <a:miter lim="800000"/>
            <a:headEnd/>
            <a:tailEnd/>
          </a:ln>
          <a:effectLst/>
        </p:spPr>
      </p:pic>
      <p:pic>
        <p:nvPicPr>
          <p:cNvPr id="12" name="Picture 19"/>
          <p:cNvPicPr>
            <a:picLocks noChangeAspect="1" noChangeArrowheads="1"/>
          </p:cNvPicPr>
          <p:nvPr/>
        </p:nvPicPr>
        <p:blipFill>
          <a:blip r:embed="rId10" cstate="print"/>
          <a:srcRect/>
          <a:stretch>
            <a:fillRect/>
          </a:stretch>
        </p:blipFill>
        <p:spPr bwMode="auto">
          <a:xfrm>
            <a:off x="5992812" y="3636177"/>
            <a:ext cx="1944687" cy="2845586"/>
          </a:xfrm>
          <a:prstGeom prst="rect">
            <a:avLst/>
          </a:prstGeom>
          <a:noFill/>
          <a:ln w="9525" algn="ctr">
            <a:noFill/>
            <a:miter lim="800000"/>
            <a:headEnd/>
            <a:tailEnd/>
          </a:ln>
          <a:effectLst/>
        </p:spPr>
      </p:pic>
      <p:pic>
        <p:nvPicPr>
          <p:cNvPr id="1026" name="Picture 2"/>
          <p:cNvPicPr>
            <a:picLocks noChangeAspect="1" noChangeArrowheads="1"/>
          </p:cNvPicPr>
          <p:nvPr/>
        </p:nvPicPr>
        <p:blipFill>
          <a:blip r:embed="rId11" cstate="print"/>
          <a:srcRect/>
          <a:stretch>
            <a:fillRect/>
          </a:stretch>
        </p:blipFill>
        <p:spPr bwMode="auto">
          <a:xfrm>
            <a:off x="2800350" y="776288"/>
            <a:ext cx="1752600" cy="314325"/>
          </a:xfrm>
          <a:prstGeom prst="rect">
            <a:avLst/>
          </a:prstGeom>
          <a:noFill/>
          <a:ln w="9525">
            <a:noFill/>
            <a:miter lim="800000"/>
            <a:headEnd/>
            <a:tailEnd/>
          </a:ln>
          <a:effectLst/>
        </p:spPr>
      </p:pic>
      <p:pic>
        <p:nvPicPr>
          <p:cNvPr id="13" name="图片 6" descr="Home">
            <a:hlinkClick r:id="rId12" action="ppaction://hlinksldjump"/>
          </p:cNvPr>
          <p:cNvPicPr>
            <a:picLocks noChangeAspect="1" noChangeArrowheads="1"/>
          </p:cNvPicPr>
          <p:nvPr/>
        </p:nvPicPr>
        <p:blipFill>
          <a:blip r:embed="rId13"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1" name="Picture 5"/>
          <p:cNvPicPr>
            <a:picLocks noChangeAspect="1" noChangeArrowheads="1"/>
          </p:cNvPicPr>
          <p:nvPr/>
        </p:nvPicPr>
        <p:blipFill>
          <a:blip r:embed="rId3" cstate="print"/>
          <a:srcRect/>
          <a:stretch>
            <a:fillRect/>
          </a:stretch>
        </p:blipFill>
        <p:spPr bwMode="auto">
          <a:xfrm>
            <a:off x="5334000" y="990622"/>
            <a:ext cx="2954579" cy="4611990"/>
          </a:xfrm>
          <a:prstGeom prst="rect">
            <a:avLst/>
          </a:prstGeom>
          <a:ln>
            <a:noFill/>
          </a:ln>
          <a:effectLst>
            <a:outerShdw blurRad="292100" dist="139700" dir="2700000" algn="tl" rotWithShape="0">
              <a:srgbClr val="333333">
                <a:alpha val="65000"/>
              </a:srgbClr>
            </a:outerShdw>
          </a:effectLst>
        </p:spPr>
      </p:pic>
      <p:pic>
        <p:nvPicPr>
          <p:cNvPr id="4101" name="图片 5" descr="Back">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4102" name="图片 10" descr="MORE"/>
          <p:cNvPicPr>
            <a:picLocks noChangeAspect="1" noChangeArrowheads="1"/>
          </p:cNvPicPr>
          <p:nvPr/>
        </p:nvPicPr>
        <p:blipFill>
          <a:blip r:embed="rId6" cstate="print"/>
          <a:srcRect/>
          <a:stretch>
            <a:fillRect/>
          </a:stretch>
        </p:blipFill>
        <p:spPr bwMode="auto">
          <a:xfrm>
            <a:off x="7991475" y="6237288"/>
            <a:ext cx="912813" cy="228600"/>
          </a:xfrm>
          <a:prstGeom prst="rect">
            <a:avLst/>
          </a:prstGeom>
          <a:noFill/>
          <a:ln w="9525">
            <a:noFill/>
            <a:miter lim="800000"/>
            <a:headEnd/>
            <a:tailEnd/>
          </a:ln>
        </p:spPr>
      </p:pic>
      <p:sp>
        <p:nvSpPr>
          <p:cNvPr id="8" name="内容占位符 1"/>
          <p:cNvSpPr>
            <a:spLocks noGrp="1"/>
          </p:cNvSpPr>
          <p:nvPr>
            <p:ph idx="4294967295"/>
          </p:nvPr>
        </p:nvSpPr>
        <p:spPr bwMode="auto">
          <a:xfrm>
            <a:off x="258792" y="877991"/>
            <a:ext cx="4820463" cy="5566349"/>
          </a:xfrm>
          <a:prstGeom prst="rect">
            <a:avLst/>
          </a:prstGeom>
          <a:noFill/>
          <a:ln>
            <a:miter lim="800000"/>
            <a:headEnd/>
            <a:tailEnd/>
          </a:ln>
        </p:spPr>
        <p:txBody>
          <a:bodyPr/>
          <a:lstStyle/>
          <a:p>
            <a:pPr marL="0" indent="0" algn="just" eaLnBrk="1" hangingPunct="1">
              <a:lnSpc>
                <a:spcPct val="100000"/>
              </a:lnSpc>
              <a:buSzPct val="120000"/>
              <a:buFont typeface="Arial" pitchFamily="34" charset="0"/>
              <a:buNone/>
            </a:pPr>
            <a:r>
              <a:rPr lang="en-US" altLang="zh-CN" sz="2800" dirty="0" smtClean="0"/>
              <a:t>      </a:t>
            </a:r>
            <a:r>
              <a:rPr lang="en-US" altLang="zh-CN" sz="2800" dirty="0" smtClean="0">
                <a:solidFill>
                  <a:srgbClr val="002060"/>
                </a:solidFill>
              </a:rPr>
              <a:t>Frank McCourt was born in Brooklyn (</a:t>
            </a:r>
            <a:r>
              <a:rPr lang="zh-CN" altLang="en-US" sz="2400" dirty="0" smtClean="0">
                <a:solidFill>
                  <a:srgbClr val="002060"/>
                </a:solidFill>
              </a:rPr>
              <a:t>布鲁克林区</a:t>
            </a:r>
            <a:r>
              <a:rPr lang="en-US" altLang="zh-CN" sz="2800" dirty="0" smtClean="0">
                <a:solidFill>
                  <a:srgbClr val="002060"/>
                </a:solidFill>
              </a:rPr>
              <a:t>), New York, to Irish immigrant parents. Unable to find work in the depths of the Depression (</a:t>
            </a:r>
            <a:r>
              <a:rPr lang="zh-CN" altLang="en-US" sz="2400" dirty="0" smtClean="0">
                <a:solidFill>
                  <a:srgbClr val="002060"/>
                </a:solidFill>
              </a:rPr>
              <a:t>美国经济大萧条</a:t>
            </a:r>
            <a:r>
              <a:rPr lang="en-US" altLang="zh-CN" sz="2800" dirty="0" smtClean="0">
                <a:solidFill>
                  <a:srgbClr val="002060"/>
                </a:solidFill>
              </a:rPr>
              <a:t>), the </a:t>
            </a:r>
            <a:r>
              <a:rPr lang="en-US" altLang="zh-CN" sz="2800" dirty="0" err="1" smtClean="0">
                <a:solidFill>
                  <a:srgbClr val="002060"/>
                </a:solidFill>
              </a:rPr>
              <a:t>McCourts</a:t>
            </a:r>
            <a:r>
              <a:rPr lang="en-US" altLang="zh-CN" sz="2800" dirty="0" smtClean="0">
                <a:solidFill>
                  <a:srgbClr val="002060"/>
                </a:solidFill>
              </a:rPr>
              <a:t> returned to the mother’s native Limerick, Ireland, where they sunk deeper into the poverty McCourt describes so movingly in his memoir, </a:t>
            </a:r>
            <a:r>
              <a:rPr lang="en-US" altLang="zh-CN" sz="2800" i="1" dirty="0" smtClean="0">
                <a:solidFill>
                  <a:srgbClr val="002060"/>
                </a:solidFill>
              </a:rPr>
              <a:t>Angela's Ashes </a:t>
            </a:r>
            <a:r>
              <a:rPr lang="en-US" altLang="zh-CN" sz="2800" dirty="0" smtClean="0">
                <a:solidFill>
                  <a:srgbClr val="002060"/>
                </a:solidFill>
              </a:rPr>
              <a:t>(1996). </a:t>
            </a:r>
            <a:endParaRPr lang="zh-CN" altLang="en-US" dirty="0" smtClean="0">
              <a:solidFill>
                <a:srgbClr val="002060"/>
              </a:solidFill>
            </a:endParaRPr>
          </a:p>
        </p:txBody>
      </p:sp>
      <p:pic>
        <p:nvPicPr>
          <p:cNvPr id="9"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0975" y="654050"/>
            <a:ext cx="8782050" cy="6032500"/>
          </a:xfrm>
          <a:prstGeom prst="rect">
            <a:avLst/>
          </a:prstGeom>
          <a:noFill/>
          <a:ln>
            <a:miter lim="800000"/>
            <a:headEnd/>
            <a:tailEnd/>
          </a:ln>
        </p:spPr>
        <p:txBody>
          <a:bodyPr/>
          <a:lstStyle/>
          <a:p>
            <a:pPr algn="just" eaLnBrk="1" hangingPunct="1">
              <a:buSzPct val="120000"/>
              <a:buFont typeface="Arial" pitchFamily="34" charset="0"/>
              <a:buNone/>
            </a:pPr>
            <a:r>
              <a:rPr lang="en-US" altLang="zh-CN" sz="3200" b="1" dirty="0" smtClean="0"/>
              <a:t>Melville</a:t>
            </a:r>
            <a:r>
              <a:rPr lang="en-US" altLang="zh-CN" b="1" dirty="0" smtClean="0"/>
              <a:t>                       </a:t>
            </a:r>
            <a:r>
              <a:rPr lang="zh-CN" altLang="zh-CN" sz="2400" dirty="0" smtClean="0">
                <a:solidFill>
                  <a:schemeClr val="hlink"/>
                </a:solidFill>
              </a:rPr>
              <a:t>梅尔维尔</a:t>
            </a:r>
            <a:endParaRPr lang="en-US" altLang="zh-CN" sz="2400" b="1" dirty="0" smtClean="0">
              <a:solidFill>
                <a:schemeClr val="hlink"/>
              </a:solidFill>
            </a:endParaRPr>
          </a:p>
          <a:p>
            <a:pPr marL="355600" indent="-354013" algn="just" eaLnBrk="1" hangingPunct="1">
              <a:lnSpc>
                <a:spcPct val="95000"/>
              </a:lnSpc>
              <a:spcBef>
                <a:spcPct val="5000"/>
              </a:spcBef>
              <a:buSzPct val="120000"/>
              <a:buFont typeface="Wingdings" pitchFamily="2" charset="2"/>
              <a:buChar char="Ø"/>
            </a:pPr>
            <a:r>
              <a:rPr lang="en-US" altLang="zh-CN" dirty="0" smtClean="0"/>
              <a:t>Herman Melville (1819</a:t>
            </a:r>
            <a:r>
              <a:rPr lang="en-US" altLang="zh-CN" spc="-150" dirty="0" smtClean="0"/>
              <a:t>–</a:t>
            </a:r>
            <a:r>
              <a:rPr lang="en-US" altLang="zh-CN" dirty="0" smtClean="0"/>
              <a:t>1891) was an American writer  who wrote a long novel called </a:t>
            </a:r>
            <a:r>
              <a:rPr lang="en-US" altLang="zh-CN" i="1" dirty="0" smtClean="0"/>
              <a:t>Moby Dick </a:t>
            </a:r>
            <a:r>
              <a:rPr lang="en-US" altLang="zh-CN" dirty="0" smtClean="0"/>
              <a:t>(Moby Dick is the name of a white whale). He also wrote short stories and poetry. </a:t>
            </a:r>
            <a:r>
              <a:rPr lang="en-US" altLang="zh-CN" i="1" dirty="0" smtClean="0"/>
              <a:t>Moby Dick </a:t>
            </a:r>
            <a:r>
              <a:rPr lang="en-US" altLang="zh-CN" dirty="0" smtClean="0"/>
              <a:t>(1851) is an adventure about hunting whales, and has been made into several films.</a:t>
            </a:r>
            <a:endParaRPr lang="en-US" altLang="zh-CN" sz="2400" dirty="0" smtClean="0">
              <a:latin typeface="+mn-ea"/>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18"/>
          <p:cNvPicPr>
            <a:picLocks noChangeAspect="1" noChangeArrowheads="1"/>
          </p:cNvPicPr>
          <p:nvPr/>
        </p:nvPicPr>
        <p:blipFill>
          <a:blip r:embed="rId6" cstate="print"/>
          <a:srcRect/>
          <a:stretch>
            <a:fillRect/>
          </a:stretch>
        </p:blipFill>
        <p:spPr bwMode="auto">
          <a:xfrm>
            <a:off x="1955800" y="3215782"/>
            <a:ext cx="2476500" cy="3455018"/>
          </a:xfrm>
          <a:prstGeom prst="rect">
            <a:avLst/>
          </a:prstGeom>
          <a:noFill/>
          <a:ln w="9525" algn="ctr">
            <a:noFill/>
            <a:miter lim="800000"/>
            <a:headEnd/>
            <a:tailEnd/>
          </a:ln>
          <a:effectLst/>
        </p:spPr>
      </p:pic>
      <p:pic>
        <p:nvPicPr>
          <p:cNvPr id="9" name="Picture 19"/>
          <p:cNvPicPr>
            <a:picLocks noChangeAspect="1" noChangeArrowheads="1"/>
          </p:cNvPicPr>
          <p:nvPr/>
        </p:nvPicPr>
        <p:blipFill>
          <a:blip r:embed="rId7" cstate="print"/>
          <a:srcRect/>
          <a:stretch>
            <a:fillRect/>
          </a:stretch>
        </p:blipFill>
        <p:spPr bwMode="auto">
          <a:xfrm>
            <a:off x="4413250" y="3176146"/>
            <a:ext cx="2562947" cy="3472303"/>
          </a:xfrm>
          <a:prstGeom prst="rect">
            <a:avLst/>
          </a:prstGeom>
          <a:noFill/>
          <a:ln w="9525" algn="ctr">
            <a:noFill/>
            <a:miter lim="800000"/>
            <a:headEnd/>
            <a:tailEnd/>
          </a:ln>
          <a:effectLst/>
        </p:spPr>
      </p:pic>
      <p:pic>
        <p:nvPicPr>
          <p:cNvPr id="2050" name="Picture 2"/>
          <p:cNvPicPr>
            <a:picLocks noChangeAspect="1" noChangeArrowheads="1"/>
          </p:cNvPicPr>
          <p:nvPr/>
        </p:nvPicPr>
        <p:blipFill>
          <a:blip r:embed="rId8" cstate="print"/>
          <a:srcRect/>
          <a:stretch>
            <a:fillRect/>
          </a:stretch>
        </p:blipFill>
        <p:spPr bwMode="auto">
          <a:xfrm>
            <a:off x="1981200" y="733425"/>
            <a:ext cx="1123950" cy="323850"/>
          </a:xfrm>
          <a:prstGeom prst="rect">
            <a:avLst/>
          </a:prstGeom>
          <a:noFill/>
          <a:ln w="9525">
            <a:noFill/>
            <a:miter lim="800000"/>
            <a:headEnd/>
            <a:tailEnd/>
          </a:ln>
          <a:effectLst/>
        </p:spPr>
      </p:pic>
      <p:pic>
        <p:nvPicPr>
          <p:cNvPr id="11" name="图片 6"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pic>
        <p:nvPicPr>
          <p:cNvPr id="12" name="图片 5" descr="Back">
            <a:hlinkClick r:id="rId11" action="ppaction://hlinksldjump"/>
          </p:cNvPr>
          <p:cNvPicPr>
            <a:picLocks noChangeAspect="1" noChangeArrowheads="1"/>
          </p:cNvPicPr>
          <p:nvPr/>
        </p:nvPicPr>
        <p:blipFill>
          <a:blip r:embed="rId12"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180974" y="668338"/>
            <a:ext cx="8791576" cy="6046787"/>
          </a:xfrm>
          <a:prstGeom prst="rect">
            <a:avLst/>
          </a:prstGeom>
          <a:noFill/>
          <a:ln>
            <a:miter lim="800000"/>
            <a:headEnd/>
            <a:tailEnd/>
          </a:ln>
        </p:spPr>
        <p:txBody>
          <a:bodyPr/>
          <a:lstStyle/>
          <a:p>
            <a:pPr algn="just" eaLnBrk="1" hangingPunct="1">
              <a:buSzPct val="120000"/>
              <a:buFont typeface="Arial" pitchFamily="34" charset="0"/>
              <a:buNone/>
            </a:pPr>
            <a:r>
              <a:rPr lang="en-US" altLang="zh-CN" sz="3200" b="1" dirty="0" smtClean="0"/>
              <a:t>NYU</a:t>
            </a:r>
            <a:r>
              <a:rPr lang="en-US" altLang="zh-CN" b="1" dirty="0" smtClean="0"/>
              <a:t>     </a:t>
            </a:r>
            <a:r>
              <a:rPr lang="en-US" altLang="zh-CN" dirty="0" smtClean="0"/>
              <a:t>New York University    </a:t>
            </a:r>
            <a:r>
              <a:rPr lang="zh-CN" altLang="en-US" sz="2400" dirty="0" smtClean="0">
                <a:solidFill>
                  <a:schemeClr val="hlink"/>
                </a:solidFill>
              </a:rPr>
              <a:t>纽约大学</a:t>
            </a:r>
          </a:p>
          <a:p>
            <a:pPr marL="355600" indent="-354013" algn="just" eaLnBrk="1" hangingPunct="1">
              <a:lnSpc>
                <a:spcPct val="100000"/>
              </a:lnSpc>
              <a:spcBef>
                <a:spcPts val="0"/>
              </a:spcBef>
              <a:buSzPct val="120000"/>
              <a:buFont typeface="Wingdings" pitchFamily="2" charset="2"/>
              <a:buChar char="Ø"/>
            </a:pPr>
            <a:r>
              <a:rPr lang="en-US" altLang="zh-CN" sz="2800" spc="-150" dirty="0" smtClean="0"/>
              <a:t>Founded in 1831, New York University is now one of the largest private, </a:t>
            </a:r>
            <a:r>
              <a:rPr lang="en-US" altLang="en-US" sz="2800" spc="-150" dirty="0" smtClean="0">
                <a:ea typeface="宋体" pitchFamily="2" charset="-122"/>
              </a:rPr>
              <a:t>nonprofit institution of higher education in the United States</a:t>
            </a:r>
            <a:r>
              <a:rPr lang="en-US" altLang="zh-CN" sz="2800" spc="-150" dirty="0" smtClean="0"/>
              <a:t>. </a:t>
            </a:r>
            <a:r>
              <a:rPr lang="en-US" altLang="en-US" sz="2800" spc="-150" dirty="0" smtClean="0">
                <a:ea typeface="宋体" pitchFamily="2" charset="-122"/>
              </a:rPr>
              <a:t>NYU is organized into 18 schools, colleges, and institutes</a:t>
            </a:r>
            <a:r>
              <a:rPr lang="en-US" altLang="zh-CN" sz="2800" spc="-150" dirty="0" smtClean="0"/>
              <a:t>. </a:t>
            </a:r>
            <a:r>
              <a:rPr lang="en-US" altLang="en-US" sz="2800" spc="-150" dirty="0" smtClean="0">
                <a:ea typeface="宋体" pitchFamily="2" charset="-122"/>
              </a:rPr>
              <a:t>Although overall the University is large, the individuals schools and colleges are small- to moderate-sized units</a:t>
            </a:r>
            <a:r>
              <a:rPr lang="en-US" altLang="zh-CN" sz="2800" spc="-150" dirty="0" smtClean="0"/>
              <a:t>. The students come from every state in the country and from 133 foreign countries. With more than 2,500 courses offered, the University awards more than 25 different degrees.  </a:t>
            </a:r>
          </a:p>
          <a:p>
            <a:pPr marL="355600" indent="-354013" algn="just" eaLnBrk="1" hangingPunct="1">
              <a:lnSpc>
                <a:spcPct val="100000"/>
              </a:lnSpc>
              <a:spcBef>
                <a:spcPts val="0"/>
              </a:spcBef>
              <a:buSzPct val="120000"/>
              <a:buFont typeface="Wingdings" pitchFamily="2" charset="2"/>
              <a:buChar char="Ø"/>
            </a:pPr>
            <a:r>
              <a:rPr lang="en-US" altLang="zh-CN" spc="-150" dirty="0" smtClean="0"/>
              <a:t>As a large city, New York has many universities and smaller colleges, including the State University of New York (SUNY) and the City University of New York (CUNY).</a:t>
            </a:r>
            <a:endParaRPr lang="zh-CN" altLang="en-US" sz="2800" spc="-150"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1270" name="图片 10" descr="MORE"/>
          <p:cNvPicPr>
            <a:picLocks noChangeAspect="1" noChangeArrowheads="1"/>
          </p:cNvPicPr>
          <p:nvPr/>
        </p:nvPicPr>
        <p:blipFill>
          <a:blip r:embed="rId3" cstate="print"/>
          <a:srcRect/>
          <a:stretch>
            <a:fillRect/>
          </a:stretch>
        </p:blipFill>
        <p:spPr bwMode="auto">
          <a:xfrm>
            <a:off x="6714676" y="6297194"/>
            <a:ext cx="912813" cy="228600"/>
          </a:xfrm>
          <a:prstGeom prst="rect">
            <a:avLst/>
          </a:prstGeom>
          <a:noFill/>
          <a:ln w="9525">
            <a:noFill/>
            <a:miter lim="800000"/>
            <a:headEnd/>
            <a:tailEnd/>
          </a:ln>
        </p:spPr>
      </p:pic>
      <p:pic>
        <p:nvPicPr>
          <p:cNvPr id="7" name="Picture 16"/>
          <p:cNvPicPr>
            <a:picLocks noChangeAspect="1" noChangeArrowheads="1"/>
          </p:cNvPicPr>
          <p:nvPr/>
        </p:nvPicPr>
        <p:blipFill>
          <a:blip r:embed="rId4" cstate="print"/>
          <a:srcRect/>
          <a:stretch>
            <a:fillRect/>
          </a:stretch>
        </p:blipFill>
        <p:spPr bwMode="auto">
          <a:xfrm>
            <a:off x="2805112" y="5965825"/>
            <a:ext cx="3130821" cy="685522"/>
          </a:xfrm>
          <a:prstGeom prst="rect">
            <a:avLst/>
          </a:prstGeom>
          <a:noFill/>
          <a:ln w="9525" algn="ctr">
            <a:noFill/>
            <a:miter lim="800000"/>
            <a:headEnd/>
            <a:tailEnd/>
          </a:ln>
          <a:effectLst/>
        </p:spPr>
      </p:pic>
      <p:pic>
        <p:nvPicPr>
          <p:cNvPr id="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animEffect transition="in" filter="dissolve">
                                      <p:cBhvr>
                                        <p:cTn id="7" dur="10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sp>
        <p:nvSpPr>
          <p:cNvPr id="7" name="Text Box 11"/>
          <p:cNvSpPr txBox="1">
            <a:spLocks noChangeArrowheads="1"/>
          </p:cNvSpPr>
          <p:nvPr/>
        </p:nvSpPr>
        <p:spPr bwMode="auto">
          <a:xfrm>
            <a:off x="947738" y="3806825"/>
            <a:ext cx="649287" cy="396875"/>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endParaRPr lang="zh-CN" altLang="en-US"/>
          </a:p>
        </p:txBody>
      </p:sp>
      <p:pic>
        <p:nvPicPr>
          <p:cNvPr id="8" name="Picture 12"/>
          <p:cNvPicPr>
            <a:picLocks noChangeAspect="1" noChangeArrowheads="1"/>
          </p:cNvPicPr>
          <p:nvPr/>
        </p:nvPicPr>
        <p:blipFill>
          <a:blip r:embed="rId8" cstate="print"/>
          <a:srcRect/>
          <a:stretch>
            <a:fillRect/>
          </a:stretch>
        </p:blipFill>
        <p:spPr bwMode="auto">
          <a:xfrm>
            <a:off x="4187825" y="1069975"/>
            <a:ext cx="4535488" cy="4752975"/>
          </a:xfrm>
          <a:prstGeom prst="rect">
            <a:avLst/>
          </a:prstGeom>
          <a:noFill/>
          <a:ln w="9525" algn="ctr">
            <a:noFill/>
            <a:miter lim="800000"/>
            <a:headEnd/>
            <a:tailEnd/>
          </a:ln>
          <a:effectLst/>
        </p:spPr>
      </p:pic>
      <p:pic>
        <p:nvPicPr>
          <p:cNvPr id="9" name="Picture 14"/>
          <p:cNvPicPr>
            <a:picLocks noChangeAspect="1" noChangeArrowheads="1"/>
          </p:cNvPicPr>
          <p:nvPr/>
        </p:nvPicPr>
        <p:blipFill>
          <a:blip r:embed="rId9" cstate="print"/>
          <a:srcRect t="1415"/>
          <a:stretch>
            <a:fillRect/>
          </a:stretch>
        </p:blipFill>
        <p:spPr bwMode="auto">
          <a:xfrm>
            <a:off x="442913" y="1066800"/>
            <a:ext cx="3757612" cy="4756150"/>
          </a:xfrm>
          <a:prstGeom prst="rect">
            <a:avLst/>
          </a:prstGeom>
          <a:noFill/>
          <a:ln w="9525" algn="ctr">
            <a:noFill/>
            <a:miter lim="800000"/>
            <a:headEnd/>
            <a:tailEnd/>
          </a:ln>
          <a:effectLst/>
        </p:spPr>
      </p:pic>
      <p:pic>
        <p:nvPicPr>
          <p:cNvPr id="11" name="图片 6" descr="Home">
            <a:hlinkClick r:id="rId10" action="ppaction://hlinksldjump"/>
          </p:cNvPr>
          <p:cNvPicPr>
            <a:picLocks noChangeAspect="1" noChangeArrowheads="1"/>
          </p:cNvPicPr>
          <p:nvPr/>
        </p:nvPicPr>
        <p:blipFill>
          <a:blip r:embed="rId11"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2" name="内容占位符 1"/>
          <p:cNvSpPr>
            <a:spLocks noGrp="1"/>
          </p:cNvSpPr>
          <p:nvPr>
            <p:ph idx="4294967295"/>
          </p:nvPr>
        </p:nvSpPr>
        <p:spPr bwMode="auto">
          <a:xfrm>
            <a:off x="174625" y="668338"/>
            <a:ext cx="8807450" cy="6018212"/>
          </a:xfrm>
          <a:prstGeom prst="rect">
            <a:avLst/>
          </a:prstGeom>
          <a:noFill/>
          <a:ln>
            <a:miter lim="800000"/>
            <a:headEnd/>
            <a:tailEnd/>
          </a:ln>
        </p:spPr>
        <p:txBody>
          <a:bodyPr/>
          <a:lstStyle/>
          <a:p>
            <a:pPr algn="just" eaLnBrk="1" hangingPunct="1">
              <a:buSzPct val="120000"/>
              <a:buFont typeface="Arial" pitchFamily="34" charset="0"/>
              <a:buNone/>
            </a:pPr>
            <a:r>
              <a:rPr lang="en-US" sz="3200" b="1" dirty="0" smtClean="0"/>
              <a:t>Limerick:</a:t>
            </a:r>
            <a:r>
              <a:rPr lang="en-US" altLang="zh-CN" b="1" dirty="0" smtClean="0"/>
              <a:t>                       </a:t>
            </a:r>
            <a:r>
              <a:rPr lang="en-US" altLang="zh-CN" dirty="0" smtClean="0"/>
              <a:t>a</a:t>
            </a:r>
            <a:r>
              <a:rPr lang="en-US" altLang="zh-CN" b="1" dirty="0" smtClean="0"/>
              <a:t> </a:t>
            </a:r>
            <a:r>
              <a:rPr lang="en-US" dirty="0" smtClean="0"/>
              <a:t>port city in western Ireland</a:t>
            </a:r>
            <a:r>
              <a:rPr lang="en-US" altLang="zh-CN" b="1" dirty="0" smtClean="0"/>
              <a:t> </a:t>
            </a:r>
            <a:r>
              <a:rPr lang="en-US" sz="2400" dirty="0" err="1" smtClean="0">
                <a:solidFill>
                  <a:srgbClr val="0070C0"/>
                </a:solidFill>
              </a:rPr>
              <a:t>利默里克（爱尔兰西部城市</a:t>
            </a:r>
            <a:r>
              <a:rPr lang="en-US" sz="2400" dirty="0" smtClean="0">
                <a:solidFill>
                  <a:srgbClr val="0070C0"/>
                </a:solidFill>
              </a:rPr>
              <a:t>）</a:t>
            </a:r>
            <a:endParaRPr lang="zh-CN" altLang="en-US" sz="2400" dirty="0" smtClean="0">
              <a:solidFill>
                <a:srgbClr val="0070C0"/>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24" name="Picture 17"/>
          <p:cNvPicPr>
            <a:picLocks noChangeAspect="1" noChangeArrowheads="1"/>
          </p:cNvPicPr>
          <p:nvPr/>
        </p:nvPicPr>
        <p:blipFill>
          <a:blip r:embed="rId6" cstate="print"/>
          <a:srcRect/>
          <a:stretch>
            <a:fillRect/>
          </a:stretch>
        </p:blipFill>
        <p:spPr bwMode="auto">
          <a:xfrm>
            <a:off x="1908175" y="1604963"/>
            <a:ext cx="5905500" cy="4454525"/>
          </a:xfrm>
          <a:prstGeom prst="rect">
            <a:avLst/>
          </a:prstGeom>
          <a:noFill/>
          <a:ln w="9525" algn="ctr">
            <a:noFill/>
            <a:miter lim="800000"/>
            <a:headEnd/>
            <a:tailEnd/>
          </a:ln>
          <a:effectLst/>
        </p:spPr>
      </p:pic>
      <p:grpSp>
        <p:nvGrpSpPr>
          <p:cNvPr id="25" name="Group 24"/>
          <p:cNvGrpSpPr>
            <a:grpSpLocks/>
          </p:cNvGrpSpPr>
          <p:nvPr/>
        </p:nvGrpSpPr>
        <p:grpSpPr bwMode="auto">
          <a:xfrm>
            <a:off x="496888" y="4341813"/>
            <a:ext cx="3889375" cy="457200"/>
            <a:chOff x="295" y="2795"/>
            <a:chExt cx="2450" cy="288"/>
          </a:xfrm>
        </p:grpSpPr>
        <p:sp>
          <p:nvSpPr>
            <p:cNvPr id="26" name="Oval 18"/>
            <p:cNvSpPr>
              <a:spLocks noChangeArrowheads="1"/>
            </p:cNvSpPr>
            <p:nvPr/>
          </p:nvSpPr>
          <p:spPr bwMode="auto">
            <a:xfrm>
              <a:off x="2200" y="2840"/>
              <a:ext cx="545" cy="227"/>
            </a:xfrm>
            <a:prstGeom prst="ellipse">
              <a:avLst/>
            </a:prstGeom>
            <a:noFill/>
            <a:ln w="12700" algn="ctr">
              <a:solidFill>
                <a:srgbClr val="FF0000"/>
              </a:solidFill>
              <a:round/>
              <a:headEnd/>
              <a:tailEnd/>
            </a:ln>
            <a:effectLst>
              <a:prstShdw prst="shdw17" dist="17961" dir="2700000">
                <a:srgbClr val="FF0000">
                  <a:gamma/>
                  <a:shade val="60000"/>
                  <a:invGamma/>
                </a:srgbClr>
              </a:prstShdw>
            </a:effectLst>
          </p:spPr>
          <p:txBody>
            <a:bodyPr wrap="none" anchor="ctr"/>
            <a:lstStyle/>
            <a:p>
              <a:endParaRPr lang="zh-CN" altLang="en-US"/>
            </a:p>
          </p:txBody>
        </p:sp>
        <p:sp>
          <p:nvSpPr>
            <p:cNvPr id="27" name="Line 20"/>
            <p:cNvSpPr>
              <a:spLocks noChangeShapeType="1"/>
            </p:cNvSpPr>
            <p:nvPr/>
          </p:nvSpPr>
          <p:spPr bwMode="auto">
            <a:xfrm flipH="1" flipV="1">
              <a:off x="1020" y="2931"/>
              <a:ext cx="1179" cy="0"/>
            </a:xfrm>
            <a:prstGeom prst="line">
              <a:avLst/>
            </a:prstGeom>
            <a:noFill/>
            <a:ln w="9525">
              <a:solidFill>
                <a:srgbClr val="FF0000"/>
              </a:solidFill>
              <a:round/>
              <a:headEnd/>
              <a:tailEnd type="triangle" w="sm" len="med"/>
            </a:ln>
            <a:effectLst>
              <a:prstShdw prst="shdw17" dist="17961" dir="2700000">
                <a:srgbClr val="FF0000">
                  <a:gamma/>
                  <a:shade val="60000"/>
                  <a:invGamma/>
                </a:srgbClr>
              </a:prstShdw>
            </a:effectLst>
          </p:spPr>
          <p:txBody>
            <a:bodyPr wrap="none" anchor="ctr"/>
            <a:lstStyle/>
            <a:p>
              <a:endParaRPr lang="zh-CN" altLang="en-US"/>
            </a:p>
          </p:txBody>
        </p:sp>
        <p:sp>
          <p:nvSpPr>
            <p:cNvPr id="28" name="Text Box 22"/>
            <p:cNvSpPr txBox="1">
              <a:spLocks noChangeArrowheads="1"/>
            </p:cNvSpPr>
            <p:nvPr/>
          </p:nvSpPr>
          <p:spPr bwMode="auto">
            <a:xfrm>
              <a:off x="295" y="2795"/>
              <a:ext cx="817" cy="288"/>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l">
                <a:spcBef>
                  <a:spcPct val="50000"/>
                </a:spcBef>
              </a:pPr>
              <a:r>
                <a:rPr lang="en-US" altLang="zh-CN" sz="2400">
                  <a:solidFill>
                    <a:srgbClr val="FF0000"/>
                  </a:solidFill>
                </a:rPr>
                <a:t>Limerick</a:t>
              </a:r>
            </a:p>
          </p:txBody>
        </p:sp>
      </p:grpSp>
      <p:pic>
        <p:nvPicPr>
          <p:cNvPr id="3075" name="Picture 3"/>
          <p:cNvPicPr>
            <a:picLocks noChangeAspect="1" noChangeArrowheads="1"/>
          </p:cNvPicPr>
          <p:nvPr/>
        </p:nvPicPr>
        <p:blipFill>
          <a:blip r:embed="rId7" cstate="print"/>
          <a:srcRect/>
          <a:stretch>
            <a:fillRect/>
          </a:stretch>
        </p:blipFill>
        <p:spPr bwMode="auto">
          <a:xfrm>
            <a:off x="2152650" y="742950"/>
            <a:ext cx="1219200" cy="323850"/>
          </a:xfrm>
          <a:prstGeom prst="rect">
            <a:avLst/>
          </a:prstGeom>
          <a:noFill/>
          <a:ln w="9525">
            <a:noFill/>
            <a:miter lim="800000"/>
            <a:headEnd/>
            <a:tailEnd/>
          </a:ln>
          <a:effectLst/>
        </p:spPr>
      </p:pic>
      <p:pic>
        <p:nvPicPr>
          <p:cNvPr id="14" name="图片 6"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pic>
        <p:nvPicPr>
          <p:cNvPr id="15" name="图片 5" descr="Back">
            <a:hlinkClick r:id="rId10" action="ppaction://hlinksldjump"/>
          </p:cNvPr>
          <p:cNvPicPr>
            <a:picLocks noChangeAspect="1" noChangeArrowheads="1"/>
          </p:cNvPicPr>
          <p:nvPr/>
        </p:nvPicPr>
        <p:blipFill>
          <a:blip r:embed="rId11"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71449" y="654049"/>
            <a:ext cx="8810625" cy="6042026"/>
          </a:xfrm>
          <a:prstGeom prst="rect">
            <a:avLst/>
          </a:prstGeom>
          <a:noFill/>
          <a:ln>
            <a:miter lim="800000"/>
            <a:headEnd/>
            <a:tailEnd/>
          </a:ln>
        </p:spPr>
        <p:txBody>
          <a:bodyPr/>
          <a:lstStyle/>
          <a:p>
            <a:pPr algn="just" eaLnBrk="1" hangingPunct="1">
              <a:buSzPct val="120000"/>
              <a:buFont typeface="Arial" pitchFamily="34" charset="0"/>
              <a:buNone/>
            </a:pPr>
            <a:r>
              <a:rPr lang="en-US" altLang="zh-CN" sz="3200" b="1" dirty="0" smtClean="0"/>
              <a:t>the Reformation                     </a:t>
            </a:r>
            <a:r>
              <a:rPr lang="zh-CN" altLang="en-US" sz="2400" dirty="0" smtClean="0">
                <a:solidFill>
                  <a:schemeClr val="hlink"/>
                </a:solidFill>
              </a:rPr>
              <a:t>（欧洲</a:t>
            </a:r>
            <a:r>
              <a:rPr lang="en-US" altLang="zh-CN" sz="2400" dirty="0" smtClean="0">
                <a:solidFill>
                  <a:schemeClr val="hlink"/>
                </a:solidFill>
                <a:latin typeface="宋体" pitchFamily="2" charset="-122"/>
              </a:rPr>
              <a:t>16</a:t>
            </a:r>
            <a:r>
              <a:rPr lang="zh-CN" altLang="en-US" sz="2400" dirty="0" smtClean="0">
                <a:solidFill>
                  <a:schemeClr val="hlink"/>
                </a:solidFill>
              </a:rPr>
              <a:t>世纪的）宗教改革</a:t>
            </a:r>
            <a:endParaRPr lang="en-US" altLang="zh-CN" sz="2400" dirty="0" smtClean="0">
              <a:solidFill>
                <a:schemeClr val="hlink"/>
              </a:solidFill>
            </a:endParaRPr>
          </a:p>
          <a:p>
            <a:pPr marL="355600" indent="-354013" algn="just" eaLnBrk="1" hangingPunct="1">
              <a:buSzPct val="120000"/>
              <a:buFont typeface="Wingdings" pitchFamily="2" charset="2"/>
              <a:buChar char="Ø"/>
            </a:pPr>
            <a:r>
              <a:rPr lang="en-US" altLang="zh-CN" sz="2800" dirty="0" smtClean="0"/>
              <a:t>The </a:t>
            </a:r>
            <a:r>
              <a:rPr lang="en-US" altLang="zh-CN" dirty="0" smtClean="0"/>
              <a:t>Reformation refers to a period of religious change in Europe in the 16th century, when the Protestant Church was started. During the Reformation, efforts to reform religious practices and beliefs resulted in the development of a variety of new churches with differing ideas about individualism and authority, broadly still called Protestant churches. This was followed by the Counter-Reformation, during which the Catholic Church made efforts to change, reform and defend itself. Both Protestants and Catholics are Christians, of course, but in the past they have fought violent wars against each other, and even today there is violence in Northern Ireland which is in part based on religious differences. </a:t>
            </a:r>
            <a:endParaRPr lang="en-US" altLang="zh-CN" sz="2800"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4098" name="Picture 2"/>
          <p:cNvPicPr>
            <a:picLocks noChangeAspect="1" noChangeArrowheads="1"/>
          </p:cNvPicPr>
          <p:nvPr/>
        </p:nvPicPr>
        <p:blipFill>
          <a:blip r:embed="rId6" cstate="print"/>
          <a:srcRect/>
          <a:stretch>
            <a:fillRect/>
          </a:stretch>
        </p:blipFill>
        <p:spPr bwMode="auto">
          <a:xfrm>
            <a:off x="3271838" y="752475"/>
            <a:ext cx="1590675" cy="304800"/>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9" action="ppaction://hlinksldjump"/>
          </p:cNvPr>
          <p:cNvPicPr>
            <a:picLocks noChangeAspect="1" noChangeArrowheads="1"/>
          </p:cNvPicPr>
          <p:nvPr/>
        </p:nvPicPr>
        <p:blipFill>
          <a:blip r:embed="rId10"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180974" y="647701"/>
            <a:ext cx="8753476" cy="6038850"/>
          </a:xfrm>
          <a:prstGeom prst="rect">
            <a:avLst/>
          </a:prstGeom>
          <a:noFill/>
          <a:ln>
            <a:miter lim="800000"/>
            <a:headEnd/>
            <a:tailEnd/>
          </a:ln>
        </p:spPr>
        <p:txBody>
          <a:bodyPr/>
          <a:lstStyle/>
          <a:p>
            <a:pPr algn="just" eaLnBrk="1" hangingPunct="1">
              <a:lnSpc>
                <a:spcPct val="100000"/>
              </a:lnSpc>
              <a:buSzPct val="120000"/>
              <a:buNone/>
            </a:pPr>
            <a:r>
              <a:rPr lang="en-US" altLang="zh-CN" sz="3200" b="1" dirty="0" smtClean="0"/>
              <a:t>Greenwich Village      </a:t>
            </a:r>
            <a:r>
              <a:rPr lang="en-US" altLang="zh-CN" sz="3200" dirty="0" smtClean="0"/>
              <a:t>                    </a:t>
            </a:r>
            <a:r>
              <a:rPr lang="zh-CN" altLang="en-US" sz="2400" dirty="0" smtClean="0">
                <a:solidFill>
                  <a:schemeClr val="hlink"/>
                </a:solidFill>
              </a:rPr>
              <a:t>格林尼治村（美国纽约市曼哈顿区的一部分，艺术家、作家等的聚居地）</a:t>
            </a:r>
            <a:endParaRPr lang="en-US" altLang="zh-CN" sz="2400" dirty="0" smtClean="0">
              <a:solidFill>
                <a:schemeClr val="hlink"/>
              </a:solidFill>
            </a:endParaRPr>
          </a:p>
          <a:p>
            <a:pPr marL="355600" indent="-354013" algn="just" eaLnBrk="1" hangingPunct="1">
              <a:lnSpc>
                <a:spcPct val="100000"/>
              </a:lnSpc>
              <a:buSzPct val="120000"/>
              <a:buFont typeface="Wingdings" pitchFamily="2" charset="2"/>
              <a:buChar char="Ø"/>
            </a:pPr>
            <a:r>
              <a:rPr lang="en-US" altLang="zh-CN" spc="-150" dirty="0" smtClean="0"/>
              <a:t>Greenwich Village is an area of New York City that was especially fashionable in the 1960s. The area was famous for avant-garde writers, poets, artists and film-makers.</a:t>
            </a:r>
          </a:p>
          <a:p>
            <a:pPr marL="355600" indent="-354013" algn="just" eaLnBrk="1" hangingPunct="1">
              <a:lnSpc>
                <a:spcPct val="100000"/>
              </a:lnSpc>
              <a:buSzPct val="120000"/>
              <a:buFont typeface="Wingdings" pitchFamily="2" charset="2"/>
              <a:buChar char="Ø"/>
            </a:pPr>
            <a:r>
              <a:rPr lang="en-US" altLang="zh-CN" sz="2800" spc="-150" dirty="0" smtClean="0"/>
              <a:t>The center of NYU is its Washington Square campus in the heart of Greenwich Village. One of the city’s most creative and energetic communities, the Village is a historic </a:t>
            </a:r>
            <a:r>
              <a:rPr lang="en-US" altLang="zh-CN" sz="2800" spc="-150" dirty="0" err="1" smtClean="0"/>
              <a:t>neighbourhood</a:t>
            </a:r>
            <a:r>
              <a:rPr lang="en-US" altLang="zh-CN" sz="2800" spc="-150" dirty="0" smtClean="0"/>
              <a:t> that has attracted generations of writers, musicians, artists, and intellectuals. NYU, in keeping with its founder’s vision, is “in and of the city”: the University – which has no walls and no gates – is deeply intertwined with New York City, drawing inspiration from its vitality.</a:t>
            </a:r>
          </a:p>
          <a:p>
            <a:pPr algn="just" eaLnBrk="1" hangingPunct="1">
              <a:buSzPct val="120000"/>
              <a:buFont typeface="Arial" pitchFamily="34" charset="0"/>
              <a:buNone/>
            </a:pPr>
            <a:endParaRPr lang="en-US" altLang="zh-CN" sz="2800" dirty="0" smtClean="0"/>
          </a:p>
          <a:p>
            <a:pPr algn="just" eaLnBrk="1" hangingPunct="1">
              <a:buSzPct val="120000"/>
              <a:buFont typeface="Arial" pitchFamily="34" charset="0"/>
              <a:buNone/>
            </a:pPr>
            <a:endParaRPr lang="zh-CN" altLang="en-US"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1270" name="图片 10" descr="MORE"/>
          <p:cNvPicPr>
            <a:picLocks noChangeAspect="1" noChangeArrowheads="1"/>
          </p:cNvPicPr>
          <p:nvPr/>
        </p:nvPicPr>
        <p:blipFill>
          <a:blip r:embed="rId3" cstate="print"/>
          <a:srcRect/>
          <a:stretch>
            <a:fillRect/>
          </a:stretch>
        </p:blipFill>
        <p:spPr bwMode="auto">
          <a:xfrm>
            <a:off x="6714676" y="6297194"/>
            <a:ext cx="912813" cy="228600"/>
          </a:xfrm>
          <a:prstGeom prst="rect">
            <a:avLst/>
          </a:prstGeom>
          <a:noFill/>
          <a:ln w="9525">
            <a:noFill/>
            <a:miter lim="800000"/>
            <a:headEnd/>
            <a:tailEnd/>
          </a:ln>
        </p:spPr>
      </p:pic>
      <p:pic>
        <p:nvPicPr>
          <p:cNvPr id="5122" name="Picture 2"/>
          <p:cNvPicPr>
            <a:picLocks noChangeAspect="1" noChangeArrowheads="1"/>
          </p:cNvPicPr>
          <p:nvPr/>
        </p:nvPicPr>
        <p:blipFill>
          <a:blip r:embed="rId4" cstate="print"/>
          <a:srcRect/>
          <a:stretch>
            <a:fillRect/>
          </a:stretch>
        </p:blipFill>
        <p:spPr bwMode="auto">
          <a:xfrm>
            <a:off x="3757613" y="742950"/>
            <a:ext cx="1419225" cy="361950"/>
          </a:xfrm>
          <a:prstGeom prst="rect">
            <a:avLst/>
          </a:prstGeom>
          <a:noFill/>
          <a:ln w="9525">
            <a:noFill/>
            <a:miter lim="800000"/>
            <a:headEnd/>
            <a:tailEnd/>
          </a:ln>
          <a:effectLst/>
        </p:spPr>
      </p:pic>
      <p:pic>
        <p:nvPicPr>
          <p:cNvPr id="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dissolv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270"/>
                                        </p:tgtEl>
                                        <p:attrNameLst>
                                          <p:attrName>style.visibility</p:attrName>
                                        </p:attrNameLst>
                                      </p:cBhvr>
                                      <p:to>
                                        <p:strVal val="visible"/>
                                      </p:to>
                                    </p:set>
                                    <p:animEffect transition="in" filter="dissolve">
                                      <p:cBhvr>
                                        <p:cTn id="12" dur="10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126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1270" name="图片 10" descr="MORE"/>
          <p:cNvPicPr>
            <a:picLocks noChangeAspect="1" noChangeArrowheads="1"/>
          </p:cNvPicPr>
          <p:nvPr/>
        </p:nvPicPr>
        <p:blipFill>
          <a:blip r:embed="rId5" cstate="print"/>
          <a:srcRect/>
          <a:stretch>
            <a:fillRect/>
          </a:stretch>
        </p:blipFill>
        <p:spPr bwMode="auto">
          <a:xfrm>
            <a:off x="6714676" y="6297194"/>
            <a:ext cx="912813" cy="228600"/>
          </a:xfrm>
          <a:prstGeom prst="rect">
            <a:avLst/>
          </a:prstGeom>
          <a:noFill/>
          <a:ln w="9525">
            <a:noFill/>
            <a:miter lim="800000"/>
            <a:headEnd/>
            <a:tailEnd/>
          </a:ln>
        </p:spPr>
      </p:pic>
      <p:sp>
        <p:nvSpPr>
          <p:cNvPr id="6" name="Text Box 17"/>
          <p:cNvSpPr txBox="1">
            <a:spLocks noChangeArrowheads="1"/>
          </p:cNvSpPr>
          <p:nvPr/>
        </p:nvSpPr>
        <p:spPr bwMode="auto">
          <a:xfrm>
            <a:off x="2455863" y="5832475"/>
            <a:ext cx="3758786" cy="461665"/>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spcBef>
                <a:spcPct val="50000"/>
              </a:spcBef>
            </a:pPr>
            <a:r>
              <a:rPr lang="en-US" altLang="zh-CN" sz="2400" b="1" dirty="0">
                <a:solidFill>
                  <a:schemeClr val="accent6">
                    <a:lumMod val="50000"/>
                  </a:schemeClr>
                </a:solidFill>
              </a:rPr>
              <a:t>Washington Square Campus</a:t>
            </a:r>
          </a:p>
        </p:txBody>
      </p:sp>
      <p:pic>
        <p:nvPicPr>
          <p:cNvPr id="7" name="Picture 20"/>
          <p:cNvPicPr>
            <a:picLocks noChangeAspect="1" noChangeArrowheads="1"/>
          </p:cNvPicPr>
          <p:nvPr/>
        </p:nvPicPr>
        <p:blipFill>
          <a:blip r:embed="rId6" cstate="print"/>
          <a:srcRect/>
          <a:stretch>
            <a:fillRect/>
          </a:stretch>
        </p:blipFill>
        <p:spPr bwMode="auto">
          <a:xfrm>
            <a:off x="779463" y="792163"/>
            <a:ext cx="7632700" cy="5049837"/>
          </a:xfrm>
          <a:prstGeom prst="rect">
            <a:avLst/>
          </a:prstGeom>
          <a:noFill/>
          <a:ln w="9525" algn="ctr">
            <a:noFill/>
            <a:miter lim="800000"/>
            <a:headEnd/>
            <a:tailEnd/>
          </a:ln>
          <a:effectLst/>
        </p:spPr>
      </p:pic>
      <p:pic>
        <p:nvPicPr>
          <p:cNvPr id="8"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animEffect transition="in" filter="dissolve">
                                      <p:cBhvr>
                                        <p:cTn id="7" dur="10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7" name="Picture 12"/>
          <p:cNvPicPr>
            <a:picLocks noChangeAspect="1" noChangeArrowheads="1"/>
          </p:cNvPicPr>
          <p:nvPr/>
        </p:nvPicPr>
        <p:blipFill>
          <a:blip r:embed="rId8" cstate="print"/>
          <a:srcRect/>
          <a:stretch>
            <a:fillRect/>
          </a:stretch>
        </p:blipFill>
        <p:spPr bwMode="auto">
          <a:xfrm>
            <a:off x="395288" y="782638"/>
            <a:ext cx="4392612" cy="5832475"/>
          </a:xfrm>
          <a:prstGeom prst="rect">
            <a:avLst/>
          </a:prstGeom>
          <a:noFill/>
          <a:ln w="9525" algn="ctr">
            <a:noFill/>
            <a:miter lim="800000"/>
            <a:headEnd/>
            <a:tailEnd/>
          </a:ln>
          <a:effectLst/>
        </p:spPr>
      </p:pic>
      <p:sp>
        <p:nvSpPr>
          <p:cNvPr id="8" name="Text Box 14"/>
          <p:cNvSpPr txBox="1">
            <a:spLocks noChangeArrowheads="1"/>
          </p:cNvSpPr>
          <p:nvPr/>
        </p:nvSpPr>
        <p:spPr bwMode="auto">
          <a:xfrm>
            <a:off x="5297488" y="3024188"/>
            <a:ext cx="2830512" cy="830997"/>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square">
            <a:spAutoFit/>
          </a:bodyPr>
          <a:lstStyle/>
          <a:p>
            <a:pPr algn="l">
              <a:spcBef>
                <a:spcPct val="50000"/>
              </a:spcBef>
            </a:pPr>
            <a:r>
              <a:rPr lang="en-US" altLang="zh-CN" sz="2400" b="1" dirty="0">
                <a:solidFill>
                  <a:schemeClr val="accent6">
                    <a:lumMod val="50000"/>
                  </a:schemeClr>
                </a:solidFill>
              </a:rPr>
              <a:t>Flags identify NYU buildings in the city. </a:t>
            </a:r>
            <a:endParaRPr lang="zh-CN" altLang="en-US" sz="2400" b="1" dirty="0">
              <a:solidFill>
                <a:schemeClr val="accent6">
                  <a:lumMod val="50000"/>
                </a:schemeClr>
              </a:solidFill>
            </a:endParaRPr>
          </a:p>
        </p:txBody>
      </p:sp>
      <p:pic>
        <p:nvPicPr>
          <p:cNvPr id="9" name="图片 6"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732978"/>
            <a:ext cx="8834438" cy="5626100"/>
          </a:xfrm>
        </p:spPr>
        <p:txBody>
          <a:bodyPr/>
          <a:lstStyle/>
          <a:p>
            <a:pPr algn="just" eaLnBrk="1" hangingPunct="1">
              <a:lnSpc>
                <a:spcPct val="125000"/>
              </a:lnSpc>
              <a:buNone/>
              <a:defRPr/>
            </a:pPr>
            <a:r>
              <a:rPr lang="en-US" altLang="zh-CN" b="1" dirty="0" smtClean="0"/>
              <a:t>   Since I’m not a high school graduate and work full time …</a:t>
            </a:r>
          </a:p>
          <a:p>
            <a:pPr algn="just" eaLnBrk="1" hangingPunct="1">
              <a:lnSpc>
                <a:spcPct val="125000"/>
              </a:lnSpc>
              <a:buNone/>
              <a:defRPr/>
            </a:pPr>
            <a:endParaRPr lang="en-US" altLang="zh-CN" sz="2000" b="1" dirty="0" smtClean="0"/>
          </a:p>
          <a:p>
            <a:pPr marL="266700" indent="-265113" algn="just" eaLnBrk="1" hangingPunct="1">
              <a:lnSpc>
                <a:spcPct val="125000"/>
              </a:lnSpc>
              <a:spcBef>
                <a:spcPct val="20000"/>
              </a:spcBef>
              <a:buSzPct val="90000"/>
              <a:buFont typeface="Wingdings" pitchFamily="2" charset="2"/>
              <a:buChar char="Ø"/>
              <a:defRPr/>
            </a:pPr>
            <a:r>
              <a:rPr lang="en-US" altLang="zh-CN" dirty="0" smtClean="0"/>
              <a:t>The writer has never studied in a high school, and now he’s a full-time worker. </a:t>
            </a:r>
            <a:endParaRPr lang="zh-CN" altLang="en-US" dirty="0" smtClean="0"/>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3" action="ppaction://hlinksldjump"/>
          </p:cNvPr>
          <p:cNvPicPr>
            <a:picLocks noChangeAspect="1"/>
          </p:cNvPicPr>
          <p:nvPr/>
        </p:nvPicPr>
        <p:blipFill>
          <a:blip r:embed="rId4" cstate="print"/>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4" name="Text Box 8"/>
          <p:cNvSpPr txBox="1">
            <a:spLocks noChangeArrowheads="1"/>
          </p:cNvSpPr>
          <p:nvPr/>
        </p:nvSpPr>
        <p:spPr bwMode="auto">
          <a:xfrm>
            <a:off x="1123950" y="3735388"/>
            <a:ext cx="7867650" cy="51385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a:lnSpc>
                <a:spcPct val="125000"/>
              </a:lnSpc>
              <a:spcBef>
                <a:spcPct val="50000"/>
              </a:spcBef>
            </a:pPr>
            <a:r>
              <a:rPr lang="zh-CN" altLang="en-US" sz="2400" dirty="0" smtClean="0">
                <a:solidFill>
                  <a:schemeClr val="hlink"/>
                </a:solidFill>
                <a:latin typeface="宋体"/>
              </a:rPr>
              <a:t>由于我不是高中毕业生，而且有一份全职工作</a:t>
            </a:r>
            <a:r>
              <a:rPr lang="en-US" altLang="zh-CN" sz="2400" dirty="0" smtClean="0">
                <a:solidFill>
                  <a:schemeClr val="hlink"/>
                </a:solidFill>
                <a:latin typeface="宋体"/>
              </a:rPr>
              <a:t>……</a:t>
            </a:r>
            <a:endParaRPr lang="zh-CN" altLang="en-US" sz="2400" dirty="0">
              <a:solidFill>
                <a:schemeClr val="hlink"/>
              </a:solidFill>
            </a:endParaRPr>
          </a:p>
        </p:txBody>
      </p:sp>
      <p:sp>
        <p:nvSpPr>
          <p:cNvPr id="15" name="Text Box 9"/>
          <p:cNvSpPr txBox="1">
            <a:spLocks noChangeArrowheads="1"/>
          </p:cNvSpPr>
          <p:nvPr/>
        </p:nvSpPr>
        <p:spPr bwMode="auto">
          <a:xfrm>
            <a:off x="187324" y="3797980"/>
            <a:ext cx="1250951" cy="46166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pPr>
            <a:r>
              <a:rPr lang="zh-CN" altLang="en-US" sz="2400" b="1" dirty="0"/>
              <a:t>翻译</a:t>
            </a:r>
            <a:r>
              <a:rPr lang="zh-CN" altLang="en-US" sz="2400" dirty="0"/>
              <a:t>：</a:t>
            </a:r>
          </a:p>
        </p:txBody>
      </p:sp>
      <p:pic>
        <p:nvPicPr>
          <p:cNvPr id="16"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dissolv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algn="just" eaLnBrk="1" hangingPunct="1">
              <a:buNone/>
              <a:defRPr/>
            </a:pPr>
            <a:r>
              <a:rPr lang="en-US" altLang="zh-CN" b="1" dirty="0" smtClean="0"/>
              <a:t>   I don’t know why I have to be introduced to literature but the woman in the admissions office says it’s a requirement </a:t>
            </a:r>
            <a:r>
              <a:rPr lang="en-US" altLang="zh-CN" b="1" dirty="0" smtClean="0">
                <a:solidFill>
                  <a:schemeClr val="accent4">
                    <a:lumMod val="50000"/>
                  </a:schemeClr>
                </a:solidFill>
              </a:rPr>
              <a:t>even though</a:t>
            </a:r>
            <a:r>
              <a:rPr lang="en-US" altLang="zh-CN" b="1" dirty="0" smtClean="0"/>
              <a:t> I’ve read </a:t>
            </a:r>
            <a:r>
              <a:rPr lang="en-US" altLang="zh-CN" b="1" dirty="0" smtClean="0">
                <a:hlinkClick r:id="rId3" action="ppaction://hlinksldjump"/>
              </a:rPr>
              <a:t>Dostoyevsky</a:t>
            </a:r>
            <a:r>
              <a:rPr lang="en-US" altLang="zh-CN" b="1" dirty="0" smtClean="0"/>
              <a:t> and </a:t>
            </a:r>
            <a:r>
              <a:rPr lang="en-US" altLang="zh-CN" b="1" dirty="0" smtClean="0">
                <a:hlinkClick r:id="rId4" action="ppaction://hlinksldjump"/>
              </a:rPr>
              <a:t>Melville</a:t>
            </a:r>
            <a:r>
              <a:rPr lang="en-US" altLang="zh-CN" b="1" dirty="0" smtClean="0"/>
              <a:t> and that’s </a:t>
            </a:r>
            <a:r>
              <a:rPr lang="en-US" altLang="zh-CN" b="1" dirty="0" smtClean="0">
                <a:hlinkClick r:id="rId5" action="ppaction://hlinksldjump"/>
              </a:rPr>
              <a:t>admirable</a:t>
            </a:r>
            <a:r>
              <a:rPr lang="en-US" altLang="zh-CN" b="1" dirty="0" smtClean="0"/>
              <a:t> for someone without a high school education. </a:t>
            </a:r>
          </a:p>
          <a:p>
            <a:pPr marL="266700" indent="-265113" algn="just" eaLnBrk="1" hangingPunct="1">
              <a:buFont typeface="Wingdings" pitchFamily="2" charset="2"/>
              <a:buChar char="Ø"/>
              <a:defRPr/>
            </a:pPr>
            <a:r>
              <a:rPr lang="en-US" altLang="zh-CN" dirty="0" smtClean="0"/>
              <a:t>The writer resents having to take the Introduction to Literature course because he believes that he has read widely, and knows literature already. He gives Dostoyevsky and Melville as examples because their novels are long and complex. The woman is following the rule that “it’s a requirement”, and she is condescending when she says it’s “admirable”, because she reminds him of his lack of formal education. </a:t>
            </a: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0" name="图片 10" descr="MORE"/>
          <p:cNvPicPr>
            <a:picLocks noChangeAspect="1" noChangeArrowheads="1"/>
          </p:cNvPicPr>
          <p:nvPr/>
        </p:nvPicPr>
        <p:blipFill>
          <a:blip r:embed="rId6" cstate="print"/>
          <a:srcRect/>
          <a:stretch>
            <a:fillRect/>
          </a:stretch>
        </p:blipFill>
        <p:spPr bwMode="auto">
          <a:xfrm>
            <a:off x="6714676" y="6297194"/>
            <a:ext cx="912813" cy="228600"/>
          </a:xfrm>
          <a:prstGeom prst="rect">
            <a:avLst/>
          </a:prstGeom>
          <a:noFill/>
          <a:ln w="9525">
            <a:noFill/>
            <a:miter lim="800000"/>
            <a:headEnd/>
            <a:tailEnd/>
          </a:ln>
        </p:spPr>
      </p:pic>
      <p:pic>
        <p:nvPicPr>
          <p:cNvPr id="11"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101" name="图片 5" descr="Back">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4102" name="图片 10" descr="MORE"/>
          <p:cNvPicPr>
            <a:picLocks noChangeAspect="1" noChangeArrowheads="1"/>
          </p:cNvPicPr>
          <p:nvPr/>
        </p:nvPicPr>
        <p:blipFill>
          <a:blip r:embed="rId5" cstate="print"/>
          <a:srcRect/>
          <a:stretch>
            <a:fillRect/>
          </a:stretch>
        </p:blipFill>
        <p:spPr bwMode="auto">
          <a:xfrm>
            <a:off x="7991475" y="6237288"/>
            <a:ext cx="912813" cy="228600"/>
          </a:xfrm>
          <a:prstGeom prst="rect">
            <a:avLst/>
          </a:prstGeom>
          <a:noFill/>
          <a:ln w="9525">
            <a:noFill/>
            <a:miter lim="800000"/>
            <a:headEnd/>
            <a:tailEnd/>
          </a:ln>
        </p:spPr>
      </p:pic>
      <p:pic>
        <p:nvPicPr>
          <p:cNvPr id="10" name="图片 8" descr="音频">
            <a:hlinkClick r:id="rId6" action="ppaction://hlinkfile"/>
          </p:cNvPr>
          <p:cNvPicPr>
            <a:picLocks noChangeAspect="1" noChangeArrowheads="1"/>
          </p:cNvPicPr>
          <p:nvPr/>
        </p:nvPicPr>
        <p:blipFill>
          <a:blip r:embed="rId7" cstate="print"/>
          <a:srcRect/>
          <a:stretch>
            <a:fillRect/>
          </a:stretch>
        </p:blipFill>
        <p:spPr bwMode="auto">
          <a:xfrm>
            <a:off x="8486957" y="684753"/>
            <a:ext cx="476250" cy="533400"/>
          </a:xfrm>
          <a:prstGeom prst="rect">
            <a:avLst/>
          </a:prstGeom>
          <a:noFill/>
          <a:ln w="9525">
            <a:noFill/>
            <a:miter lim="800000"/>
            <a:headEnd/>
            <a:tailEnd/>
          </a:ln>
        </p:spPr>
      </p:pic>
      <p:sp>
        <p:nvSpPr>
          <p:cNvPr id="8" name="内容占位符 1"/>
          <p:cNvSpPr>
            <a:spLocks noGrp="1"/>
          </p:cNvSpPr>
          <p:nvPr>
            <p:ph idx="4294967295"/>
          </p:nvPr>
        </p:nvSpPr>
        <p:spPr bwMode="auto">
          <a:xfrm>
            <a:off x="185836" y="1072149"/>
            <a:ext cx="5283312" cy="5560877"/>
          </a:xfrm>
          <a:prstGeom prst="rect">
            <a:avLst/>
          </a:prstGeom>
          <a:noFill/>
          <a:ln>
            <a:miter lim="800000"/>
            <a:headEnd/>
            <a:tailEnd/>
          </a:ln>
        </p:spPr>
        <p:txBody>
          <a:bodyPr/>
          <a:lstStyle/>
          <a:p>
            <a:pPr marL="0" indent="0" algn="just" eaLnBrk="1" hangingPunct="1">
              <a:lnSpc>
                <a:spcPct val="100000"/>
              </a:lnSpc>
              <a:buSzPct val="120000"/>
              <a:buFont typeface="Arial" pitchFamily="34" charset="0"/>
              <a:buNone/>
            </a:pPr>
            <a:r>
              <a:rPr lang="en-US" altLang="zh-CN" sz="2800" dirty="0" smtClean="0">
                <a:solidFill>
                  <a:srgbClr val="002060"/>
                </a:solidFill>
              </a:rPr>
              <a:t>        “When I look back on my childhood I wonder how I managed to survive at all. It was, of course, a miserable childhood: The happy childhood is hardly worth your while. Worse than the ordinary miserable childhood is the miserable Irish childhood, and worse yet is the miserable Irish Catholic childhood.” So begins the memoir of Frank McCourt.</a:t>
            </a:r>
            <a:r>
              <a:rPr lang="en-US" altLang="zh-CN" dirty="0" smtClean="0">
                <a:solidFill>
                  <a:srgbClr val="002060"/>
                </a:solidFill>
              </a:rPr>
              <a:t> </a:t>
            </a:r>
          </a:p>
          <a:p>
            <a:pPr marL="0" indent="0" algn="just" eaLnBrk="1" hangingPunct="1">
              <a:buSzPct val="120000"/>
              <a:buFont typeface="Arial" pitchFamily="34" charset="0"/>
              <a:buNone/>
            </a:pPr>
            <a:endParaRPr lang="zh-CN" altLang="en-US" dirty="0" smtClean="0"/>
          </a:p>
        </p:txBody>
      </p:sp>
      <p:pic>
        <p:nvPicPr>
          <p:cNvPr id="11" name="Picture 6"/>
          <p:cNvPicPr>
            <a:picLocks noChangeAspect="1" noChangeArrowheads="1"/>
          </p:cNvPicPr>
          <p:nvPr/>
        </p:nvPicPr>
        <p:blipFill>
          <a:blip r:embed="rId8" cstate="print"/>
          <a:srcRect/>
          <a:stretch>
            <a:fillRect/>
          </a:stretch>
        </p:blipFill>
        <p:spPr bwMode="auto">
          <a:xfrm>
            <a:off x="5724576" y="3907775"/>
            <a:ext cx="2906326" cy="2061262"/>
          </a:xfrm>
          <a:prstGeom prst="rect">
            <a:avLst/>
          </a:prstGeom>
          <a:noFill/>
          <a:ln w="9525" algn="ctr">
            <a:noFill/>
            <a:miter lim="800000"/>
            <a:headEnd/>
            <a:tailEnd/>
          </a:ln>
        </p:spPr>
      </p:pic>
      <p:pic>
        <p:nvPicPr>
          <p:cNvPr id="12" name="Picture 7"/>
          <p:cNvPicPr>
            <a:picLocks noChangeAspect="1" noChangeArrowheads="1"/>
          </p:cNvPicPr>
          <p:nvPr/>
        </p:nvPicPr>
        <p:blipFill>
          <a:blip r:embed="rId9" cstate="print"/>
          <a:srcRect/>
          <a:stretch>
            <a:fillRect/>
          </a:stretch>
        </p:blipFill>
        <p:spPr bwMode="auto">
          <a:xfrm>
            <a:off x="5732875" y="1249181"/>
            <a:ext cx="2881313" cy="2655887"/>
          </a:xfrm>
          <a:prstGeom prst="rect">
            <a:avLst/>
          </a:prstGeom>
          <a:noFill/>
          <a:ln w="9525" algn="ctr">
            <a:noFill/>
            <a:miter lim="800000"/>
            <a:headEnd/>
            <a:tailEnd/>
          </a:ln>
        </p:spPr>
      </p:pic>
      <p:pic>
        <p:nvPicPr>
          <p:cNvPr id="13" name="图片 6" descr="Home">
            <a:hlinkClick r:id="rId10" action="ppaction://hlinksldjump"/>
          </p:cNvPr>
          <p:cNvPicPr>
            <a:picLocks noChangeAspect="1" noChangeArrowheads="1"/>
          </p:cNvPicPr>
          <p:nvPr/>
        </p:nvPicPr>
        <p:blipFill>
          <a:blip r:embed="rId11"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dissolve">
                                      <p:cBhvr>
                                        <p:cTn id="7" dur="10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algn="just" eaLnBrk="1" hangingPunct="1">
              <a:buNone/>
              <a:defRPr/>
            </a:pPr>
            <a:r>
              <a:rPr lang="en-US" altLang="zh-CN" b="1" dirty="0" smtClean="0"/>
              <a:t>   I don’t know why I have to be introduced to literature but the woman in the admissions office says it’s a requirement </a:t>
            </a:r>
            <a:r>
              <a:rPr lang="en-US" altLang="zh-CN" b="1" dirty="0" smtClean="0">
                <a:solidFill>
                  <a:schemeClr val="accent4">
                    <a:lumMod val="50000"/>
                  </a:schemeClr>
                </a:solidFill>
              </a:rPr>
              <a:t>even though</a:t>
            </a:r>
            <a:r>
              <a:rPr lang="en-US" altLang="zh-CN" b="1" dirty="0" smtClean="0"/>
              <a:t> I’ve read </a:t>
            </a:r>
            <a:r>
              <a:rPr lang="en-US" altLang="zh-CN" b="1" dirty="0" smtClean="0">
                <a:hlinkClick r:id="rId3" action="ppaction://hlinksldjump"/>
              </a:rPr>
              <a:t>Dostoyevsky</a:t>
            </a:r>
            <a:r>
              <a:rPr lang="en-US" altLang="zh-CN" b="1" dirty="0" smtClean="0"/>
              <a:t> and </a:t>
            </a:r>
            <a:r>
              <a:rPr lang="en-US" altLang="zh-CN" b="1" dirty="0" smtClean="0">
                <a:hlinkClick r:id="rId4" action="ppaction://hlinksldjump"/>
              </a:rPr>
              <a:t>Melville</a:t>
            </a:r>
            <a:r>
              <a:rPr lang="en-US" altLang="zh-CN" b="1" dirty="0" smtClean="0"/>
              <a:t> and that’s </a:t>
            </a:r>
            <a:r>
              <a:rPr lang="en-US" altLang="zh-CN" b="1" dirty="0" smtClean="0">
                <a:hlinkClick r:id="rId5" action="ppaction://hlinksldjump"/>
              </a:rPr>
              <a:t>admirable</a:t>
            </a:r>
            <a:r>
              <a:rPr lang="en-US" altLang="zh-CN" b="1" dirty="0" smtClean="0"/>
              <a:t> for someone without a high school education. </a:t>
            </a: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1"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
        <p:nvSpPr>
          <p:cNvPr id="9" name="Text Box 8"/>
          <p:cNvSpPr txBox="1">
            <a:spLocks noChangeArrowheads="1"/>
          </p:cNvSpPr>
          <p:nvPr/>
        </p:nvSpPr>
        <p:spPr bwMode="auto">
          <a:xfrm>
            <a:off x="1114425" y="2744788"/>
            <a:ext cx="7867650" cy="189885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a:lnSpc>
                <a:spcPct val="125000"/>
              </a:lnSpc>
              <a:spcBef>
                <a:spcPct val="50000"/>
              </a:spcBef>
            </a:pPr>
            <a:r>
              <a:rPr lang="zh-CN" altLang="en-US" sz="2400" dirty="0" smtClean="0">
                <a:solidFill>
                  <a:schemeClr val="hlink"/>
                </a:solidFill>
                <a:latin typeface="宋体"/>
              </a:rPr>
              <a:t>我不知道为什么我非得了解文学。可是招生办公室的那位女士说，虽然我读过陀思妥耶夫斯基和梅尔维尔的小说，虽然一个没上过高中的人能读这些书的确令人敬佩，但这门课是必修课。</a:t>
            </a:r>
            <a:endParaRPr lang="zh-CN" altLang="en-US" sz="2400" dirty="0">
              <a:solidFill>
                <a:schemeClr val="hlink"/>
              </a:solidFill>
            </a:endParaRPr>
          </a:p>
        </p:txBody>
      </p:sp>
      <p:sp>
        <p:nvSpPr>
          <p:cNvPr id="13" name="Text Box 9"/>
          <p:cNvSpPr txBox="1">
            <a:spLocks noChangeArrowheads="1"/>
          </p:cNvSpPr>
          <p:nvPr/>
        </p:nvSpPr>
        <p:spPr bwMode="auto">
          <a:xfrm>
            <a:off x="177799" y="2792866"/>
            <a:ext cx="1250951" cy="46166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pPr>
            <a:r>
              <a:rPr lang="zh-CN" altLang="en-US" sz="2400" b="1" dirty="0"/>
              <a:t>翻译</a:t>
            </a:r>
            <a:r>
              <a:rPr lang="zh-CN" altLang="en-US" sz="2400" dirty="0"/>
              <a:t>：</a:t>
            </a:r>
          </a:p>
        </p:txBody>
      </p:sp>
      <p:pic>
        <p:nvPicPr>
          <p:cNvPr id="14"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pic>
        <p:nvPicPr>
          <p:cNvPr id="10" name="图片 10" descr="MORE"/>
          <p:cNvPicPr>
            <a:picLocks noChangeAspect="1" noChangeArrowheads="1"/>
          </p:cNvPicPr>
          <p:nvPr/>
        </p:nvPicPr>
        <p:blipFill>
          <a:blip r:embed="rId10" cstate="print"/>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3" action="ppaction://hlinksldjump"/>
          </p:cNvPr>
          <p:cNvPicPr>
            <a:picLocks noChangeAspect="1"/>
          </p:cNvPicPr>
          <p:nvPr/>
        </p:nvPicPr>
        <p:blipFill>
          <a:blip r:embed="rId4" cstate="print"/>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4"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
        <p:nvSpPr>
          <p:cNvPr id="16" name="内容占位符 1"/>
          <p:cNvSpPr>
            <a:spLocks noGrp="1"/>
          </p:cNvSpPr>
          <p:nvPr>
            <p:ph idx="4294967295"/>
          </p:nvPr>
        </p:nvSpPr>
        <p:spPr bwMode="auto">
          <a:xfrm>
            <a:off x="180975" y="625475"/>
            <a:ext cx="8496300" cy="4824413"/>
          </a:xfrm>
          <a:prstGeom prst="rect">
            <a:avLst/>
          </a:prstGeom>
          <a:noFill/>
          <a:ln>
            <a:miter lim="800000"/>
            <a:headEnd/>
            <a:tailEnd/>
          </a:ln>
        </p:spPr>
        <p:txBody>
          <a:bodyPr/>
          <a:lstStyle/>
          <a:p>
            <a:pPr marL="0" indent="0" algn="just" eaLnBrk="1" hangingPunct="1">
              <a:lnSpc>
                <a:spcPct val="90000"/>
              </a:lnSpc>
              <a:spcBef>
                <a:spcPct val="0"/>
              </a:spcBef>
              <a:buSzPct val="120000"/>
              <a:buFont typeface="Arial" pitchFamily="34" charset="0"/>
              <a:buNone/>
            </a:pPr>
            <a:r>
              <a:rPr lang="en-US" altLang="zh-CN" b="1" i="1" dirty="0" smtClean="0"/>
              <a:t>Cf</a:t>
            </a:r>
            <a:r>
              <a:rPr lang="en-US" altLang="zh-CN" b="1" dirty="0" smtClean="0"/>
              <a:t>.</a:t>
            </a:r>
            <a:r>
              <a:rPr lang="en-US" altLang="zh-CN" b="1" dirty="0" smtClean="0">
                <a:solidFill>
                  <a:srgbClr val="006600"/>
                </a:solidFill>
              </a:rPr>
              <a:t> </a:t>
            </a:r>
          </a:p>
          <a:p>
            <a:pPr marL="0" indent="0" algn="just" eaLnBrk="1" hangingPunct="1">
              <a:lnSpc>
                <a:spcPct val="90000"/>
              </a:lnSpc>
              <a:spcBef>
                <a:spcPct val="0"/>
              </a:spcBef>
              <a:buSzPct val="120000"/>
              <a:buFont typeface="Arial" pitchFamily="34" charset="0"/>
              <a:buNone/>
            </a:pPr>
            <a:r>
              <a:rPr lang="en-US" altLang="zh-CN" sz="2800" b="1" dirty="0" smtClean="0">
                <a:solidFill>
                  <a:srgbClr val="006600"/>
                </a:solidFill>
              </a:rPr>
              <a:t>even though   </a:t>
            </a:r>
            <a:r>
              <a:rPr lang="zh-CN" altLang="en-US" sz="2400" b="1" dirty="0" smtClean="0"/>
              <a:t>虽说，表示实际上已经发生的事实</a:t>
            </a:r>
          </a:p>
          <a:p>
            <a:pPr marL="0" indent="0" algn="just" eaLnBrk="1" hangingPunct="1">
              <a:lnSpc>
                <a:spcPct val="90000"/>
              </a:lnSpc>
              <a:spcBef>
                <a:spcPct val="0"/>
              </a:spcBef>
              <a:buSzPct val="120000"/>
              <a:buFont typeface="Arial" pitchFamily="34" charset="0"/>
              <a:buNone/>
            </a:pPr>
            <a:r>
              <a:rPr lang="en-US" altLang="zh-CN" sz="2800" b="1" dirty="0" smtClean="0">
                <a:solidFill>
                  <a:srgbClr val="006600"/>
                </a:solidFill>
              </a:rPr>
              <a:t>even if   </a:t>
            </a:r>
            <a:r>
              <a:rPr lang="zh-CN" altLang="en-US" sz="2400" b="1" dirty="0" smtClean="0"/>
              <a:t>即使，表示未知情况或与事实相反的假设</a:t>
            </a:r>
          </a:p>
          <a:p>
            <a:pPr marL="0" indent="0" algn="just" eaLnBrk="1" hangingPunct="1">
              <a:buSzPct val="120000"/>
              <a:buFont typeface="Arial" pitchFamily="34" charset="0"/>
              <a:buNone/>
            </a:pPr>
            <a:endParaRPr lang="zh-CN" altLang="en-US" sz="2800" b="1" dirty="0" smtClean="0">
              <a:solidFill>
                <a:srgbClr val="006600"/>
              </a:solidFill>
            </a:endParaRPr>
          </a:p>
          <a:p>
            <a:pPr marL="0" indent="0" algn="just" eaLnBrk="1" hangingPunct="1">
              <a:buSzPct val="120000"/>
              <a:buFont typeface="Arial" pitchFamily="34" charset="0"/>
              <a:buNone/>
            </a:pPr>
            <a:r>
              <a:rPr lang="en-US" altLang="zh-CN" b="1" dirty="0" smtClean="0">
                <a:solidFill>
                  <a:srgbClr val="006600"/>
                </a:solidFill>
              </a:rPr>
              <a:t>  </a:t>
            </a:r>
            <a:endParaRPr lang="en-US" altLang="zh-CN" sz="2800" dirty="0" smtClean="0"/>
          </a:p>
        </p:txBody>
      </p:sp>
      <p:sp>
        <p:nvSpPr>
          <p:cNvPr id="17" name="Text Box 10"/>
          <p:cNvSpPr txBox="1">
            <a:spLocks noChangeArrowheads="1"/>
          </p:cNvSpPr>
          <p:nvPr/>
        </p:nvSpPr>
        <p:spPr bwMode="auto">
          <a:xfrm>
            <a:off x="468313" y="1992313"/>
            <a:ext cx="431800" cy="396875"/>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buFont typeface="Wingdings" pitchFamily="2" charset="2"/>
              <a:buChar char="Ø"/>
              <a:defRPr/>
            </a:pPr>
            <a:endParaRPr lang="en-US" altLang="zh-CN"/>
          </a:p>
        </p:txBody>
      </p:sp>
      <p:sp>
        <p:nvSpPr>
          <p:cNvPr id="18" name="Text Box 13"/>
          <p:cNvSpPr txBox="1">
            <a:spLocks noChangeArrowheads="1"/>
          </p:cNvSpPr>
          <p:nvPr/>
        </p:nvSpPr>
        <p:spPr bwMode="auto">
          <a:xfrm>
            <a:off x="180974" y="3189288"/>
            <a:ext cx="8810625" cy="946150"/>
          </a:xfrm>
          <a:prstGeom prst="rect">
            <a:avLst/>
          </a:prstGeom>
          <a:noFill/>
          <a:ln>
            <a:noFill/>
          </a:ln>
          <a:effectLst>
            <a:prstShdw prst="shdw17" dist="17961" dir="2700000">
              <a:schemeClr val="accent1">
                <a:gamma/>
                <a:shade val="60000"/>
                <a:invGamma/>
              </a:schemeClr>
            </a:prstShdw>
          </a:effectLst>
          <a:extLst/>
        </p:spPr>
        <p:txBody>
          <a:bodyPr wrap="square">
            <a:spAutoFit/>
          </a:bodyPr>
          <a:lstStyle>
            <a:lvl1pPr marL="361950" indent="-361950" algn="l" eaLnBrk="0" hangingPunct="0">
              <a:defRPr sz="2000">
                <a:solidFill>
                  <a:schemeClr val="tx1"/>
                </a:solidFill>
                <a:latin typeface="Calibri" pitchFamily="34" charset="0"/>
                <a:ea typeface="宋体" pitchFamily="2" charset="-122"/>
              </a:defRPr>
            </a:lvl1pPr>
            <a:lvl2pPr marL="541338" algn="l" eaLnBrk="0" hangingPunct="0">
              <a:defRPr sz="2000">
                <a:solidFill>
                  <a:schemeClr val="tx1"/>
                </a:solidFill>
                <a:latin typeface="Calibri" pitchFamily="34" charset="0"/>
                <a:ea typeface="宋体" pitchFamily="2" charset="-122"/>
              </a:defRPr>
            </a:lvl2pPr>
            <a:lvl3pPr algn="l" eaLnBrk="0" hangingPunct="0">
              <a:defRPr sz="2000">
                <a:solidFill>
                  <a:schemeClr val="tx1"/>
                </a:solidFill>
                <a:latin typeface="Calibri" pitchFamily="34" charset="0"/>
                <a:ea typeface="宋体" pitchFamily="2" charset="-122"/>
              </a:defRPr>
            </a:lvl3pPr>
            <a:lvl4pPr algn="l" eaLnBrk="0" hangingPunct="0">
              <a:defRPr sz="2000">
                <a:solidFill>
                  <a:schemeClr val="tx1"/>
                </a:solidFill>
                <a:latin typeface="Calibri" pitchFamily="34" charset="0"/>
                <a:ea typeface="宋体" pitchFamily="2" charset="-122"/>
              </a:defRPr>
            </a:lvl4pPr>
            <a:lvl5pPr algn="l" eaLnBrk="0" hangingPunct="0">
              <a:defRPr sz="2000">
                <a:solidFill>
                  <a:schemeClr val="tx1"/>
                </a:solidFill>
                <a:latin typeface="Calibri" pitchFamily="34" charset="0"/>
                <a:ea typeface="宋体" pitchFamily="2" charset="-122"/>
              </a:defRPr>
            </a:lvl5pPr>
            <a:lvl6pPr eaLnBrk="0" fontAlgn="base" hangingPunct="0">
              <a:spcBef>
                <a:spcPct val="0"/>
              </a:spcBef>
              <a:spcAft>
                <a:spcPct val="0"/>
              </a:spcAft>
              <a:defRPr sz="2000">
                <a:solidFill>
                  <a:schemeClr val="tx1"/>
                </a:solidFill>
                <a:latin typeface="Calibri" pitchFamily="34" charset="0"/>
                <a:ea typeface="宋体" pitchFamily="2" charset="-122"/>
              </a:defRPr>
            </a:lvl6pPr>
            <a:lvl7pPr eaLnBrk="0" fontAlgn="base" hangingPunct="0">
              <a:spcBef>
                <a:spcPct val="0"/>
              </a:spcBef>
              <a:spcAft>
                <a:spcPct val="0"/>
              </a:spcAft>
              <a:defRPr sz="2000">
                <a:solidFill>
                  <a:schemeClr val="tx1"/>
                </a:solidFill>
                <a:latin typeface="Calibri" pitchFamily="34" charset="0"/>
                <a:ea typeface="宋体" pitchFamily="2" charset="-122"/>
              </a:defRPr>
            </a:lvl7pPr>
            <a:lvl8pPr eaLnBrk="0" fontAlgn="base" hangingPunct="0">
              <a:spcBef>
                <a:spcPct val="0"/>
              </a:spcBef>
              <a:spcAft>
                <a:spcPct val="0"/>
              </a:spcAft>
              <a:defRPr sz="2000">
                <a:solidFill>
                  <a:schemeClr val="tx1"/>
                </a:solidFill>
                <a:latin typeface="Calibri" pitchFamily="34" charset="0"/>
                <a:ea typeface="宋体" pitchFamily="2" charset="-122"/>
              </a:defRPr>
            </a:lvl8pPr>
            <a:lvl9pPr eaLnBrk="0" fontAlgn="base" hangingPunct="0">
              <a:spcBef>
                <a:spcPct val="0"/>
              </a:spcBef>
              <a:spcAft>
                <a:spcPct val="0"/>
              </a:spcAft>
              <a:defRPr sz="2000">
                <a:solidFill>
                  <a:schemeClr val="tx1"/>
                </a:solidFill>
                <a:latin typeface="Calibri" pitchFamily="34" charset="0"/>
                <a:ea typeface="宋体" pitchFamily="2" charset="-122"/>
              </a:defRPr>
            </a:lvl9pPr>
          </a:lstStyle>
          <a:p>
            <a:pPr eaLnBrk="1" hangingPunct="1">
              <a:spcBef>
                <a:spcPct val="50000"/>
              </a:spcBef>
              <a:defRPr/>
            </a:pPr>
            <a:r>
              <a:rPr lang="en-US" altLang="zh-CN" sz="2800" dirty="0" smtClean="0"/>
              <a:t>2. </a:t>
            </a:r>
            <a:r>
              <a:rPr lang="en-US" altLang="zh-CN" sz="2800" dirty="0" smtClean="0">
                <a:solidFill>
                  <a:srgbClr val="006600"/>
                </a:solidFill>
              </a:rPr>
              <a:t>Even though</a:t>
            </a:r>
            <a:r>
              <a:rPr lang="en-US" altLang="zh-CN" sz="2800" dirty="0" smtClean="0"/>
              <a:t> I have tried many different ways, I still can’t fix the problem. </a:t>
            </a:r>
            <a:endParaRPr lang="zh-CN" altLang="en-US" sz="2800" dirty="0" smtClean="0"/>
          </a:p>
        </p:txBody>
      </p:sp>
      <p:sp>
        <p:nvSpPr>
          <p:cNvPr id="19" name="Text Box 14"/>
          <p:cNvSpPr txBox="1">
            <a:spLocks noChangeArrowheads="1"/>
          </p:cNvSpPr>
          <p:nvPr/>
        </p:nvSpPr>
        <p:spPr bwMode="auto">
          <a:xfrm>
            <a:off x="180975" y="2238375"/>
            <a:ext cx="8496300" cy="519113"/>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Bef>
                <a:spcPct val="50000"/>
              </a:spcBef>
              <a:defRPr/>
            </a:pPr>
            <a:r>
              <a:rPr lang="en-US" altLang="zh-CN" sz="2800" dirty="0"/>
              <a:t>1. </a:t>
            </a:r>
            <a:r>
              <a:rPr lang="en-US" altLang="zh-CN" sz="2800" dirty="0">
                <a:solidFill>
                  <a:srgbClr val="006600"/>
                </a:solidFill>
              </a:rPr>
              <a:t>Even if</a:t>
            </a:r>
            <a:r>
              <a:rPr lang="en-US" altLang="zh-CN" sz="2800" dirty="0"/>
              <a:t> he knows it, he’ll not let out the secret.</a:t>
            </a:r>
            <a:endParaRPr lang="zh-CN" altLang="en-US" sz="2800" dirty="0"/>
          </a:p>
        </p:txBody>
      </p:sp>
      <p:sp>
        <p:nvSpPr>
          <p:cNvPr id="20" name="Text Box 15"/>
          <p:cNvSpPr txBox="1">
            <a:spLocks noChangeArrowheads="1"/>
          </p:cNvSpPr>
          <p:nvPr/>
        </p:nvSpPr>
        <p:spPr bwMode="auto">
          <a:xfrm>
            <a:off x="180975" y="4130675"/>
            <a:ext cx="8801100" cy="946150"/>
          </a:xfrm>
          <a:prstGeom prst="rect">
            <a:avLst/>
          </a:prstGeom>
          <a:noFill/>
          <a:ln>
            <a:noFill/>
          </a:ln>
          <a:effectLst>
            <a:prstShdw prst="shdw17" dist="17961" dir="2700000">
              <a:schemeClr val="accent1">
                <a:gamma/>
                <a:shade val="60000"/>
                <a:invGamma/>
              </a:schemeClr>
            </a:prstShdw>
          </a:effectLst>
          <a:extLst/>
        </p:spPr>
        <p:txBody>
          <a:bodyPr wrap="square">
            <a:spAutoFit/>
          </a:bodyPr>
          <a:lstStyle>
            <a:lvl1pPr marL="361950" indent="-361950" algn="l" eaLnBrk="0" hangingPunct="0">
              <a:defRPr sz="2000">
                <a:solidFill>
                  <a:schemeClr val="tx1"/>
                </a:solidFill>
                <a:latin typeface="Calibri" pitchFamily="34" charset="0"/>
                <a:ea typeface="宋体" pitchFamily="2" charset="-122"/>
              </a:defRPr>
            </a:lvl1pPr>
            <a:lvl2pPr marL="541338" algn="l" eaLnBrk="0" hangingPunct="0">
              <a:defRPr sz="2000">
                <a:solidFill>
                  <a:schemeClr val="tx1"/>
                </a:solidFill>
                <a:latin typeface="Calibri" pitchFamily="34" charset="0"/>
                <a:ea typeface="宋体" pitchFamily="2" charset="-122"/>
              </a:defRPr>
            </a:lvl2pPr>
            <a:lvl3pPr algn="l" eaLnBrk="0" hangingPunct="0">
              <a:defRPr sz="2000">
                <a:solidFill>
                  <a:schemeClr val="tx1"/>
                </a:solidFill>
                <a:latin typeface="Calibri" pitchFamily="34" charset="0"/>
                <a:ea typeface="宋体" pitchFamily="2" charset="-122"/>
              </a:defRPr>
            </a:lvl3pPr>
            <a:lvl4pPr algn="l" eaLnBrk="0" hangingPunct="0">
              <a:defRPr sz="2000">
                <a:solidFill>
                  <a:schemeClr val="tx1"/>
                </a:solidFill>
                <a:latin typeface="Calibri" pitchFamily="34" charset="0"/>
                <a:ea typeface="宋体" pitchFamily="2" charset="-122"/>
              </a:defRPr>
            </a:lvl4pPr>
            <a:lvl5pPr algn="l" eaLnBrk="0" hangingPunct="0">
              <a:defRPr sz="2000">
                <a:solidFill>
                  <a:schemeClr val="tx1"/>
                </a:solidFill>
                <a:latin typeface="Calibri" pitchFamily="34" charset="0"/>
                <a:ea typeface="宋体" pitchFamily="2" charset="-122"/>
              </a:defRPr>
            </a:lvl5pPr>
            <a:lvl6pPr eaLnBrk="0" fontAlgn="base" hangingPunct="0">
              <a:spcBef>
                <a:spcPct val="0"/>
              </a:spcBef>
              <a:spcAft>
                <a:spcPct val="0"/>
              </a:spcAft>
              <a:defRPr sz="2000">
                <a:solidFill>
                  <a:schemeClr val="tx1"/>
                </a:solidFill>
                <a:latin typeface="Calibri" pitchFamily="34" charset="0"/>
                <a:ea typeface="宋体" pitchFamily="2" charset="-122"/>
              </a:defRPr>
            </a:lvl6pPr>
            <a:lvl7pPr eaLnBrk="0" fontAlgn="base" hangingPunct="0">
              <a:spcBef>
                <a:spcPct val="0"/>
              </a:spcBef>
              <a:spcAft>
                <a:spcPct val="0"/>
              </a:spcAft>
              <a:defRPr sz="2000">
                <a:solidFill>
                  <a:schemeClr val="tx1"/>
                </a:solidFill>
                <a:latin typeface="Calibri" pitchFamily="34" charset="0"/>
                <a:ea typeface="宋体" pitchFamily="2" charset="-122"/>
              </a:defRPr>
            </a:lvl7pPr>
            <a:lvl8pPr eaLnBrk="0" fontAlgn="base" hangingPunct="0">
              <a:spcBef>
                <a:spcPct val="0"/>
              </a:spcBef>
              <a:spcAft>
                <a:spcPct val="0"/>
              </a:spcAft>
              <a:defRPr sz="2000">
                <a:solidFill>
                  <a:schemeClr val="tx1"/>
                </a:solidFill>
                <a:latin typeface="Calibri" pitchFamily="34" charset="0"/>
                <a:ea typeface="宋体" pitchFamily="2" charset="-122"/>
              </a:defRPr>
            </a:lvl8pPr>
            <a:lvl9pPr eaLnBrk="0" fontAlgn="base" hangingPunct="0">
              <a:spcBef>
                <a:spcPct val="0"/>
              </a:spcBef>
              <a:spcAft>
                <a:spcPct val="0"/>
              </a:spcAft>
              <a:defRPr sz="2000">
                <a:solidFill>
                  <a:schemeClr val="tx1"/>
                </a:solidFill>
                <a:latin typeface="Calibri" pitchFamily="34" charset="0"/>
                <a:ea typeface="宋体" pitchFamily="2" charset="-122"/>
              </a:defRPr>
            </a:lvl9pPr>
          </a:lstStyle>
          <a:p>
            <a:pPr eaLnBrk="1" hangingPunct="1">
              <a:spcBef>
                <a:spcPct val="50000"/>
              </a:spcBef>
              <a:defRPr/>
            </a:pPr>
            <a:r>
              <a:rPr lang="en-US" altLang="zh-CN" sz="2800" dirty="0" smtClean="0"/>
              <a:t>3. </a:t>
            </a:r>
            <a:r>
              <a:rPr lang="en-US" altLang="zh-CN" sz="2800" dirty="0" smtClean="0">
                <a:solidFill>
                  <a:srgbClr val="006600"/>
                </a:solidFill>
              </a:rPr>
              <a:t>Even if</a:t>
            </a:r>
            <a:r>
              <a:rPr lang="en-US" altLang="zh-CN" sz="2800" dirty="0" smtClean="0"/>
              <a:t> she had been a little late, we still would have waited for her. </a:t>
            </a:r>
            <a:endParaRPr lang="zh-CN" altLang="en-US" sz="2800" dirty="0" smtClean="0"/>
          </a:p>
        </p:txBody>
      </p:sp>
      <p:sp>
        <p:nvSpPr>
          <p:cNvPr id="21" name="Text Box 16"/>
          <p:cNvSpPr txBox="1">
            <a:spLocks noChangeArrowheads="1"/>
          </p:cNvSpPr>
          <p:nvPr/>
        </p:nvSpPr>
        <p:spPr bwMode="auto">
          <a:xfrm>
            <a:off x="180974" y="5037138"/>
            <a:ext cx="8810625" cy="946150"/>
          </a:xfrm>
          <a:prstGeom prst="rect">
            <a:avLst/>
          </a:prstGeom>
          <a:noFill/>
          <a:ln>
            <a:noFill/>
          </a:ln>
          <a:effectLst>
            <a:prstShdw prst="shdw17" dist="17961" dir="2700000">
              <a:schemeClr val="accent1">
                <a:gamma/>
                <a:shade val="60000"/>
                <a:invGamma/>
              </a:schemeClr>
            </a:prstShdw>
          </a:effectLst>
          <a:extLst/>
        </p:spPr>
        <p:txBody>
          <a:bodyPr wrap="square">
            <a:spAutoFit/>
          </a:bodyPr>
          <a:lstStyle>
            <a:lvl1pPr marL="361950" indent="-361950" algn="l" eaLnBrk="0" hangingPunct="0">
              <a:defRPr sz="2000">
                <a:solidFill>
                  <a:schemeClr val="tx1"/>
                </a:solidFill>
                <a:latin typeface="Calibri" pitchFamily="34" charset="0"/>
                <a:ea typeface="宋体" pitchFamily="2" charset="-122"/>
              </a:defRPr>
            </a:lvl1pPr>
            <a:lvl2pPr marL="541338" algn="l" eaLnBrk="0" hangingPunct="0">
              <a:defRPr sz="2000">
                <a:solidFill>
                  <a:schemeClr val="tx1"/>
                </a:solidFill>
                <a:latin typeface="Calibri" pitchFamily="34" charset="0"/>
                <a:ea typeface="宋体" pitchFamily="2" charset="-122"/>
              </a:defRPr>
            </a:lvl2pPr>
            <a:lvl3pPr algn="l" eaLnBrk="0" hangingPunct="0">
              <a:defRPr sz="2000">
                <a:solidFill>
                  <a:schemeClr val="tx1"/>
                </a:solidFill>
                <a:latin typeface="Calibri" pitchFamily="34" charset="0"/>
                <a:ea typeface="宋体" pitchFamily="2" charset="-122"/>
              </a:defRPr>
            </a:lvl3pPr>
            <a:lvl4pPr algn="l" eaLnBrk="0" hangingPunct="0">
              <a:defRPr sz="2000">
                <a:solidFill>
                  <a:schemeClr val="tx1"/>
                </a:solidFill>
                <a:latin typeface="Calibri" pitchFamily="34" charset="0"/>
                <a:ea typeface="宋体" pitchFamily="2" charset="-122"/>
              </a:defRPr>
            </a:lvl4pPr>
            <a:lvl5pPr algn="l" eaLnBrk="0" hangingPunct="0">
              <a:defRPr sz="2000">
                <a:solidFill>
                  <a:schemeClr val="tx1"/>
                </a:solidFill>
                <a:latin typeface="Calibri" pitchFamily="34" charset="0"/>
                <a:ea typeface="宋体" pitchFamily="2" charset="-122"/>
              </a:defRPr>
            </a:lvl5pPr>
            <a:lvl6pPr eaLnBrk="0" fontAlgn="base" hangingPunct="0">
              <a:spcBef>
                <a:spcPct val="0"/>
              </a:spcBef>
              <a:spcAft>
                <a:spcPct val="0"/>
              </a:spcAft>
              <a:defRPr sz="2000">
                <a:solidFill>
                  <a:schemeClr val="tx1"/>
                </a:solidFill>
                <a:latin typeface="Calibri" pitchFamily="34" charset="0"/>
                <a:ea typeface="宋体" pitchFamily="2" charset="-122"/>
              </a:defRPr>
            </a:lvl6pPr>
            <a:lvl7pPr eaLnBrk="0" fontAlgn="base" hangingPunct="0">
              <a:spcBef>
                <a:spcPct val="0"/>
              </a:spcBef>
              <a:spcAft>
                <a:spcPct val="0"/>
              </a:spcAft>
              <a:defRPr sz="2000">
                <a:solidFill>
                  <a:schemeClr val="tx1"/>
                </a:solidFill>
                <a:latin typeface="Calibri" pitchFamily="34" charset="0"/>
                <a:ea typeface="宋体" pitchFamily="2" charset="-122"/>
              </a:defRPr>
            </a:lvl7pPr>
            <a:lvl8pPr eaLnBrk="0" fontAlgn="base" hangingPunct="0">
              <a:spcBef>
                <a:spcPct val="0"/>
              </a:spcBef>
              <a:spcAft>
                <a:spcPct val="0"/>
              </a:spcAft>
              <a:defRPr sz="2000">
                <a:solidFill>
                  <a:schemeClr val="tx1"/>
                </a:solidFill>
                <a:latin typeface="Calibri" pitchFamily="34" charset="0"/>
                <a:ea typeface="宋体" pitchFamily="2" charset="-122"/>
              </a:defRPr>
            </a:lvl8pPr>
            <a:lvl9pPr eaLnBrk="0" fontAlgn="base" hangingPunct="0">
              <a:spcBef>
                <a:spcPct val="0"/>
              </a:spcBef>
              <a:spcAft>
                <a:spcPct val="0"/>
              </a:spcAft>
              <a:defRPr sz="2000">
                <a:solidFill>
                  <a:schemeClr val="tx1"/>
                </a:solidFill>
                <a:latin typeface="Calibri" pitchFamily="34" charset="0"/>
                <a:ea typeface="宋体" pitchFamily="2" charset="-122"/>
              </a:defRPr>
            </a:lvl9pPr>
          </a:lstStyle>
          <a:p>
            <a:pPr eaLnBrk="1" hangingPunct="1">
              <a:spcBef>
                <a:spcPct val="50000"/>
              </a:spcBef>
              <a:defRPr/>
            </a:pPr>
            <a:r>
              <a:rPr lang="en-US" altLang="zh-CN" sz="2800" dirty="0" smtClean="0"/>
              <a:t>4. </a:t>
            </a:r>
            <a:r>
              <a:rPr lang="en-US" altLang="zh-CN" sz="2800" dirty="0" smtClean="0">
                <a:solidFill>
                  <a:srgbClr val="006600"/>
                </a:solidFill>
              </a:rPr>
              <a:t>Even though</a:t>
            </a:r>
            <a:r>
              <a:rPr lang="en-US" altLang="zh-CN" sz="2800" dirty="0" smtClean="0"/>
              <a:t> I have enough money, I won’t buy this luxurious car. </a:t>
            </a:r>
            <a:endParaRPr lang="zh-CN" altLang="en-US" sz="2800" dirty="0" smtClean="0"/>
          </a:p>
        </p:txBody>
      </p:sp>
      <p:sp>
        <p:nvSpPr>
          <p:cNvPr id="22" name="Text Box 18"/>
          <p:cNvSpPr txBox="1">
            <a:spLocks noChangeArrowheads="1"/>
          </p:cNvSpPr>
          <p:nvPr/>
        </p:nvSpPr>
        <p:spPr bwMode="auto">
          <a:xfrm>
            <a:off x="180975" y="1797050"/>
            <a:ext cx="8496300" cy="519113"/>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Bef>
                <a:spcPct val="50000"/>
              </a:spcBef>
              <a:defRPr/>
            </a:pPr>
            <a:r>
              <a:rPr lang="en-US" altLang="zh-CN" sz="2800" b="1" dirty="0"/>
              <a:t>Paraphrase the following sentences.</a:t>
            </a:r>
          </a:p>
        </p:txBody>
      </p:sp>
      <p:sp>
        <p:nvSpPr>
          <p:cNvPr id="23" name="Text Box 19"/>
          <p:cNvSpPr txBox="1">
            <a:spLocks noChangeArrowheads="1"/>
          </p:cNvSpPr>
          <p:nvPr/>
        </p:nvSpPr>
        <p:spPr bwMode="auto">
          <a:xfrm>
            <a:off x="1404938" y="2679700"/>
            <a:ext cx="7107237" cy="528638"/>
          </a:xfrm>
          <a:prstGeom prst="rect">
            <a:avLst/>
          </a:prstGeom>
          <a:noFill/>
          <a:ln w="9525" algn="ctr">
            <a:solidFill>
              <a:srgbClr val="99CC00"/>
            </a:solidFill>
            <a:miter lim="800000"/>
            <a:headEnd/>
            <a:tailEnd/>
          </a:ln>
          <a:effectLst>
            <a:prstShdw prst="shdw17" dist="17961" dir="2700000">
              <a:srgbClr val="5C7A00"/>
            </a:prstShdw>
          </a:effectLst>
        </p:spPr>
        <p:txBody>
          <a:bodyPr wrap="none">
            <a:spAutoFit/>
          </a:bodyPr>
          <a:lstStyle/>
          <a:p>
            <a:pPr algn="l">
              <a:spcBef>
                <a:spcPct val="50000"/>
              </a:spcBef>
            </a:pPr>
            <a:r>
              <a:rPr lang="en-US" altLang="zh-CN" sz="2800"/>
              <a:t>Whether he knows the secret or not is not sure.</a:t>
            </a:r>
            <a:endParaRPr lang="zh-CN" altLang="en-US" sz="2800"/>
          </a:p>
        </p:txBody>
      </p:sp>
      <p:sp>
        <p:nvSpPr>
          <p:cNvPr id="24" name="Text Box 20"/>
          <p:cNvSpPr txBox="1">
            <a:spLocks noChangeArrowheads="1"/>
          </p:cNvSpPr>
          <p:nvPr/>
        </p:nvSpPr>
        <p:spPr bwMode="auto">
          <a:xfrm>
            <a:off x="4357688" y="3616325"/>
            <a:ext cx="3081337" cy="528638"/>
          </a:xfrm>
          <a:prstGeom prst="rect">
            <a:avLst/>
          </a:prstGeom>
          <a:noFill/>
          <a:ln w="9525" algn="ctr">
            <a:solidFill>
              <a:srgbClr val="99CC00"/>
            </a:solidFill>
            <a:miter lim="800000"/>
            <a:headEnd/>
            <a:tailEnd/>
          </a:ln>
          <a:effectLst>
            <a:prstShdw prst="shdw17" dist="17961" dir="2700000">
              <a:srgbClr val="5C7A00"/>
            </a:prstShdw>
          </a:effectLst>
        </p:spPr>
        <p:txBody>
          <a:bodyPr wrap="none">
            <a:spAutoFit/>
          </a:bodyPr>
          <a:lstStyle/>
          <a:p>
            <a:pPr algn="l">
              <a:spcBef>
                <a:spcPct val="50000"/>
              </a:spcBef>
            </a:pPr>
            <a:r>
              <a:rPr lang="en-US" altLang="zh-CN" sz="2800" dirty="0"/>
              <a:t>I did try many ways.</a:t>
            </a:r>
            <a:endParaRPr lang="zh-CN" altLang="en-US" sz="2800" dirty="0"/>
          </a:p>
        </p:txBody>
      </p:sp>
      <p:sp>
        <p:nvSpPr>
          <p:cNvPr id="25" name="Text Box 21"/>
          <p:cNvSpPr txBox="1">
            <a:spLocks noChangeArrowheads="1"/>
          </p:cNvSpPr>
          <p:nvPr/>
        </p:nvSpPr>
        <p:spPr bwMode="auto">
          <a:xfrm>
            <a:off x="3349625" y="4543425"/>
            <a:ext cx="2657475" cy="528638"/>
          </a:xfrm>
          <a:prstGeom prst="rect">
            <a:avLst/>
          </a:prstGeom>
          <a:noFill/>
          <a:ln w="9525" algn="ctr">
            <a:solidFill>
              <a:srgbClr val="99CC00"/>
            </a:solidFill>
            <a:miter lim="800000"/>
            <a:headEnd/>
            <a:tailEnd/>
          </a:ln>
          <a:effectLst>
            <a:prstShdw prst="shdw17" dist="17961" dir="2700000">
              <a:srgbClr val="5C7A00"/>
            </a:prstShdw>
          </a:effectLst>
        </p:spPr>
        <p:txBody>
          <a:bodyPr wrap="none">
            <a:spAutoFit/>
          </a:bodyPr>
          <a:lstStyle/>
          <a:p>
            <a:pPr algn="l">
              <a:spcBef>
                <a:spcPct val="50000"/>
              </a:spcBef>
            </a:pPr>
            <a:r>
              <a:rPr lang="en-US" altLang="zh-CN" sz="2800" dirty="0"/>
              <a:t>She was not late.</a:t>
            </a:r>
            <a:endParaRPr lang="zh-CN" altLang="en-US" sz="2800" dirty="0"/>
          </a:p>
        </p:txBody>
      </p:sp>
      <p:sp>
        <p:nvSpPr>
          <p:cNvPr id="26" name="Text Box 22"/>
          <p:cNvSpPr txBox="1">
            <a:spLocks noChangeArrowheads="1"/>
          </p:cNvSpPr>
          <p:nvPr/>
        </p:nvSpPr>
        <p:spPr bwMode="auto">
          <a:xfrm>
            <a:off x="3492500" y="5503863"/>
            <a:ext cx="3852863" cy="528637"/>
          </a:xfrm>
          <a:prstGeom prst="rect">
            <a:avLst/>
          </a:prstGeom>
          <a:noFill/>
          <a:ln w="9525" algn="ctr">
            <a:solidFill>
              <a:srgbClr val="99CC00"/>
            </a:solidFill>
            <a:miter lim="800000"/>
            <a:headEnd/>
            <a:tailEnd/>
          </a:ln>
          <a:effectLst>
            <a:prstShdw prst="shdw17" dist="17961" dir="2700000">
              <a:srgbClr val="5C7A00"/>
            </a:prstShdw>
          </a:effectLst>
        </p:spPr>
        <p:txBody>
          <a:bodyPr wrap="none">
            <a:spAutoFit/>
          </a:bodyPr>
          <a:lstStyle/>
          <a:p>
            <a:pPr algn="l">
              <a:spcBef>
                <a:spcPct val="50000"/>
              </a:spcBef>
            </a:pPr>
            <a:r>
              <a:rPr lang="en-US" altLang="zh-CN" sz="2800"/>
              <a:t>I do have enough money.</a:t>
            </a:r>
            <a:endParaRPr lang="zh-CN" altLang="en-US" sz="2800"/>
          </a:p>
        </p:txBody>
      </p:sp>
      <p:pic>
        <p:nvPicPr>
          <p:cNvPr id="27" name="图片 9" descr="END"/>
          <p:cNvPicPr>
            <a:picLocks noChangeAspect="1" noChangeArrowheads="1"/>
          </p:cNvPicPr>
          <p:nvPr/>
        </p:nvPicPr>
        <p:blipFill>
          <a:blip r:embed="rId9" cstate="print"/>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dissolv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dissolv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dissolve">
                                      <p:cBhvr>
                                        <p:cTn id="52"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animBg="1"/>
      <p:bldP spid="24" grpId="0" animBg="1"/>
      <p:bldP spid="25" grpId="0" animBg="1"/>
      <p:bldP spid="2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algn="just" eaLnBrk="1" hangingPunct="1">
              <a:buNone/>
              <a:defRPr/>
            </a:pPr>
            <a:r>
              <a:rPr lang="en-US" altLang="zh-CN" b="1" dirty="0" smtClean="0"/>
              <a:t>   She says The History of Education in America course will provide me with the broad </a:t>
            </a:r>
            <a:r>
              <a:rPr lang="en-US" altLang="zh-CN" b="1" dirty="0" smtClean="0">
                <a:hlinkClick r:id="rId3" action="ppaction://hlinksldjump"/>
              </a:rPr>
              <a:t>cultural</a:t>
            </a:r>
            <a:r>
              <a:rPr lang="en-US" altLang="zh-CN" b="1" dirty="0" smtClean="0"/>
              <a:t> background I need after my </a:t>
            </a:r>
            <a:r>
              <a:rPr lang="en-US" altLang="zh-CN" b="1" dirty="0" smtClean="0">
                <a:hlinkClick r:id="rId4" action="ppaction://hlinksldjump"/>
              </a:rPr>
              <a:t>inadequate</a:t>
            </a:r>
            <a:r>
              <a:rPr lang="en-US" altLang="zh-CN" b="1" dirty="0" smtClean="0"/>
              <a:t> European education. </a:t>
            </a:r>
          </a:p>
          <a:p>
            <a:pPr algn="just" eaLnBrk="1" hangingPunct="1">
              <a:buNone/>
              <a:defRPr/>
            </a:pPr>
            <a:endParaRPr lang="en-US" altLang="zh-CN" sz="800" b="1" dirty="0" smtClean="0"/>
          </a:p>
          <a:p>
            <a:pPr marL="266700" indent="-265113" algn="just" eaLnBrk="1" hangingPunct="1">
              <a:buFont typeface="Wingdings" pitchFamily="2" charset="2"/>
              <a:buChar char="Ø"/>
              <a:defRPr/>
            </a:pPr>
            <a:r>
              <a:rPr lang="en-US" altLang="zh-CN" dirty="0" smtClean="0"/>
              <a:t>The woman means what the writer has learnt previously is not enough to deal with the life in the US. He will certainly know more about the American culture in the course. We can feel the writer’s sense of </a:t>
            </a:r>
            <a:r>
              <a:rPr lang="en-US" altLang="zh-CN" dirty="0" err="1" smtClean="0"/>
              <a:t>humour</a:t>
            </a:r>
            <a:r>
              <a:rPr lang="en-US" altLang="zh-CN" dirty="0" smtClean="0"/>
              <a:t> upon his own poor education and the woman’s vague superiority. </a:t>
            </a:r>
            <a:endParaRPr lang="zh-CN" altLang="en-US" dirty="0" smtClean="0"/>
          </a:p>
          <a:p>
            <a:pPr algn="just" eaLnBrk="1" hangingPunct="1">
              <a:buNone/>
              <a:defRPr/>
            </a:pPr>
            <a:endParaRPr lang="en-US" altLang="zh-CN" dirty="0" smtClean="0"/>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5" action="ppaction://hlinksldjump"/>
          </p:cNvPr>
          <p:cNvPicPr>
            <a:picLocks noChangeAspect="1"/>
          </p:cNvPicPr>
          <p:nvPr/>
        </p:nvPicPr>
        <p:blipFill>
          <a:blip r:embed="rId6" cstate="print"/>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
        <p:nvSpPr>
          <p:cNvPr id="9" name="Text Box 8"/>
          <p:cNvSpPr txBox="1">
            <a:spLocks noChangeArrowheads="1"/>
          </p:cNvSpPr>
          <p:nvPr/>
        </p:nvSpPr>
        <p:spPr bwMode="auto">
          <a:xfrm>
            <a:off x="1114425" y="4177162"/>
            <a:ext cx="7867650" cy="97552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a:lnSpc>
                <a:spcPct val="125000"/>
              </a:lnSpc>
              <a:spcBef>
                <a:spcPct val="50000"/>
              </a:spcBef>
            </a:pPr>
            <a:r>
              <a:rPr lang="zh-CN" altLang="en-US" sz="2400" dirty="0" smtClean="0">
                <a:solidFill>
                  <a:schemeClr val="hlink"/>
                </a:solidFill>
                <a:latin typeface="宋体"/>
              </a:rPr>
              <a:t>她说由于我接受的欧洲教育不全面，“美国教育史”能使我具备广博的文化背景知识。</a:t>
            </a:r>
            <a:endParaRPr lang="zh-CN" altLang="en-US" sz="2400" dirty="0">
              <a:solidFill>
                <a:schemeClr val="hlink"/>
              </a:solidFill>
            </a:endParaRPr>
          </a:p>
        </p:txBody>
      </p:sp>
      <p:sp>
        <p:nvSpPr>
          <p:cNvPr id="13" name="Text Box 9"/>
          <p:cNvSpPr txBox="1">
            <a:spLocks noChangeArrowheads="1"/>
          </p:cNvSpPr>
          <p:nvPr/>
        </p:nvSpPr>
        <p:spPr bwMode="auto">
          <a:xfrm>
            <a:off x="177799" y="4243837"/>
            <a:ext cx="1250951" cy="46166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pPr>
            <a:r>
              <a:rPr lang="zh-CN" altLang="en-US" sz="2400" b="1" dirty="0"/>
              <a:t>翻译</a:t>
            </a:r>
            <a:r>
              <a:rPr lang="zh-CN" altLang="en-US" sz="2400" dirty="0"/>
              <a:t>：</a:t>
            </a:r>
          </a:p>
        </p:txBody>
      </p:sp>
      <p:pic>
        <p:nvPicPr>
          <p:cNvPr id="15" name="图片 9" descr="END"/>
          <p:cNvPicPr>
            <a:picLocks noChangeAspect="1" noChangeArrowheads="1"/>
          </p:cNvPicPr>
          <p:nvPr/>
        </p:nvPicPr>
        <p:blipFill>
          <a:blip r:embed="rId9" cstate="print"/>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dissolv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805095"/>
            <a:ext cx="8834438" cy="5597525"/>
          </a:xfrm>
        </p:spPr>
        <p:txBody>
          <a:bodyPr/>
          <a:lstStyle/>
          <a:p>
            <a:pPr algn="just" eaLnBrk="1" hangingPunct="1">
              <a:lnSpc>
                <a:spcPct val="100000"/>
              </a:lnSpc>
              <a:buNone/>
              <a:defRPr/>
            </a:pPr>
            <a:r>
              <a:rPr lang="en-US" altLang="zh-CN" b="1" dirty="0" smtClean="0"/>
              <a:t>   </a:t>
            </a:r>
            <a:r>
              <a:rPr lang="en-US" altLang="zh-CN" b="1" dirty="0" smtClean="0">
                <a:solidFill>
                  <a:schemeClr val="accent2">
                    <a:lumMod val="50000"/>
                  </a:schemeClr>
                </a:solidFill>
              </a:rPr>
              <a:t>I’m in heaven </a:t>
            </a:r>
            <a:r>
              <a:rPr lang="en-US" altLang="zh-CN" b="1" dirty="0" smtClean="0"/>
              <a:t>and … </a:t>
            </a:r>
          </a:p>
          <a:p>
            <a:pPr algn="just" eaLnBrk="1" hangingPunct="1">
              <a:lnSpc>
                <a:spcPct val="100000"/>
              </a:lnSpc>
              <a:buNone/>
              <a:defRPr/>
            </a:pPr>
            <a:endParaRPr lang="en-US" altLang="zh-CN" sz="1600" b="1" dirty="0" smtClean="0"/>
          </a:p>
          <a:p>
            <a:pPr marL="355600" indent="-317500" algn="just" eaLnBrk="1" hangingPunct="1">
              <a:lnSpc>
                <a:spcPct val="120000"/>
              </a:lnSpc>
              <a:buFont typeface="Wingdings" pitchFamily="2" charset="2"/>
              <a:buChar char="Ø"/>
              <a:defRPr/>
            </a:pPr>
            <a:r>
              <a:rPr lang="en-US" altLang="zh-CN" b="1" dirty="0" smtClean="0"/>
              <a:t>I’m in heaven</a:t>
            </a:r>
            <a:r>
              <a:rPr lang="en-US" altLang="zh-CN" dirty="0" smtClean="0"/>
              <a:t>: The expression implies that the writer is overjoyed because he has now registered as a student and is ready to start classes. </a:t>
            </a:r>
          </a:p>
          <a:p>
            <a:pPr lvl="2" eaLnBrk="1" hangingPunct="1">
              <a:buFont typeface="Arial" panose="020B0604020202020204" pitchFamily="34" charset="0"/>
              <a:buChar char="•"/>
              <a:defRPr/>
            </a:pP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3" action="ppaction://hlinksldjump"/>
          </p:cNvPr>
          <p:cNvPicPr>
            <a:picLocks noChangeAspect="1"/>
          </p:cNvPicPr>
          <p:nvPr/>
        </p:nvPicPr>
        <p:blipFill>
          <a:blip r:embed="rId4" cstate="print"/>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9" name="Text Box 8"/>
          <p:cNvSpPr txBox="1">
            <a:spLocks noChangeArrowheads="1"/>
          </p:cNvSpPr>
          <p:nvPr/>
        </p:nvSpPr>
        <p:spPr bwMode="auto">
          <a:xfrm>
            <a:off x="1114425" y="3465976"/>
            <a:ext cx="7867650" cy="51385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a:lnSpc>
                <a:spcPct val="125000"/>
              </a:lnSpc>
              <a:spcBef>
                <a:spcPct val="50000"/>
              </a:spcBef>
            </a:pPr>
            <a:r>
              <a:rPr lang="zh-CN" altLang="en-US" sz="2400" dirty="0" smtClean="0">
                <a:solidFill>
                  <a:schemeClr val="hlink"/>
                </a:solidFill>
                <a:latin typeface="宋体"/>
              </a:rPr>
              <a:t>我乐得飘飘然了</a:t>
            </a:r>
            <a:r>
              <a:rPr lang="en-US" altLang="zh-CN" sz="2400" dirty="0" smtClean="0">
                <a:solidFill>
                  <a:schemeClr val="hlink"/>
                </a:solidFill>
                <a:latin typeface="宋体"/>
              </a:rPr>
              <a:t>……</a:t>
            </a:r>
            <a:endParaRPr lang="zh-CN" altLang="en-US" sz="2400" dirty="0">
              <a:solidFill>
                <a:schemeClr val="hlink"/>
              </a:solidFill>
            </a:endParaRPr>
          </a:p>
        </p:txBody>
      </p:sp>
      <p:sp>
        <p:nvSpPr>
          <p:cNvPr id="13" name="Text Box 9"/>
          <p:cNvSpPr txBox="1">
            <a:spLocks noChangeArrowheads="1"/>
          </p:cNvSpPr>
          <p:nvPr/>
        </p:nvSpPr>
        <p:spPr bwMode="auto">
          <a:xfrm>
            <a:off x="177799" y="3532651"/>
            <a:ext cx="1250951" cy="46166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pPr>
            <a:r>
              <a:rPr lang="zh-CN" altLang="en-US" sz="2400" b="1" dirty="0"/>
              <a:t>翻译</a:t>
            </a:r>
            <a:r>
              <a:rPr lang="zh-CN" altLang="en-US" sz="2400" dirty="0"/>
              <a:t>：</a:t>
            </a:r>
          </a:p>
        </p:txBody>
      </p:sp>
      <p:pic>
        <p:nvPicPr>
          <p:cNvPr id="15"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dissolv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66751"/>
            <a:ext cx="8834438" cy="6026150"/>
          </a:xfrm>
        </p:spPr>
        <p:txBody>
          <a:bodyPr/>
          <a:lstStyle/>
          <a:p>
            <a:pPr algn="just" eaLnBrk="1" hangingPunct="1">
              <a:lnSpc>
                <a:spcPct val="100000"/>
              </a:lnSpc>
              <a:spcBef>
                <a:spcPts val="0"/>
              </a:spcBef>
              <a:buNone/>
              <a:defRPr/>
            </a:pPr>
            <a:r>
              <a:rPr lang="en-US" altLang="zh-CN" b="1" dirty="0" smtClean="0"/>
              <a:t>   … cover them with the purple and white </a:t>
            </a:r>
            <a:r>
              <a:rPr lang="en-US" altLang="zh-CN" b="1" dirty="0" smtClean="0">
                <a:solidFill>
                  <a:schemeClr val="accent2">
                    <a:lumMod val="50000"/>
                  </a:schemeClr>
                </a:solidFill>
                <a:hlinkClick r:id="rId3" action="ppaction://hlinksldjump"/>
              </a:rPr>
              <a:t>NYU</a:t>
            </a:r>
            <a:r>
              <a:rPr lang="en-US" altLang="zh-CN" b="1" dirty="0" smtClean="0">
                <a:solidFill>
                  <a:schemeClr val="accent2">
                    <a:lumMod val="50000"/>
                  </a:schemeClr>
                </a:solidFill>
              </a:rPr>
              <a:t> book jackets</a:t>
            </a:r>
            <a:r>
              <a:rPr lang="en-US" altLang="zh-CN" b="1" dirty="0" smtClean="0"/>
              <a:t> so that people in the </a:t>
            </a:r>
            <a:r>
              <a:rPr lang="en-US" altLang="zh-CN" b="1" dirty="0" smtClean="0">
                <a:hlinkClick r:id="rId4" action="ppaction://hlinksldjump"/>
              </a:rPr>
              <a:t>subway</a:t>
            </a:r>
            <a:r>
              <a:rPr lang="en-US" altLang="zh-CN" b="1" dirty="0" smtClean="0"/>
              <a:t> will look at me </a:t>
            </a:r>
            <a:r>
              <a:rPr lang="en-US" altLang="zh-CN" b="1" dirty="0" smtClean="0">
                <a:hlinkClick r:id="rId5" action="ppaction://hlinksldjump"/>
              </a:rPr>
              <a:t>admiringly</a:t>
            </a:r>
            <a:r>
              <a:rPr lang="en-US" altLang="zh-CN" b="1" dirty="0" smtClean="0"/>
              <a:t>.</a:t>
            </a:r>
          </a:p>
          <a:p>
            <a:pPr marL="266700" indent="-265113" algn="just" eaLnBrk="1" hangingPunct="1">
              <a:spcBef>
                <a:spcPts val="0"/>
              </a:spcBef>
              <a:buSzPct val="90000"/>
              <a:buFont typeface="Wingdings" pitchFamily="2" charset="2"/>
              <a:buChar char="Ø"/>
              <a:defRPr/>
            </a:pPr>
            <a:r>
              <a:rPr lang="en-US" altLang="en-US" dirty="0" smtClean="0"/>
              <a:t>The </a:t>
            </a:r>
            <a:r>
              <a:rPr lang="en-US" altLang="zh-CN" dirty="0" smtClean="0"/>
              <a:t>writer does not mean to be admired by people in   the subway</a:t>
            </a:r>
            <a:r>
              <a:rPr lang="en-US" altLang="en-US" dirty="0" smtClean="0"/>
              <a:t>.</a:t>
            </a:r>
            <a:r>
              <a:rPr lang="en-US" altLang="zh-CN" dirty="0" smtClean="0"/>
              <a:t> It’s a humorous way to show the superiority of being a NYU student and the writer’s happiness.</a:t>
            </a:r>
            <a:endParaRPr lang="zh-CN" altLang="en-US" dirty="0" smtClean="0"/>
          </a:p>
          <a:p>
            <a:pPr lvl="2" eaLnBrk="1" hangingPunct="1">
              <a:buFont typeface="Arial" panose="020B0604020202020204" pitchFamily="34" charset="0"/>
              <a:buChar char="•"/>
              <a:defRPr/>
            </a:pP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6" action="ppaction://hlinksldjump"/>
          </p:cNvPr>
          <p:cNvPicPr>
            <a:picLocks noChangeAspect="1"/>
          </p:cNvPicPr>
          <p:nvPr/>
        </p:nvPicPr>
        <p:blipFill>
          <a:blip r:embed="rId7" cstate="print"/>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
        <p:nvSpPr>
          <p:cNvPr id="9" name="Text Box 8"/>
          <p:cNvSpPr txBox="1">
            <a:spLocks noChangeArrowheads="1"/>
          </p:cNvSpPr>
          <p:nvPr/>
        </p:nvSpPr>
        <p:spPr bwMode="auto">
          <a:xfrm>
            <a:off x="1095375" y="3173413"/>
            <a:ext cx="7867650" cy="101566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a:lnSpc>
                <a:spcPct val="125000"/>
              </a:lnSpc>
              <a:spcBef>
                <a:spcPct val="50000"/>
              </a:spcBef>
            </a:pPr>
            <a:r>
              <a:rPr lang="en-US" altLang="zh-CN" sz="2400" dirty="0" smtClean="0">
                <a:solidFill>
                  <a:schemeClr val="hlink"/>
                </a:solidFill>
                <a:latin typeface="宋体"/>
              </a:rPr>
              <a:t>……</a:t>
            </a:r>
            <a:r>
              <a:rPr lang="zh-CN" altLang="en-US" sz="2400" dirty="0" smtClean="0">
                <a:solidFill>
                  <a:schemeClr val="hlink"/>
                </a:solidFill>
                <a:latin typeface="宋体"/>
              </a:rPr>
              <a:t>用纽约大学紫白相间的护封把它们套起来，这样地铁里的乘客就会向我投来艳羡的目光了。</a:t>
            </a:r>
            <a:endParaRPr lang="zh-CN" altLang="en-US" sz="2400" dirty="0">
              <a:solidFill>
                <a:schemeClr val="hlink"/>
              </a:solidFill>
            </a:endParaRPr>
          </a:p>
        </p:txBody>
      </p:sp>
      <p:sp>
        <p:nvSpPr>
          <p:cNvPr id="13" name="Text Box 9"/>
          <p:cNvSpPr txBox="1">
            <a:spLocks noChangeArrowheads="1"/>
          </p:cNvSpPr>
          <p:nvPr/>
        </p:nvSpPr>
        <p:spPr bwMode="auto">
          <a:xfrm>
            <a:off x="158749" y="3240088"/>
            <a:ext cx="1250951" cy="46166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pPr>
            <a:r>
              <a:rPr lang="zh-CN" altLang="en-US" sz="2400" b="1" dirty="0"/>
              <a:t>翻译</a:t>
            </a:r>
            <a:r>
              <a:rPr lang="zh-CN" altLang="en-US" sz="2400" dirty="0"/>
              <a:t>：</a:t>
            </a:r>
          </a:p>
        </p:txBody>
      </p:sp>
      <p:pic>
        <p:nvPicPr>
          <p:cNvPr id="15" name="图片 9" descr="END"/>
          <p:cNvPicPr>
            <a:picLocks noChangeAspect="1" noChangeArrowheads="1"/>
          </p:cNvPicPr>
          <p:nvPr/>
        </p:nvPicPr>
        <p:blipFill>
          <a:blip r:embed="rId10" cstate="print"/>
          <a:srcRect/>
          <a:stretch>
            <a:fillRect/>
          </a:stretch>
        </p:blipFill>
        <p:spPr bwMode="auto">
          <a:xfrm>
            <a:off x="7163242" y="6272904"/>
            <a:ext cx="474663" cy="225425"/>
          </a:xfrm>
          <a:prstGeom prst="rect">
            <a:avLst/>
          </a:prstGeom>
          <a:noFill/>
          <a:ln w="9525">
            <a:noFill/>
            <a:miter lim="800000"/>
            <a:headEnd/>
            <a:tailEnd/>
          </a:ln>
        </p:spPr>
      </p:pic>
      <p:pic>
        <p:nvPicPr>
          <p:cNvPr id="10" name="Picture 12"/>
          <p:cNvPicPr>
            <a:picLocks noChangeAspect="1" noChangeArrowheads="1"/>
          </p:cNvPicPr>
          <p:nvPr/>
        </p:nvPicPr>
        <p:blipFill>
          <a:blip r:embed="rId11" cstate="print"/>
          <a:srcRect/>
          <a:stretch>
            <a:fillRect/>
          </a:stretch>
        </p:blipFill>
        <p:spPr bwMode="auto">
          <a:xfrm>
            <a:off x="4427538" y="4151313"/>
            <a:ext cx="1757362" cy="2520950"/>
          </a:xfrm>
          <a:prstGeom prst="rect">
            <a:avLst/>
          </a:prstGeom>
          <a:noFill/>
          <a:ln w="9525" algn="ctr">
            <a:noFill/>
            <a:miter lim="800000"/>
            <a:headEnd/>
            <a:tailEnd/>
          </a:ln>
        </p:spPr>
      </p:pic>
      <p:sp>
        <p:nvSpPr>
          <p:cNvPr id="16" name="Text Box 13"/>
          <p:cNvSpPr txBox="1">
            <a:spLocks noChangeArrowheads="1"/>
          </p:cNvSpPr>
          <p:nvPr/>
        </p:nvSpPr>
        <p:spPr bwMode="auto">
          <a:xfrm>
            <a:off x="1554163" y="4464050"/>
            <a:ext cx="1871662" cy="528638"/>
          </a:xfrm>
          <a:prstGeom prst="rect">
            <a:avLst/>
          </a:prstGeom>
          <a:noFill/>
          <a:ln w="9525" algn="ctr">
            <a:solidFill>
              <a:srgbClr val="FFCC00"/>
            </a:solidFill>
            <a:miter lim="800000"/>
            <a:headEnd/>
            <a:tailEnd/>
          </a:ln>
          <a:effectLst>
            <a:prstShdw prst="shdw17" dist="17961" dir="2700000">
              <a:srgbClr val="997A00"/>
            </a:prstShdw>
          </a:effectLst>
        </p:spPr>
        <p:txBody>
          <a:bodyPr>
            <a:spAutoFit/>
          </a:bodyPr>
          <a:lstStyle/>
          <a:p>
            <a:pPr algn="l">
              <a:spcBef>
                <a:spcPct val="50000"/>
              </a:spcBef>
            </a:pPr>
            <a:r>
              <a:rPr lang="en-US" altLang="zh-CN" sz="2800" dirty="0"/>
              <a:t>book jacket</a:t>
            </a:r>
          </a:p>
        </p:txBody>
      </p:sp>
      <p:sp>
        <p:nvSpPr>
          <p:cNvPr id="17" name="AutoShape 14"/>
          <p:cNvSpPr>
            <a:spLocks noChangeArrowheads="1"/>
          </p:cNvSpPr>
          <p:nvPr/>
        </p:nvSpPr>
        <p:spPr bwMode="auto">
          <a:xfrm>
            <a:off x="2274888" y="5113338"/>
            <a:ext cx="215900" cy="576262"/>
          </a:xfrm>
          <a:prstGeom prst="downArrow">
            <a:avLst>
              <a:gd name="adj1" fmla="val 50000"/>
              <a:gd name="adj2" fmla="val 66728"/>
            </a:avLst>
          </a:prstGeom>
          <a:noFill/>
          <a:ln w="9525" algn="ctr">
            <a:solidFill>
              <a:srgbClr val="FFCC00"/>
            </a:solidFill>
            <a:miter lim="800000"/>
            <a:headEnd/>
            <a:tailEnd/>
          </a:ln>
          <a:effectLst>
            <a:prstShdw prst="shdw17" dist="17961" dir="2700000">
              <a:srgbClr val="997A00"/>
            </a:prstShdw>
          </a:effectLst>
        </p:spPr>
        <p:txBody>
          <a:bodyPr wrap="none" anchor="ctr"/>
          <a:lstStyle/>
          <a:p>
            <a:endParaRPr lang="zh-CN" altLang="en-US"/>
          </a:p>
        </p:txBody>
      </p:sp>
      <p:sp>
        <p:nvSpPr>
          <p:cNvPr id="18" name="Text Box 15"/>
          <p:cNvSpPr txBox="1">
            <a:spLocks noChangeArrowheads="1"/>
          </p:cNvSpPr>
          <p:nvPr/>
        </p:nvSpPr>
        <p:spPr bwMode="auto">
          <a:xfrm>
            <a:off x="1914525" y="5761038"/>
            <a:ext cx="936625" cy="466725"/>
          </a:xfrm>
          <a:prstGeom prst="rect">
            <a:avLst/>
          </a:prstGeom>
          <a:noFill/>
          <a:ln w="9525" algn="ctr">
            <a:solidFill>
              <a:srgbClr val="FFCC00"/>
            </a:solidFill>
            <a:miter lim="800000"/>
            <a:headEnd/>
            <a:tailEnd/>
          </a:ln>
          <a:effectLst>
            <a:prstShdw prst="shdw17" dist="17961" dir="2700000">
              <a:srgbClr val="997A00"/>
            </a:prstShdw>
          </a:effectLst>
        </p:spPr>
        <p:txBody>
          <a:bodyPr>
            <a:spAutoFit/>
          </a:bodyPr>
          <a:lstStyle/>
          <a:p>
            <a:pPr>
              <a:spcBef>
                <a:spcPct val="50000"/>
              </a:spcBef>
            </a:pPr>
            <a:r>
              <a:rPr lang="zh-CN" altLang="en-US" sz="2400"/>
              <a:t>书衣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dissolv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6" grpId="0" animBg="1"/>
      <p:bldP spid="17" grpId="0" animBg="1"/>
      <p:bldP spid="1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66751"/>
            <a:ext cx="8834438" cy="6026150"/>
          </a:xfrm>
        </p:spPr>
        <p:txBody>
          <a:bodyPr/>
          <a:lstStyle/>
          <a:p>
            <a:pPr algn="just" eaLnBrk="1" hangingPunct="1">
              <a:lnSpc>
                <a:spcPct val="100000"/>
              </a:lnSpc>
              <a:buNone/>
              <a:defRPr/>
            </a:pPr>
            <a:r>
              <a:rPr lang="en-US" altLang="zh-CN" b="1" dirty="0" smtClean="0"/>
              <a:t>   All I know of university classes is what I saw a long time ago in the movies in </a:t>
            </a:r>
            <a:r>
              <a:rPr lang="en-US" altLang="zh-CN" b="1" dirty="0" smtClean="0">
                <a:hlinkClick r:id="rId3" action="ppaction://hlinksldjump"/>
              </a:rPr>
              <a:t>Limerick</a:t>
            </a:r>
            <a:r>
              <a:rPr lang="en-US" altLang="zh-CN" b="1" dirty="0" smtClean="0"/>
              <a:t> and here I am sitting in one …</a:t>
            </a:r>
          </a:p>
          <a:p>
            <a:pPr marL="266700" indent="-265113" algn="just" eaLnBrk="1" hangingPunct="1">
              <a:lnSpc>
                <a:spcPct val="120000"/>
              </a:lnSpc>
              <a:spcBef>
                <a:spcPct val="20000"/>
              </a:spcBef>
              <a:buSzPct val="90000"/>
              <a:buFont typeface="Wingdings" pitchFamily="2" charset="2"/>
              <a:buChar char="Ø"/>
              <a:defRPr/>
            </a:pPr>
            <a:r>
              <a:rPr lang="en-US" altLang="zh-CN" dirty="0" smtClean="0"/>
              <a:t>The writer’s only knowledge about university classes comes from the movies he watched in Ireland many years ago, but now he is sitting in a university classroom, having a class.</a:t>
            </a:r>
            <a:endParaRPr lang="zh-CN" altLang="en-US" dirty="0" smtClean="0"/>
          </a:p>
          <a:p>
            <a:pPr lvl="2" eaLnBrk="1" hangingPunct="1">
              <a:buFont typeface="Arial" panose="020B0604020202020204" pitchFamily="34" charset="0"/>
              <a:buChar char="•"/>
              <a:defRPr/>
            </a:pP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4" action="ppaction://hlinksldjump"/>
          </p:cNvPr>
          <p:cNvPicPr>
            <a:picLocks noChangeAspect="1"/>
          </p:cNvPicPr>
          <p:nvPr/>
        </p:nvPicPr>
        <p:blipFill>
          <a:blip r:embed="rId5" cstate="print"/>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
        <p:nvSpPr>
          <p:cNvPr id="9" name="Text Box 8"/>
          <p:cNvSpPr txBox="1">
            <a:spLocks noChangeArrowheads="1"/>
          </p:cNvSpPr>
          <p:nvPr/>
        </p:nvSpPr>
        <p:spPr bwMode="auto">
          <a:xfrm>
            <a:off x="1095375" y="4161283"/>
            <a:ext cx="7867650" cy="101566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a:lnSpc>
                <a:spcPct val="125000"/>
              </a:lnSpc>
              <a:spcBef>
                <a:spcPct val="50000"/>
              </a:spcBef>
            </a:pPr>
            <a:r>
              <a:rPr lang="zh-CN" altLang="en-US" sz="2400" dirty="0" smtClean="0">
                <a:solidFill>
                  <a:schemeClr val="hlink"/>
                </a:solidFill>
                <a:latin typeface="宋体"/>
              </a:rPr>
              <a:t>我对大学课堂的了解全部来自很久以前我在利默里克看的那些电影，我现在就坐在大学课堂里听一门课</a:t>
            </a:r>
            <a:r>
              <a:rPr lang="en-US" altLang="zh-CN" sz="2400" dirty="0" smtClean="0">
                <a:solidFill>
                  <a:schemeClr val="hlink"/>
                </a:solidFill>
                <a:latin typeface="宋体"/>
              </a:rPr>
              <a:t>……</a:t>
            </a:r>
            <a:endParaRPr lang="zh-CN" altLang="en-US" sz="2400" dirty="0">
              <a:solidFill>
                <a:schemeClr val="hlink"/>
              </a:solidFill>
            </a:endParaRPr>
          </a:p>
        </p:txBody>
      </p:sp>
      <p:sp>
        <p:nvSpPr>
          <p:cNvPr id="13" name="Text Box 9"/>
          <p:cNvSpPr txBox="1">
            <a:spLocks noChangeArrowheads="1"/>
          </p:cNvSpPr>
          <p:nvPr/>
        </p:nvSpPr>
        <p:spPr bwMode="auto">
          <a:xfrm>
            <a:off x="158749" y="4227958"/>
            <a:ext cx="1250951" cy="46166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pPr>
            <a:r>
              <a:rPr lang="zh-CN" altLang="en-US" sz="2400" b="1" dirty="0"/>
              <a:t>翻译</a:t>
            </a:r>
            <a:r>
              <a:rPr lang="zh-CN" altLang="en-US" sz="2400" dirty="0"/>
              <a:t>：</a:t>
            </a:r>
          </a:p>
        </p:txBody>
      </p:sp>
      <p:pic>
        <p:nvPicPr>
          <p:cNvPr id="15" name="图片 9" descr="END"/>
          <p:cNvPicPr>
            <a:picLocks noChangeAspect="1" noChangeArrowheads="1"/>
          </p:cNvPicPr>
          <p:nvPr/>
        </p:nvPicPr>
        <p:blipFill>
          <a:blip r:embed="rId8" cstate="print"/>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65100" y="685805"/>
            <a:ext cx="8834438" cy="5702301"/>
          </a:xfrm>
        </p:spPr>
        <p:txBody>
          <a:bodyPr/>
          <a:lstStyle/>
          <a:p>
            <a:pPr algn="just" eaLnBrk="1" hangingPunct="1">
              <a:lnSpc>
                <a:spcPct val="100000"/>
              </a:lnSpc>
              <a:spcBef>
                <a:spcPts val="1200"/>
              </a:spcBef>
              <a:buNone/>
              <a:defRPr/>
            </a:pPr>
            <a:r>
              <a:rPr lang="en-US" altLang="zh-CN" b="1" dirty="0" smtClean="0"/>
              <a:t>   All around me are students </a:t>
            </a:r>
            <a:r>
              <a:rPr lang="en-US" altLang="zh-CN" b="1" dirty="0" smtClean="0">
                <a:hlinkClick r:id="rId3" action="ppaction://hlinksldjump"/>
              </a:rPr>
              <a:t>scribbling</a:t>
            </a:r>
            <a:r>
              <a:rPr lang="en-US" altLang="zh-CN" b="1" dirty="0" smtClean="0"/>
              <a:t> away in their notebooks and I wish I knew what to scribble myself. </a:t>
            </a:r>
          </a:p>
          <a:p>
            <a:pPr algn="just" eaLnBrk="1" hangingPunct="1">
              <a:lnSpc>
                <a:spcPct val="100000"/>
              </a:lnSpc>
              <a:spcBef>
                <a:spcPts val="1200"/>
              </a:spcBef>
              <a:buNone/>
              <a:defRPr/>
            </a:pPr>
            <a:endParaRPr lang="en-US" altLang="zh-CN" sz="400" b="1" dirty="0" smtClean="0"/>
          </a:p>
          <a:p>
            <a:pPr marL="266700" indent="-265113" algn="just" eaLnBrk="1" hangingPunct="1">
              <a:lnSpc>
                <a:spcPct val="100000"/>
              </a:lnSpc>
              <a:spcBef>
                <a:spcPts val="1200"/>
              </a:spcBef>
              <a:buSzPct val="90000"/>
              <a:buFont typeface="Wingdings" pitchFamily="2" charset="2"/>
              <a:buChar char="Ø"/>
              <a:defRPr/>
            </a:pPr>
            <a:r>
              <a:rPr lang="en-US" altLang="zh-CN" dirty="0" smtClean="0"/>
              <a:t>This sentence is in its inverted order, the normal order should be: Students are scribbling away in their notebooks all around me. </a:t>
            </a:r>
          </a:p>
          <a:p>
            <a:pPr algn="just" eaLnBrk="1" hangingPunct="1">
              <a:lnSpc>
                <a:spcPct val="100000"/>
              </a:lnSpc>
              <a:spcBef>
                <a:spcPts val="1200"/>
              </a:spcBef>
              <a:buSzPct val="90000"/>
              <a:buFont typeface="Wingdings" pitchFamily="2" charset="2"/>
              <a:buChar char="Ø"/>
              <a:defRPr/>
            </a:pPr>
            <a:r>
              <a:rPr lang="en-US" altLang="zh-CN" dirty="0" smtClean="0"/>
              <a:t>If the prepositional phrase of the adverbial of time, place or location is put at the beginning of a sentence, the sentence should be in its inverted order.</a:t>
            </a: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1"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sp>
        <p:nvSpPr>
          <p:cNvPr id="10" name="Text Box 8"/>
          <p:cNvSpPr txBox="1">
            <a:spLocks noChangeArrowheads="1"/>
          </p:cNvSpPr>
          <p:nvPr/>
        </p:nvSpPr>
        <p:spPr bwMode="auto">
          <a:xfrm>
            <a:off x="1095375" y="4718281"/>
            <a:ext cx="7867650" cy="97552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a:lnSpc>
                <a:spcPct val="125000"/>
              </a:lnSpc>
              <a:spcBef>
                <a:spcPct val="50000"/>
              </a:spcBef>
            </a:pPr>
            <a:r>
              <a:rPr lang="zh-CN" altLang="en-US" sz="2400" dirty="0" smtClean="0">
                <a:solidFill>
                  <a:schemeClr val="hlink"/>
                </a:solidFill>
                <a:latin typeface="宋体"/>
              </a:rPr>
              <a:t>我周围的同学全都在不停地记笔记。我真希望自己也知道记点儿什么。</a:t>
            </a:r>
            <a:endParaRPr lang="zh-CN" altLang="en-US" sz="2400" dirty="0">
              <a:solidFill>
                <a:schemeClr val="hlink"/>
              </a:solidFill>
            </a:endParaRPr>
          </a:p>
        </p:txBody>
      </p:sp>
      <p:sp>
        <p:nvSpPr>
          <p:cNvPr id="16" name="Text Box 9"/>
          <p:cNvSpPr txBox="1">
            <a:spLocks noChangeArrowheads="1"/>
          </p:cNvSpPr>
          <p:nvPr/>
        </p:nvSpPr>
        <p:spPr bwMode="auto">
          <a:xfrm>
            <a:off x="158749" y="4784956"/>
            <a:ext cx="1250951" cy="46166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pPr>
            <a:r>
              <a:rPr lang="zh-CN" altLang="en-US" sz="2400" b="1" dirty="0"/>
              <a:t>翻译</a:t>
            </a:r>
            <a:r>
              <a:rPr lang="zh-CN" altLang="en-US" sz="2400" dirty="0"/>
              <a:t>：</a:t>
            </a:r>
          </a:p>
        </p:txBody>
      </p:sp>
      <p:pic>
        <p:nvPicPr>
          <p:cNvPr id="17" name="图片 10" descr="MORE"/>
          <p:cNvPicPr>
            <a:picLocks noChangeAspect="1" noChangeArrowheads="1"/>
          </p:cNvPicPr>
          <p:nvPr/>
        </p:nvPicPr>
        <p:blipFill>
          <a:blip r:embed="rId6" cstate="print"/>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dissolv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3" end="3"/>
                                            </p:txEl>
                                          </p:spTgt>
                                        </p:tgtEl>
                                        <p:attrNameLst>
                                          <p:attrName>style.visibility</p:attrName>
                                        </p:attrNameLst>
                                      </p:cBhvr>
                                      <p:to>
                                        <p:strVal val="visible"/>
                                      </p:to>
                                    </p:set>
                                    <p:animEffect transition="in" filter="dissolve">
                                      <p:cBhvr>
                                        <p:cTn id="12" dur="500"/>
                                        <p:tgtEl>
                                          <p:spTgt spid="1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66751"/>
            <a:ext cx="8834438" cy="6026150"/>
          </a:xfrm>
        </p:spPr>
        <p:txBody>
          <a:bodyPr/>
          <a:lstStyle/>
          <a:p>
            <a:pPr algn="just" eaLnBrk="1" hangingPunct="1">
              <a:lnSpc>
                <a:spcPct val="100000"/>
              </a:lnSpc>
              <a:buNone/>
              <a:defRPr/>
            </a:pPr>
            <a:r>
              <a:rPr lang="en-US" altLang="zh-CN" i="1" dirty="0" smtClean="0"/>
              <a:t>e.g</a:t>
            </a:r>
            <a:r>
              <a:rPr lang="en-US" altLang="zh-CN" dirty="0" smtClean="0"/>
              <a:t>.</a:t>
            </a:r>
          </a:p>
          <a:p>
            <a:pPr algn="just" eaLnBrk="1" hangingPunct="1">
              <a:lnSpc>
                <a:spcPct val="100000"/>
              </a:lnSpc>
              <a:buNone/>
              <a:defRPr/>
            </a:pPr>
            <a:r>
              <a:rPr lang="en-US" altLang="zh-CN" dirty="0" smtClean="0"/>
              <a:t>1. Then begins the meeting. </a:t>
            </a:r>
          </a:p>
          <a:p>
            <a:pPr algn="just" eaLnBrk="1" hangingPunct="1">
              <a:lnSpc>
                <a:spcPct val="100000"/>
              </a:lnSpc>
              <a:buNone/>
              <a:defRPr/>
            </a:pPr>
            <a:r>
              <a:rPr lang="zh-CN" altLang="en-US" sz="2400" dirty="0" smtClean="0">
                <a:solidFill>
                  <a:srgbClr val="0070C0"/>
                </a:solidFill>
              </a:rPr>
              <a:t>     之后会议开始了。</a:t>
            </a:r>
          </a:p>
          <a:p>
            <a:pPr algn="just" eaLnBrk="1" hangingPunct="1">
              <a:lnSpc>
                <a:spcPct val="100000"/>
              </a:lnSpc>
              <a:buNone/>
              <a:defRPr/>
            </a:pPr>
            <a:r>
              <a:rPr lang="en-US" altLang="zh-CN" dirty="0" smtClean="0"/>
              <a:t>2. Under the road run pipes for gas and water. </a:t>
            </a:r>
          </a:p>
          <a:p>
            <a:pPr algn="just" eaLnBrk="1" hangingPunct="1">
              <a:lnSpc>
                <a:spcPct val="100000"/>
              </a:lnSpc>
              <a:buNone/>
              <a:defRPr/>
            </a:pPr>
            <a:r>
              <a:rPr lang="zh-CN" altLang="en-US" sz="2400" dirty="0" smtClean="0">
                <a:solidFill>
                  <a:srgbClr val="0070C0"/>
                </a:solidFill>
              </a:rPr>
              <a:t>     在马路下面铺着煤气管道和自来水管。</a:t>
            </a:r>
          </a:p>
          <a:p>
            <a:pPr marL="355600" indent="-354013" algn="just" eaLnBrk="1" hangingPunct="1">
              <a:lnSpc>
                <a:spcPct val="100000"/>
              </a:lnSpc>
              <a:buNone/>
              <a:defRPr/>
            </a:pPr>
            <a:r>
              <a:rPr lang="en-US" altLang="zh-CN" dirty="0" smtClean="0"/>
              <a:t>3. Down jumped the burglar from the tenth floor when the policeman pointed a pistol at him. </a:t>
            </a:r>
          </a:p>
          <a:p>
            <a:pPr algn="just" eaLnBrk="1" hangingPunct="1">
              <a:lnSpc>
                <a:spcPct val="100000"/>
              </a:lnSpc>
              <a:buNone/>
              <a:defRPr/>
            </a:pPr>
            <a:r>
              <a:rPr lang="en-US" altLang="zh-CN" sz="2400" dirty="0" smtClean="0">
                <a:solidFill>
                  <a:srgbClr val="0070C0"/>
                </a:solidFill>
                <a:latin typeface="+mn-ea"/>
              </a:rPr>
              <a:t>  </a:t>
            </a:r>
            <a:r>
              <a:rPr lang="zh-CN" altLang="en-US" sz="2400" dirty="0" smtClean="0">
                <a:solidFill>
                  <a:srgbClr val="0070C0"/>
                </a:solidFill>
                <a:latin typeface="+mn-ea"/>
              </a:rPr>
              <a:t>当警察用枪对准强盗时，他从十层跳了下来。</a:t>
            </a:r>
            <a:endParaRPr lang="en-US" altLang="zh-CN" sz="2400" dirty="0" smtClean="0">
              <a:solidFill>
                <a:srgbClr val="0070C0"/>
              </a:solidFill>
              <a:latin typeface="+mn-ea"/>
            </a:endParaRPr>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3" action="ppaction://hlinksldjump"/>
          </p:cNvPr>
          <p:cNvPicPr>
            <a:picLocks noChangeAspect="1"/>
          </p:cNvPicPr>
          <p:nvPr/>
        </p:nvPicPr>
        <p:blipFill>
          <a:blip r:embed="rId4" cstate="print"/>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4"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pic>
        <p:nvPicPr>
          <p:cNvPr id="15" name="图片 9" descr="END"/>
          <p:cNvPicPr>
            <a:picLocks noChangeAspect="1" noChangeArrowheads="1"/>
          </p:cNvPicPr>
          <p:nvPr/>
        </p:nvPicPr>
        <p:blipFill>
          <a:blip r:embed="rId9" cstate="print"/>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dissolv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4" end="4"/>
                                            </p:txEl>
                                          </p:spTgt>
                                        </p:tgtEl>
                                        <p:attrNameLst>
                                          <p:attrName>style.visibility</p:attrName>
                                        </p:attrNameLst>
                                      </p:cBhvr>
                                      <p:to>
                                        <p:strVal val="visible"/>
                                      </p:to>
                                    </p:set>
                                    <p:animEffect transition="in" filter="dissolve">
                                      <p:cBhvr>
                                        <p:cTn id="12" dur="500"/>
                                        <p:tgtEl>
                                          <p:spTgt spid="1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6" end="6"/>
                                            </p:txEl>
                                          </p:spTgt>
                                        </p:tgtEl>
                                        <p:attrNameLst>
                                          <p:attrName>style.visibility</p:attrName>
                                        </p:attrNameLst>
                                      </p:cBhvr>
                                      <p:to>
                                        <p:strVal val="visible"/>
                                      </p:to>
                                    </p:set>
                                    <p:animEffect transition="in" filter="dissolve">
                                      <p:cBhvr>
                                        <p:cTn id="17" dur="500"/>
                                        <p:tgtEl>
                                          <p:spTgt spid="1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57225"/>
            <a:ext cx="8834438" cy="6035676"/>
          </a:xfrm>
        </p:spPr>
        <p:txBody>
          <a:bodyPr/>
          <a:lstStyle/>
          <a:p>
            <a:pPr algn="just" eaLnBrk="1" hangingPunct="1">
              <a:lnSpc>
                <a:spcPct val="100000"/>
              </a:lnSpc>
              <a:buNone/>
              <a:defRPr/>
            </a:pPr>
            <a:r>
              <a:rPr lang="en-US" altLang="zh-CN" b="1" dirty="0" smtClean="0"/>
              <a:t>   How </a:t>
            </a:r>
            <a:r>
              <a:rPr lang="en-US" altLang="zh-CN" b="1" dirty="0" smtClean="0">
                <a:solidFill>
                  <a:schemeClr val="accent2">
                    <a:lumMod val="50000"/>
                  </a:schemeClr>
                </a:solidFill>
              </a:rPr>
              <a:t>am</a:t>
            </a:r>
            <a:r>
              <a:rPr lang="en-US" altLang="zh-CN" b="1" dirty="0" smtClean="0"/>
              <a:t> I </a:t>
            </a:r>
            <a:r>
              <a:rPr lang="en-US" altLang="zh-CN" b="1" dirty="0" smtClean="0">
                <a:solidFill>
                  <a:schemeClr val="accent2">
                    <a:lumMod val="50000"/>
                  </a:schemeClr>
                </a:solidFill>
              </a:rPr>
              <a:t>supposed to</a:t>
            </a:r>
            <a:r>
              <a:rPr lang="en-US" altLang="zh-CN" b="1" dirty="0" smtClean="0"/>
              <a:t> know what’s important </a:t>
            </a:r>
            <a:r>
              <a:rPr lang="en-US" altLang="zh-CN" b="1" dirty="0" smtClean="0">
                <a:hlinkClick r:id="rId3" action="ppaction://hlinksldjump"/>
              </a:rPr>
              <a:t>out of</a:t>
            </a:r>
            <a:r>
              <a:rPr lang="en-US" altLang="zh-CN" b="1" dirty="0" smtClean="0"/>
              <a:t> all the things she’s saying up there? </a:t>
            </a:r>
          </a:p>
          <a:p>
            <a:pPr marL="355600" indent="-354013" algn="just" eaLnBrk="1" hangingPunct="1">
              <a:lnSpc>
                <a:spcPct val="100000"/>
              </a:lnSpc>
              <a:spcBef>
                <a:spcPct val="20000"/>
              </a:spcBef>
              <a:buSzPct val="90000"/>
              <a:buFont typeface="Wingdings" pitchFamily="2" charset="2"/>
              <a:buChar char="Ø"/>
              <a:defRPr/>
            </a:pPr>
            <a:r>
              <a:rPr lang="en-US" altLang="zh-CN" dirty="0" smtClean="0"/>
              <a:t>This is a rhetorical question, implying that the writer finds it impossible to decide which things are important enough to note down. </a:t>
            </a:r>
          </a:p>
          <a:p>
            <a:pPr algn="just" eaLnBrk="1" hangingPunct="1">
              <a:lnSpc>
                <a:spcPct val="100000"/>
              </a:lnSpc>
              <a:spcBef>
                <a:spcPct val="20000"/>
              </a:spcBef>
              <a:buSzPct val="90000"/>
              <a:buFont typeface="Wingdings" pitchFamily="2" charset="2"/>
              <a:buChar char="Ø"/>
              <a:defRPr/>
            </a:pPr>
            <a:endParaRPr lang="en-US" altLang="zh-CN" dirty="0" smtClean="0"/>
          </a:p>
          <a:p>
            <a:pPr algn="just" eaLnBrk="1" hangingPunct="1">
              <a:lnSpc>
                <a:spcPct val="100000"/>
              </a:lnSpc>
              <a:spcBef>
                <a:spcPct val="20000"/>
              </a:spcBef>
              <a:buSzPct val="90000"/>
              <a:buNone/>
              <a:defRPr/>
            </a:pPr>
            <a:endParaRPr lang="en-US" altLang="zh-CN" dirty="0" smtClean="0"/>
          </a:p>
          <a:p>
            <a:pPr algn="just" eaLnBrk="1" hangingPunct="1">
              <a:lnSpc>
                <a:spcPct val="100000"/>
              </a:lnSpc>
              <a:spcBef>
                <a:spcPct val="20000"/>
              </a:spcBef>
              <a:buSzPct val="90000"/>
              <a:buFont typeface="Wingdings" pitchFamily="2" charset="2"/>
              <a:buChar char="Ø"/>
              <a:defRPr/>
            </a:pPr>
            <a:r>
              <a:rPr lang="en-US" altLang="zh-CN" b="1" spc="-50" dirty="0" smtClean="0"/>
              <a:t>be supposed to do </a:t>
            </a:r>
            <a:r>
              <a:rPr lang="en-US" altLang="zh-CN" b="1" spc="-50" dirty="0" err="1" smtClean="0"/>
              <a:t>sth</a:t>
            </a:r>
            <a:r>
              <a:rPr lang="en-US" altLang="zh-CN" b="1" spc="-50" dirty="0" smtClean="0"/>
              <a:t>.</a:t>
            </a:r>
            <a:r>
              <a:rPr lang="en-US" altLang="zh-CN" spc="-50" dirty="0" smtClean="0"/>
              <a:t>: be generally expected or considered to have a particular quality or skill </a:t>
            </a:r>
            <a:r>
              <a:rPr lang="zh-CN" altLang="en-US" sz="2400" spc="-50" dirty="0" smtClean="0">
                <a:solidFill>
                  <a:srgbClr val="0070C0"/>
                </a:solidFill>
              </a:rPr>
              <a:t>应该是；应该有</a:t>
            </a:r>
            <a:endParaRPr lang="en-US" altLang="zh-CN" sz="2400" spc="-50" dirty="0" smtClean="0">
              <a:solidFill>
                <a:srgbClr val="0070C0"/>
              </a:solidFill>
            </a:endParaRPr>
          </a:p>
          <a:p>
            <a:pPr algn="just" eaLnBrk="1" hangingPunct="1">
              <a:lnSpc>
                <a:spcPct val="100000"/>
              </a:lnSpc>
              <a:spcBef>
                <a:spcPct val="20000"/>
              </a:spcBef>
              <a:buSzPct val="90000"/>
              <a:buNone/>
              <a:defRPr/>
            </a:pPr>
            <a:r>
              <a:rPr lang="en-US" altLang="zh-CN" i="1" dirty="0" smtClean="0"/>
              <a:t>e.g</a:t>
            </a:r>
            <a:r>
              <a:rPr lang="en-US" altLang="zh-CN" dirty="0" smtClean="0"/>
              <a:t>. This restaurant is supposed to make excellent salads. </a:t>
            </a:r>
          </a:p>
          <a:p>
            <a:pPr algn="just" eaLnBrk="1" hangingPunct="1">
              <a:lnSpc>
                <a:spcPct val="100000"/>
              </a:lnSpc>
              <a:spcBef>
                <a:spcPct val="20000"/>
              </a:spcBef>
              <a:buSzPct val="90000"/>
              <a:buNone/>
              <a:defRPr/>
            </a:pPr>
            <a:r>
              <a:rPr lang="en-US" altLang="zh-CN" dirty="0" smtClean="0"/>
              <a:t>       </a:t>
            </a:r>
            <a:r>
              <a:rPr lang="zh-CN" altLang="en-US" sz="2400" dirty="0" smtClean="0">
                <a:solidFill>
                  <a:srgbClr val="0070C0"/>
                </a:solidFill>
              </a:rPr>
              <a:t>人们普遍认为这家餐馆做的沙拉味道极好。</a:t>
            </a:r>
            <a:endParaRPr lang="en-US" altLang="zh-CN" sz="2400" dirty="0" smtClean="0">
              <a:solidFill>
                <a:srgbClr val="0070C0"/>
              </a:solidFill>
            </a:endParaRPr>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4" action="ppaction://hlinksldjump"/>
          </p:cNvPr>
          <p:cNvPicPr>
            <a:picLocks noChangeAspect="1"/>
          </p:cNvPicPr>
          <p:nvPr/>
        </p:nvPicPr>
        <p:blipFill>
          <a:blip r:embed="rId5" cstate="print"/>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
        <p:nvSpPr>
          <p:cNvPr id="9" name="Text Box 8"/>
          <p:cNvSpPr txBox="1">
            <a:spLocks noChangeArrowheads="1"/>
          </p:cNvSpPr>
          <p:nvPr/>
        </p:nvSpPr>
        <p:spPr bwMode="auto">
          <a:xfrm>
            <a:off x="1095375" y="3154363"/>
            <a:ext cx="7867650" cy="51385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a:lnSpc>
                <a:spcPct val="125000"/>
              </a:lnSpc>
              <a:spcBef>
                <a:spcPct val="50000"/>
              </a:spcBef>
            </a:pPr>
            <a:r>
              <a:rPr lang="zh-CN" altLang="en-US" sz="2400" dirty="0" smtClean="0">
                <a:solidFill>
                  <a:schemeClr val="hlink"/>
                </a:solidFill>
                <a:latin typeface="宋体"/>
              </a:rPr>
              <a:t>我怎么知道她在讲台上说的哪些话是重要的呢？</a:t>
            </a:r>
            <a:endParaRPr lang="zh-CN" altLang="en-US" sz="2400" dirty="0">
              <a:solidFill>
                <a:schemeClr val="hlink"/>
              </a:solidFill>
            </a:endParaRPr>
          </a:p>
        </p:txBody>
      </p:sp>
      <p:sp>
        <p:nvSpPr>
          <p:cNvPr id="13" name="Text Box 9"/>
          <p:cNvSpPr txBox="1">
            <a:spLocks noChangeArrowheads="1"/>
          </p:cNvSpPr>
          <p:nvPr/>
        </p:nvSpPr>
        <p:spPr bwMode="auto">
          <a:xfrm>
            <a:off x="158749" y="3221038"/>
            <a:ext cx="1250951" cy="46166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pPr>
            <a:r>
              <a:rPr lang="zh-CN" altLang="en-US" sz="2400" b="1" dirty="0"/>
              <a:t>翻译</a:t>
            </a:r>
            <a:r>
              <a:rPr lang="zh-CN" altLang="en-US" sz="2400" dirty="0"/>
              <a:t>：</a:t>
            </a:r>
          </a:p>
        </p:txBody>
      </p:sp>
      <p:pic>
        <p:nvPicPr>
          <p:cNvPr id="15" name="图片 9" descr="END"/>
          <p:cNvPicPr>
            <a:picLocks noChangeAspect="1" noChangeArrowheads="1"/>
          </p:cNvPicPr>
          <p:nvPr/>
        </p:nvPicPr>
        <p:blipFill>
          <a:blip r:embed="rId8" cstate="print"/>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xEl>
                                              <p:pRg st="4" end="4"/>
                                            </p:txEl>
                                          </p:spTgt>
                                        </p:tgtEl>
                                        <p:attrNameLst>
                                          <p:attrName>style.visibility</p:attrName>
                                        </p:attrNameLst>
                                      </p:cBhvr>
                                      <p:to>
                                        <p:strVal val="visible"/>
                                      </p:to>
                                    </p:set>
                                    <p:animEffect transition="in" filter="dissolve">
                                      <p:cBhvr>
                                        <p:cTn id="22" dur="500"/>
                                        <p:tgtEl>
                                          <p:spTgt spid="1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animEffect transition="in" filter="dissolve">
                                      <p:cBhvr>
                                        <p:cTn id="27" dur="500"/>
                                        <p:tgtEl>
                                          <p:spTgt spid="1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
                                            <p:txEl>
                                              <p:pRg st="6" end="6"/>
                                            </p:txEl>
                                          </p:spTgt>
                                        </p:tgtEl>
                                        <p:attrNameLst>
                                          <p:attrName>style.visibility</p:attrName>
                                        </p:attrNameLst>
                                      </p:cBhvr>
                                      <p:to>
                                        <p:strVal val="visible"/>
                                      </p:to>
                                    </p:set>
                                    <p:animEffect transition="in" filter="dissolve">
                                      <p:cBhvr>
                                        <p:cTn id="32" dur="500"/>
                                        <p:tgtEl>
                                          <p:spTgt spid="1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85800"/>
            <a:ext cx="8834438" cy="6007101"/>
          </a:xfrm>
        </p:spPr>
        <p:txBody>
          <a:bodyPr/>
          <a:lstStyle/>
          <a:p>
            <a:pPr algn="just" eaLnBrk="1" hangingPunct="1">
              <a:lnSpc>
                <a:spcPct val="100000"/>
              </a:lnSpc>
              <a:buNone/>
              <a:defRPr/>
            </a:pPr>
            <a:r>
              <a:rPr lang="en-US" altLang="zh-CN" b="1" dirty="0" smtClean="0"/>
              <a:t>   Some students raise their hands to ask questions but I could never do that … When I try it people always smile and say, </a:t>
            </a:r>
            <a:r>
              <a:rPr lang="en-US" altLang="zh-CN" b="1" dirty="0" smtClean="0">
                <a:solidFill>
                  <a:schemeClr val="accent2">
                    <a:lumMod val="50000"/>
                  </a:schemeClr>
                </a:solidFill>
              </a:rPr>
              <a:t>Do I detect an Irish brogue?</a:t>
            </a:r>
          </a:p>
          <a:p>
            <a:pPr algn="just" eaLnBrk="1" hangingPunct="1">
              <a:lnSpc>
                <a:spcPct val="100000"/>
              </a:lnSpc>
              <a:buNone/>
              <a:defRPr/>
            </a:pPr>
            <a:endParaRPr lang="en-US" altLang="zh-CN" sz="800" b="1" dirty="0" smtClean="0">
              <a:solidFill>
                <a:schemeClr val="accent2">
                  <a:lumMod val="50000"/>
                </a:schemeClr>
              </a:solidFill>
            </a:endParaRPr>
          </a:p>
          <a:p>
            <a:pPr algn="just" eaLnBrk="1" hangingPunct="1">
              <a:lnSpc>
                <a:spcPct val="100000"/>
              </a:lnSpc>
              <a:spcBef>
                <a:spcPct val="20000"/>
              </a:spcBef>
              <a:buSzPct val="90000"/>
              <a:buNone/>
              <a:defRPr/>
            </a:pPr>
            <a:r>
              <a:rPr lang="en-US" altLang="zh-CN" b="1" dirty="0" smtClean="0"/>
              <a:t>   Do I detect an Irish brogue? </a:t>
            </a:r>
          </a:p>
          <a:p>
            <a:pPr algn="just" eaLnBrk="1" hangingPunct="1">
              <a:lnSpc>
                <a:spcPct val="100000"/>
              </a:lnSpc>
              <a:spcBef>
                <a:spcPct val="20000"/>
              </a:spcBef>
              <a:buSzPct val="90000"/>
              <a:buNone/>
              <a:defRPr/>
            </a:pPr>
            <a:endParaRPr lang="en-US" altLang="zh-CN" sz="800" b="1" dirty="0" smtClean="0"/>
          </a:p>
          <a:p>
            <a:pPr algn="just" eaLnBrk="1" hangingPunct="1">
              <a:lnSpc>
                <a:spcPct val="100000"/>
              </a:lnSpc>
              <a:spcBef>
                <a:spcPct val="20000"/>
              </a:spcBef>
              <a:buSzPct val="90000"/>
              <a:buFont typeface="Wingdings" pitchFamily="2" charset="2"/>
              <a:buChar char="Ø"/>
              <a:defRPr/>
            </a:pPr>
            <a:r>
              <a:rPr lang="en-US" altLang="zh-CN" dirty="0" smtClean="0"/>
              <a:t>Here “I” refers to someone around him in the class. The question is other people’s possible response when they hear the writer speak English. As this is a piece of informal writing, the writer omits the quotation marks. A similar case is “Well, I think.” in Paragraph 5. </a:t>
            </a:r>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1"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10" descr="MORE"/>
          <p:cNvPicPr>
            <a:picLocks noChangeAspect="1" noChangeArrowheads="1"/>
          </p:cNvPicPr>
          <p:nvPr/>
        </p:nvPicPr>
        <p:blipFill>
          <a:blip r:embed="rId5" cstate="print"/>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dissolv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4" end="4"/>
                                            </p:txEl>
                                          </p:spTgt>
                                        </p:tgtEl>
                                        <p:attrNameLst>
                                          <p:attrName>style.visibility</p:attrName>
                                        </p:attrNameLst>
                                      </p:cBhvr>
                                      <p:to>
                                        <p:strVal val="visible"/>
                                      </p:to>
                                    </p:set>
                                    <p:animEffect transition="in" filter="dissolve">
                                      <p:cBhvr>
                                        <p:cTn id="12" dur="500"/>
                                        <p:tgtEl>
                                          <p:spTgt spid="1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5833" y="1112397"/>
            <a:ext cx="8768385" cy="5512279"/>
          </a:xfrm>
          <a:prstGeom prst="rect">
            <a:avLst/>
          </a:prstGeom>
          <a:noFill/>
          <a:ln>
            <a:miter lim="800000"/>
            <a:headEnd/>
            <a:tailEnd/>
          </a:ln>
        </p:spPr>
        <p:txBody>
          <a:bodyPr/>
          <a:lstStyle/>
          <a:p>
            <a:pPr marL="0" indent="0" algn="just" eaLnBrk="1" hangingPunct="1">
              <a:lnSpc>
                <a:spcPct val="100000"/>
              </a:lnSpc>
              <a:buSzPct val="120000"/>
              <a:buFont typeface="Arial" pitchFamily="34" charset="0"/>
              <a:buNone/>
            </a:pPr>
            <a:r>
              <a:rPr lang="en-US" altLang="zh-CN" sz="2800" dirty="0" smtClean="0">
                <a:solidFill>
                  <a:srgbClr val="002060"/>
                </a:solidFill>
              </a:rPr>
              <a:t>          Frank’s</a:t>
            </a:r>
            <a:r>
              <a:rPr lang="en-US" altLang="en-US" sz="2800" dirty="0" smtClean="0">
                <a:solidFill>
                  <a:srgbClr val="002060"/>
                </a:solidFill>
                <a:ea typeface="宋体" pitchFamily="2" charset="-122"/>
              </a:rPr>
              <a:t> mother, Angela, has no money to feed the children since Frank’s father, an alcoholic, rarely works, and when he does he drinks his wages. He eventually abandoned the family altogether. Three of the seven children died of diseases. Frank endures poverty, near-starvation</a:t>
            </a:r>
            <a:r>
              <a:rPr lang="en-US" altLang="zh-CN" sz="2800" dirty="0" smtClean="0">
                <a:solidFill>
                  <a:srgbClr val="002060"/>
                </a:solidFill>
              </a:rPr>
              <a:t> (</a:t>
            </a:r>
            <a:r>
              <a:rPr lang="zh-CN" altLang="en-US" sz="2400" dirty="0" smtClean="0">
                <a:solidFill>
                  <a:srgbClr val="002060"/>
                </a:solidFill>
              </a:rPr>
              <a:t>饿死</a:t>
            </a:r>
            <a:r>
              <a:rPr lang="en-US" altLang="zh-CN" sz="2800" dirty="0" smtClean="0">
                <a:solidFill>
                  <a:srgbClr val="002060"/>
                </a:solidFill>
              </a:rPr>
              <a:t>) </a:t>
            </a:r>
            <a:r>
              <a:rPr lang="en-US" altLang="en-US" sz="2800" dirty="0" smtClean="0">
                <a:solidFill>
                  <a:srgbClr val="002060"/>
                </a:solidFill>
                <a:ea typeface="宋体" pitchFamily="2" charset="-122"/>
              </a:rPr>
              <a:t>and the casual cruelty of relatives and </a:t>
            </a:r>
            <a:r>
              <a:rPr lang="en-US" altLang="en-US" sz="2800" dirty="0" err="1" smtClean="0">
                <a:solidFill>
                  <a:srgbClr val="002060"/>
                </a:solidFill>
                <a:ea typeface="宋体" pitchFamily="2" charset="-122"/>
              </a:rPr>
              <a:t>neighbours</a:t>
            </a:r>
            <a:r>
              <a:rPr lang="en-US" altLang="en-US" sz="2800" dirty="0" smtClean="0">
                <a:solidFill>
                  <a:srgbClr val="002060"/>
                </a:solidFill>
                <a:ea typeface="宋体" pitchFamily="2" charset="-122"/>
              </a:rPr>
              <a:t>. </a:t>
            </a:r>
            <a:endParaRPr lang="zh-CN" altLang="en-US" sz="2800" dirty="0" smtClean="0">
              <a:solidFill>
                <a:srgbClr val="002060"/>
              </a:solidFill>
            </a:endParaRPr>
          </a:p>
        </p:txBody>
      </p:sp>
      <p:pic>
        <p:nvPicPr>
          <p:cNvPr id="4101" name="图片 5" descr="Back">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4102" name="图片 10" descr="MORE"/>
          <p:cNvPicPr>
            <a:picLocks noChangeAspect="1" noChangeArrowheads="1"/>
          </p:cNvPicPr>
          <p:nvPr/>
        </p:nvPicPr>
        <p:blipFill>
          <a:blip r:embed="rId5" cstate="print"/>
          <a:srcRect/>
          <a:stretch>
            <a:fillRect/>
          </a:stretch>
        </p:blipFill>
        <p:spPr bwMode="auto">
          <a:xfrm>
            <a:off x="7991475" y="6237288"/>
            <a:ext cx="912813" cy="228600"/>
          </a:xfrm>
          <a:prstGeom prst="rect">
            <a:avLst/>
          </a:prstGeom>
          <a:noFill/>
          <a:ln w="9525">
            <a:noFill/>
            <a:miter lim="800000"/>
            <a:headEnd/>
            <a:tailEnd/>
          </a:ln>
        </p:spPr>
      </p:pic>
      <p:pic>
        <p:nvPicPr>
          <p:cNvPr id="9" name="图片 7" descr="视频">
            <a:hlinkClick r:id="rId6" action="ppaction://hlinkfile"/>
          </p:cNvPr>
          <p:cNvPicPr>
            <a:picLocks noChangeAspect="1" noChangeArrowheads="1"/>
          </p:cNvPicPr>
          <p:nvPr/>
        </p:nvPicPr>
        <p:blipFill>
          <a:blip r:embed="rId7" cstate="print"/>
          <a:srcRect/>
          <a:stretch>
            <a:fillRect/>
          </a:stretch>
        </p:blipFill>
        <p:spPr bwMode="auto">
          <a:xfrm>
            <a:off x="8515417" y="692689"/>
            <a:ext cx="442912" cy="517525"/>
          </a:xfrm>
          <a:prstGeom prst="rect">
            <a:avLst/>
          </a:prstGeom>
          <a:noFill/>
          <a:ln w="9525">
            <a:noFill/>
            <a:miter lim="800000"/>
            <a:headEnd/>
            <a:tailEnd/>
          </a:ln>
        </p:spPr>
      </p:pic>
      <p:pic>
        <p:nvPicPr>
          <p:cNvPr id="11" name="Picture 6"/>
          <p:cNvPicPr>
            <a:picLocks noChangeAspect="1" noChangeArrowheads="1"/>
          </p:cNvPicPr>
          <p:nvPr/>
        </p:nvPicPr>
        <p:blipFill>
          <a:blip r:embed="rId8" cstate="print"/>
          <a:srcRect b="2851"/>
          <a:stretch>
            <a:fillRect/>
          </a:stretch>
        </p:blipFill>
        <p:spPr bwMode="auto">
          <a:xfrm>
            <a:off x="2723115" y="3898900"/>
            <a:ext cx="3976517" cy="2413000"/>
          </a:xfrm>
          <a:prstGeom prst="rect">
            <a:avLst/>
          </a:prstGeom>
          <a:ln>
            <a:noFill/>
          </a:ln>
          <a:effectLst>
            <a:outerShdw blurRad="292100" dist="139700" dir="2700000" algn="tl" rotWithShape="0">
              <a:srgbClr val="333333">
                <a:alpha val="65000"/>
              </a:srgbClr>
            </a:outerShdw>
          </a:effectLst>
        </p:spPr>
      </p:pic>
      <p:pic>
        <p:nvPicPr>
          <p:cNvPr id="10" name="图片 6"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dissolve">
                                      <p:cBhvr>
                                        <p:cTn id="7" dur="10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85800"/>
            <a:ext cx="8834438" cy="6007101"/>
          </a:xfrm>
        </p:spPr>
        <p:txBody>
          <a:bodyPr/>
          <a:lstStyle/>
          <a:p>
            <a:pPr algn="just">
              <a:lnSpc>
                <a:spcPct val="100000"/>
              </a:lnSpc>
              <a:buFont typeface="Wingdings" pitchFamily="2" charset="2"/>
              <a:buChar char="Ø"/>
            </a:pPr>
            <a:r>
              <a:rPr lang="en-US" altLang="zh-CN" b="1" dirty="0" smtClean="0"/>
              <a:t>Do I detect …? </a:t>
            </a:r>
            <a:r>
              <a:rPr lang="zh-CN" altLang="en-US" sz="2400" dirty="0" smtClean="0"/>
              <a:t>是一个口语常用句型，汉语一般不需要将</a:t>
            </a:r>
            <a:r>
              <a:rPr lang="en-US" altLang="zh-CN" dirty="0" smtClean="0"/>
              <a:t>Do I detect</a:t>
            </a:r>
            <a:r>
              <a:rPr lang="zh-CN" altLang="en-US" sz="2400" dirty="0" smtClean="0"/>
              <a:t>直译出来。比如本句可译为“好像有爱尔兰口音？”，而不宜译为“我发现了爱尔兰口音？”。 </a:t>
            </a:r>
          </a:p>
          <a:p>
            <a:pPr>
              <a:buNone/>
            </a:pPr>
            <a:r>
              <a:rPr lang="en-US" altLang="zh-CN" i="1" dirty="0" smtClean="0"/>
              <a:t>e.g</a:t>
            </a:r>
            <a:r>
              <a:rPr lang="en-US" altLang="zh-CN" dirty="0" smtClean="0"/>
              <a:t>. </a:t>
            </a:r>
          </a:p>
          <a:p>
            <a:pPr>
              <a:buNone/>
            </a:pPr>
            <a:r>
              <a:rPr lang="en-US" altLang="zh-CN" dirty="0" smtClean="0"/>
              <a:t>1. Do I detect a note of criticism? </a:t>
            </a:r>
          </a:p>
          <a:p>
            <a:pPr>
              <a:buNone/>
            </a:pPr>
            <a:r>
              <a:rPr lang="zh-CN" altLang="en-US" sz="2400" dirty="0" smtClean="0">
                <a:solidFill>
                  <a:srgbClr val="0070C0"/>
                </a:solidFill>
              </a:rPr>
              <a:t>     好像带有批评的口吻吧？ </a:t>
            </a:r>
          </a:p>
          <a:p>
            <a:pPr>
              <a:buNone/>
            </a:pPr>
            <a:r>
              <a:rPr lang="en-US" altLang="zh-CN" dirty="0" smtClean="0"/>
              <a:t>2. Do I detect a note of irony in your voice? </a:t>
            </a:r>
          </a:p>
          <a:p>
            <a:pPr>
              <a:buNone/>
            </a:pPr>
            <a:r>
              <a:rPr lang="en-US" altLang="zh-CN" dirty="0" smtClean="0"/>
              <a:t>     </a:t>
            </a:r>
            <a:r>
              <a:rPr lang="zh-CN" altLang="en-US" sz="2400" dirty="0" smtClean="0">
                <a:solidFill>
                  <a:srgbClr val="0070C0"/>
                </a:solidFill>
              </a:rPr>
              <a:t>听起来你是在说反话吧？ </a:t>
            </a:r>
          </a:p>
          <a:p>
            <a:pPr>
              <a:buNone/>
            </a:pPr>
            <a:r>
              <a:rPr lang="en-US" altLang="zh-CN" dirty="0" smtClean="0"/>
              <a:t>3. Do I detect a touch of jealousy in that remark? </a:t>
            </a:r>
          </a:p>
          <a:p>
            <a:pPr>
              <a:buNone/>
            </a:pPr>
            <a:r>
              <a:rPr lang="en-US" altLang="zh-CN" dirty="0" smtClean="0"/>
              <a:t>     </a:t>
            </a:r>
            <a:r>
              <a:rPr lang="zh-CN" altLang="en-US" sz="2400" dirty="0" smtClean="0">
                <a:solidFill>
                  <a:srgbClr val="0070C0"/>
                </a:solidFill>
              </a:rPr>
              <a:t>听起来那话里有点儿妒忌之意吧？</a:t>
            </a:r>
            <a:endParaRPr lang="zh-CN" altLang="en-US" sz="2400" dirty="0">
              <a:solidFill>
                <a:srgbClr val="0070C0"/>
              </a:solidFill>
            </a:endParaRPr>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1"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4" name="图片 5" descr="Back">
            <a:hlinkClick r:id="rId5" action="ppaction://hlinksldjump"/>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10" descr="MORE"/>
          <p:cNvPicPr>
            <a:picLocks noChangeAspect="1" noChangeArrowheads="1"/>
          </p:cNvPicPr>
          <p:nvPr/>
        </p:nvPicPr>
        <p:blipFill>
          <a:blip r:embed="rId7" cstate="print"/>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dissolve">
                                      <p:cBhvr>
                                        <p:cTn id="7" dur="500"/>
                                        <p:tgtEl>
                                          <p:spTgt spid="1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5" end="5"/>
                                            </p:txEl>
                                          </p:spTgt>
                                        </p:tgtEl>
                                        <p:attrNameLst>
                                          <p:attrName>style.visibility</p:attrName>
                                        </p:attrNameLst>
                                      </p:cBhvr>
                                      <p:to>
                                        <p:strVal val="visible"/>
                                      </p:to>
                                    </p:set>
                                    <p:animEffect transition="in" filter="dissolve">
                                      <p:cBhvr>
                                        <p:cTn id="12" dur="500"/>
                                        <p:tgtEl>
                                          <p:spTgt spid="12">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animEffect transition="in" filter="dissolve">
                                      <p:cBhvr>
                                        <p:cTn id="17" dur="500"/>
                                        <p:tgtEl>
                                          <p:spTgt spid="12">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57225"/>
            <a:ext cx="8834438" cy="6007101"/>
          </a:xfrm>
        </p:spPr>
        <p:txBody>
          <a:bodyPr/>
          <a:lstStyle/>
          <a:p>
            <a:pPr algn="just" eaLnBrk="1" hangingPunct="1">
              <a:lnSpc>
                <a:spcPct val="100000"/>
              </a:lnSpc>
              <a:spcBef>
                <a:spcPts val="0"/>
              </a:spcBef>
              <a:buNone/>
              <a:defRPr/>
            </a:pPr>
            <a:r>
              <a:rPr lang="en-US" altLang="zh-CN" b="1" spc="-150" dirty="0" smtClean="0"/>
              <a:t>    </a:t>
            </a:r>
            <a:r>
              <a:rPr lang="en-US" altLang="zh-CN" b="1" dirty="0" smtClean="0"/>
              <a:t>Some students raise their hands to ask questions but I could never do that … When I try it people always smile and say, Do I </a:t>
            </a:r>
            <a:r>
              <a:rPr lang="en-US" altLang="zh-CN" b="1" dirty="0" smtClean="0">
                <a:hlinkClick r:id="rId3" action="ppaction://hlinksldjump"/>
              </a:rPr>
              <a:t>detect</a:t>
            </a:r>
            <a:r>
              <a:rPr lang="en-US" altLang="zh-CN" b="1" dirty="0" smtClean="0"/>
              <a:t> an </a:t>
            </a:r>
            <a:r>
              <a:rPr lang="en-US" altLang="zh-CN" b="1" dirty="0" smtClean="0">
                <a:hlinkClick r:id="rId4" action="ppaction://hlinksldjump"/>
              </a:rPr>
              <a:t>Irish</a:t>
            </a:r>
            <a:r>
              <a:rPr lang="en-US" altLang="zh-CN" b="1" dirty="0" smtClean="0"/>
              <a:t> </a:t>
            </a:r>
            <a:r>
              <a:rPr lang="en-US" altLang="zh-CN" b="1" dirty="0" smtClean="0">
                <a:hlinkClick r:id="rId5" action="ppaction://hlinksldjump"/>
              </a:rPr>
              <a:t>brogue</a:t>
            </a:r>
            <a:r>
              <a:rPr lang="en-US" altLang="zh-CN" b="1" dirty="0" smtClean="0"/>
              <a:t>?</a:t>
            </a:r>
          </a:p>
          <a:p>
            <a:pPr marL="266700" indent="-265113" algn="just" eaLnBrk="1" hangingPunct="1">
              <a:lnSpc>
                <a:spcPct val="100000"/>
              </a:lnSpc>
              <a:spcBef>
                <a:spcPts val="0"/>
              </a:spcBef>
              <a:buSzPct val="90000"/>
              <a:buFont typeface="Wingdings" pitchFamily="2" charset="2"/>
              <a:buChar char="Ø"/>
              <a:defRPr/>
            </a:pPr>
            <a:r>
              <a:rPr lang="en-US" altLang="zh-CN" spc="-100" dirty="0" smtClean="0"/>
              <a:t>The writer feels uncomfortable in a foreign country. He is conscious of his foreign accent and afraid of speaking in the class. He ever imitated the American accent, but others always find him out. When others notice his Irish accent, he is really embarrassed. These sentences show the writer did not have a sense of belonging at the beginning of his American life.</a:t>
            </a:r>
          </a:p>
        </p:txBody>
      </p:sp>
      <p:sp>
        <p:nvSpPr>
          <p:cNvPr id="9" name="Text Box 8"/>
          <p:cNvSpPr txBox="1">
            <a:spLocks noChangeArrowheads="1"/>
          </p:cNvSpPr>
          <p:nvPr/>
        </p:nvSpPr>
        <p:spPr bwMode="auto">
          <a:xfrm>
            <a:off x="933449" y="4578118"/>
            <a:ext cx="8029575" cy="120032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a:spcBef>
                <a:spcPct val="50000"/>
              </a:spcBef>
            </a:pPr>
            <a:r>
              <a:rPr lang="zh-CN" altLang="en-US" sz="2400" dirty="0" smtClean="0">
                <a:solidFill>
                  <a:schemeClr val="hlink"/>
                </a:solidFill>
                <a:latin typeface="宋体"/>
              </a:rPr>
              <a:t>有些同学举手问问题，可我永远不能那么做</a:t>
            </a:r>
            <a:r>
              <a:rPr lang="en-US" altLang="zh-CN" sz="2400" dirty="0" smtClean="0">
                <a:solidFill>
                  <a:schemeClr val="hlink"/>
                </a:solidFill>
                <a:latin typeface="宋体"/>
              </a:rPr>
              <a:t>……</a:t>
            </a:r>
            <a:r>
              <a:rPr lang="zh-CN" altLang="en-US" sz="2400" dirty="0" smtClean="0">
                <a:solidFill>
                  <a:schemeClr val="hlink"/>
                </a:solidFill>
                <a:latin typeface="宋体"/>
              </a:rPr>
              <a:t>我试着用美音说话时，人们总是微笑着说，是不是听到爱尔兰土腔了？</a:t>
            </a:r>
            <a:endParaRPr lang="zh-CN" altLang="en-US" sz="2400" dirty="0">
              <a:solidFill>
                <a:schemeClr val="hlink"/>
              </a:solidFill>
            </a:endParaRPr>
          </a:p>
        </p:txBody>
      </p:sp>
      <p:sp>
        <p:nvSpPr>
          <p:cNvPr id="13" name="Text Box 9"/>
          <p:cNvSpPr txBox="1">
            <a:spLocks noChangeArrowheads="1"/>
          </p:cNvSpPr>
          <p:nvPr/>
        </p:nvSpPr>
        <p:spPr bwMode="auto">
          <a:xfrm>
            <a:off x="158749" y="4644793"/>
            <a:ext cx="1250951" cy="46166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pPr>
            <a:r>
              <a:rPr lang="zh-CN" altLang="en-US" sz="2400" b="1" dirty="0"/>
              <a:t>翻译</a:t>
            </a:r>
            <a:r>
              <a:rPr lang="zh-CN" altLang="en-US" sz="2400" dirty="0"/>
              <a:t>：</a:t>
            </a:r>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1"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14"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pic>
        <p:nvPicPr>
          <p:cNvPr id="10" name="图片 10" descr="MORE"/>
          <p:cNvPicPr>
            <a:picLocks noChangeAspect="1" noChangeArrowheads="1"/>
          </p:cNvPicPr>
          <p:nvPr/>
        </p:nvPicPr>
        <p:blipFill>
          <a:blip r:embed="rId10" cstate="print"/>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6" name="内容占位符 1"/>
          <p:cNvSpPr>
            <a:spLocks noGrp="1"/>
          </p:cNvSpPr>
          <p:nvPr>
            <p:ph idx="4294967295"/>
          </p:nvPr>
        </p:nvSpPr>
        <p:spPr bwMode="auto">
          <a:xfrm>
            <a:off x="171449" y="809624"/>
            <a:ext cx="8810625" cy="5876925"/>
          </a:xfrm>
          <a:prstGeom prst="rect">
            <a:avLst/>
          </a:prstGeom>
          <a:noFill/>
          <a:ln>
            <a:miter lim="800000"/>
            <a:headEnd/>
            <a:tailEnd/>
          </a:ln>
        </p:spPr>
        <p:txBody>
          <a:bodyPr/>
          <a:lstStyle/>
          <a:p>
            <a:pPr marL="0" lvl="0" indent="0" eaLnBrk="1" hangingPunct="1">
              <a:lnSpc>
                <a:spcPct val="100000"/>
              </a:lnSpc>
              <a:spcBef>
                <a:spcPct val="20000"/>
              </a:spcBef>
              <a:buSzPct val="120000"/>
              <a:buNone/>
              <a:defRPr/>
            </a:pPr>
            <a:r>
              <a:rPr lang="en-US" altLang="zh-CN" i="1" dirty="0" smtClean="0">
                <a:solidFill>
                  <a:srgbClr val="008000"/>
                </a:solidFill>
                <a:latin typeface="Calibri" pitchFamily="34" charset="0"/>
                <a:ea typeface="宋体" pitchFamily="2" charset="-122"/>
              </a:rPr>
              <a:t>(From the interview with Frank McCourt)</a:t>
            </a:r>
            <a:endParaRPr lang="en-US" altLang="zh-CN" sz="1600" dirty="0" smtClean="0"/>
          </a:p>
          <a:p>
            <a:pPr marL="0" indent="447675" algn="just" eaLnBrk="1" hangingPunct="1">
              <a:lnSpc>
                <a:spcPct val="100000"/>
              </a:lnSpc>
              <a:buSzPct val="120000"/>
              <a:buFont typeface="Arial" pitchFamily="34" charset="0"/>
              <a:buNone/>
            </a:pPr>
            <a:r>
              <a:rPr lang="en-US" altLang="zh-CN" sz="2800" dirty="0" smtClean="0"/>
              <a:t>“The minute I opened my mouth then they’d say, ‘Oh, you’re Irish.’ Suddenly I’m labeled. I wasn’t a human being. In Ireland I was just a low-class type, but here I’m a low-class Irish type, an Irish low-class type. So I didn’t know. Somehow I had to deal with that. ‘Oh, you’re Irish.’ And at that time, that was 1949, there was still some kind of a lingering residue (</a:t>
            </a:r>
            <a:r>
              <a:rPr lang="zh-CN" altLang="en-US" sz="2400" dirty="0" smtClean="0"/>
              <a:t>残余</a:t>
            </a:r>
            <a:r>
              <a:rPr lang="en-US" altLang="zh-CN" sz="2800" dirty="0" smtClean="0"/>
              <a:t>) of prejudice against the Irish. People used to tell me, all the people, up and down New England (I’m in New York),</a:t>
            </a:r>
            <a:r>
              <a:rPr lang="zh-CN" altLang="en-US" sz="2800" dirty="0" smtClean="0"/>
              <a:t> </a:t>
            </a:r>
            <a:r>
              <a:rPr lang="en-US" altLang="zh-CN" sz="2800" dirty="0" smtClean="0"/>
              <a:t>there would be signs saying, ‘No Irish need apply (</a:t>
            </a:r>
            <a:r>
              <a:rPr lang="zh-CN" altLang="en-US" sz="2400" dirty="0" smtClean="0"/>
              <a:t>爱尔兰人不得申请</a:t>
            </a:r>
            <a:r>
              <a:rPr lang="en-US" altLang="zh-CN" sz="2800" dirty="0" smtClean="0"/>
              <a:t>).’”</a:t>
            </a:r>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1"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4" name="图片 5" descr="Back">
            <a:hlinkClick r:id="rId5" action="ppaction://hlinksldjump"/>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17" name="图片 10" descr="MORE"/>
          <p:cNvPicPr>
            <a:picLocks noChangeAspect="1" noChangeArrowheads="1"/>
          </p:cNvPicPr>
          <p:nvPr/>
        </p:nvPicPr>
        <p:blipFill>
          <a:blip r:embed="rId7" cstate="print"/>
          <a:srcRect/>
          <a:stretch>
            <a:fillRect/>
          </a:stretch>
        </p:blipFill>
        <p:spPr bwMode="auto">
          <a:xfrm>
            <a:off x="6714676" y="6297194"/>
            <a:ext cx="912813" cy="228600"/>
          </a:xfrm>
          <a:prstGeom prst="rect">
            <a:avLst/>
          </a:prstGeom>
          <a:noFill/>
          <a:ln w="9525">
            <a:noFill/>
            <a:miter lim="800000"/>
            <a:headEnd/>
            <a:tailEnd/>
          </a:ln>
        </p:spPr>
      </p:pic>
      <p:pic>
        <p:nvPicPr>
          <p:cNvPr id="18" name="图片 7" descr="视频">
            <a:hlinkClick r:id="rId8" action="ppaction://hlinkfile"/>
          </p:cNvPr>
          <p:cNvPicPr>
            <a:picLocks noChangeAspect="1" noChangeArrowheads="1"/>
          </p:cNvPicPr>
          <p:nvPr/>
        </p:nvPicPr>
        <p:blipFill>
          <a:blip r:embed="rId9" cstate="print"/>
          <a:srcRect/>
          <a:stretch>
            <a:fillRect/>
          </a:stretch>
        </p:blipFill>
        <p:spPr bwMode="auto">
          <a:xfrm>
            <a:off x="8494054" y="700836"/>
            <a:ext cx="442912" cy="517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71450" y="628650"/>
            <a:ext cx="8820150" cy="6115050"/>
          </a:xfrm>
          <a:prstGeom prst="rect">
            <a:avLst/>
          </a:prstGeom>
          <a:noFill/>
          <a:ln>
            <a:miter lim="800000"/>
            <a:headEnd/>
            <a:tailEnd/>
          </a:ln>
        </p:spPr>
        <p:txBody>
          <a:bodyPr/>
          <a:lstStyle/>
          <a:p>
            <a:pPr marL="0" indent="447675" algn="just" eaLnBrk="1" hangingPunct="1">
              <a:buSzPct val="120000"/>
              <a:buFont typeface="Arial" pitchFamily="34" charset="0"/>
              <a:buNone/>
            </a:pPr>
            <a:endParaRPr lang="en-US" altLang="zh-CN" sz="3600" dirty="0" smtClean="0"/>
          </a:p>
          <a:p>
            <a:pPr marL="0" indent="447675" algn="just" eaLnBrk="1" hangingPunct="1">
              <a:lnSpc>
                <a:spcPct val="125000"/>
              </a:lnSpc>
              <a:buSzPct val="120000"/>
              <a:buFont typeface="Arial" pitchFamily="34" charset="0"/>
              <a:buNone/>
            </a:pPr>
            <a:r>
              <a:rPr lang="en-US" altLang="zh-CN" sz="2800" dirty="0" smtClean="0"/>
              <a:t>“And even the Irish-Americans would listen to me and they’d patronize (</a:t>
            </a:r>
            <a:r>
              <a:rPr lang="zh-CN" altLang="en-US" sz="2400" dirty="0" smtClean="0"/>
              <a:t>对</a:t>
            </a:r>
            <a:r>
              <a:rPr lang="en-US" altLang="zh-CN" sz="2400" dirty="0" smtClean="0">
                <a:latin typeface="宋体" pitchFamily="2" charset="-122"/>
              </a:rPr>
              <a:t>……</a:t>
            </a:r>
            <a:r>
              <a:rPr lang="zh-CN" altLang="en-US" sz="2400" dirty="0" smtClean="0"/>
              <a:t>以恩人自居</a:t>
            </a:r>
            <a:r>
              <a:rPr lang="en-US" altLang="zh-CN" sz="2800" dirty="0" smtClean="0"/>
              <a:t>) me. I was a bit simple as if I had just come off a farm. And I knew better than that. I knew I was better than that. People who </a:t>
            </a:r>
            <a:r>
              <a:rPr lang="en-US" altLang="zh-CN" dirty="0" smtClean="0"/>
              <a:t>– </a:t>
            </a:r>
            <a:r>
              <a:rPr lang="en-US" altLang="zh-CN" sz="2800" dirty="0" smtClean="0"/>
              <a:t>Irish-Americans who were running elevators and working as porters, they were looking down on me, and I knew then that I was again at the bottom of the heap.” </a:t>
            </a:r>
          </a:p>
          <a:p>
            <a:pPr marL="0" indent="447675" algn="just" eaLnBrk="1" hangingPunct="1">
              <a:buSzPct val="120000"/>
              <a:buFont typeface="Arial" pitchFamily="34" charset="0"/>
              <a:buNone/>
            </a:pPr>
            <a:endParaRPr lang="en-US" altLang="zh-CN" sz="2800" dirty="0" smtClean="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1"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4" name="图片 5" descr="Back">
            <a:hlinkClick r:id="rId5" action="ppaction://hlinksldjump"/>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9" name="图片 10" descr="MORE"/>
          <p:cNvPicPr>
            <a:picLocks noChangeAspect="1" noChangeArrowheads="1"/>
          </p:cNvPicPr>
          <p:nvPr/>
        </p:nvPicPr>
        <p:blipFill>
          <a:blip r:embed="rId7" cstate="print"/>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90499" y="638175"/>
            <a:ext cx="8810625" cy="6076950"/>
          </a:xfrm>
          <a:prstGeom prst="rect">
            <a:avLst/>
          </a:prstGeom>
          <a:noFill/>
          <a:ln>
            <a:miter lim="800000"/>
            <a:headEnd/>
            <a:tailEnd/>
          </a:ln>
        </p:spPr>
        <p:txBody>
          <a:bodyPr/>
          <a:lstStyle/>
          <a:p>
            <a:pPr marL="0" indent="447675" algn="just" eaLnBrk="1" hangingPunct="1">
              <a:buSzPct val="120000"/>
              <a:buFont typeface="Arial" pitchFamily="34" charset="0"/>
              <a:buNone/>
            </a:pPr>
            <a:endParaRPr lang="en-US" altLang="zh-CN" sz="1600" dirty="0" smtClean="0"/>
          </a:p>
          <a:p>
            <a:pPr marL="361950" indent="-361950" algn="just" eaLnBrk="1" hangingPunct="1">
              <a:buSzPct val="120000"/>
              <a:buFont typeface="Wingdings" pitchFamily="2" charset="2"/>
              <a:buChar char="Ø"/>
            </a:pPr>
            <a:r>
              <a:rPr lang="en-US" altLang="zh-CN" sz="2800" dirty="0" smtClean="0"/>
              <a:t>Anti-Irish sentiment is traditionally rooted in the medieval period Irish and English relationship and is also evidenced in Irish immigration to other countries like the United States. In the 1860’s nearly one half of all immigrants to the United States were Irish. Discrimination and prejudice against the Irish was common, especially if they were Catholic. Irish Catholics in America have a memory of job discrimination, which featured signs proclaiming “Help Wanted </a:t>
            </a:r>
            <a:r>
              <a:rPr lang="en-US" altLang="zh-CN" dirty="0" smtClean="0"/>
              <a:t>– </a:t>
            </a:r>
            <a:r>
              <a:rPr lang="en-US" altLang="zh-CN" sz="2800" dirty="0" smtClean="0"/>
              <a:t>No Irish Need Apply!” Some Americans feared the Irish because of their religion, their use of violence, and their threat to democratic elections. </a:t>
            </a:r>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1"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4" name="图片 5" descr="Back">
            <a:hlinkClick r:id="rId5" action="ppaction://hlinksldjump"/>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10" descr="MORE"/>
          <p:cNvPicPr>
            <a:picLocks noChangeAspect="1" noChangeArrowheads="1"/>
          </p:cNvPicPr>
          <p:nvPr/>
        </p:nvPicPr>
        <p:blipFill>
          <a:blip r:embed="rId7" cstate="print"/>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3" action="ppaction://hlinksldjump"/>
          </p:cNvPr>
          <p:cNvPicPr>
            <a:picLocks noChangeAspect="1"/>
          </p:cNvPicPr>
          <p:nvPr/>
        </p:nvPicPr>
        <p:blipFill>
          <a:blip r:embed="rId4" cstate="print"/>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4"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pic>
        <p:nvPicPr>
          <p:cNvPr id="15" name="图片 9" descr="END"/>
          <p:cNvPicPr>
            <a:picLocks noChangeAspect="1" noChangeArrowheads="1"/>
          </p:cNvPicPr>
          <p:nvPr/>
        </p:nvPicPr>
        <p:blipFill>
          <a:blip r:embed="rId9" cstate="print"/>
          <a:srcRect/>
          <a:stretch>
            <a:fillRect/>
          </a:stretch>
        </p:blipFill>
        <p:spPr bwMode="auto">
          <a:xfrm>
            <a:off x="7163242" y="6272904"/>
            <a:ext cx="474663" cy="225425"/>
          </a:xfrm>
          <a:prstGeom prst="rect">
            <a:avLst/>
          </a:prstGeom>
          <a:noFill/>
          <a:ln w="9525">
            <a:noFill/>
            <a:miter lim="800000"/>
            <a:headEnd/>
            <a:tailEnd/>
          </a:ln>
        </p:spPr>
      </p:pic>
      <p:pic>
        <p:nvPicPr>
          <p:cNvPr id="7" name="Picture 11"/>
          <p:cNvPicPr>
            <a:picLocks noChangeAspect="1" noChangeArrowheads="1"/>
          </p:cNvPicPr>
          <p:nvPr/>
        </p:nvPicPr>
        <p:blipFill>
          <a:blip r:embed="rId10" cstate="print"/>
          <a:srcRect/>
          <a:stretch>
            <a:fillRect/>
          </a:stretch>
        </p:blipFill>
        <p:spPr bwMode="auto">
          <a:xfrm>
            <a:off x="2716213" y="930275"/>
            <a:ext cx="5832475" cy="2828925"/>
          </a:xfrm>
          <a:prstGeom prst="rect">
            <a:avLst/>
          </a:prstGeom>
          <a:noFill/>
          <a:ln w="9525" algn="ctr">
            <a:noFill/>
            <a:miter lim="800000"/>
            <a:headEnd/>
            <a:tailEnd/>
          </a:ln>
        </p:spPr>
      </p:pic>
      <p:pic>
        <p:nvPicPr>
          <p:cNvPr id="8" name="Picture 12"/>
          <p:cNvPicPr>
            <a:picLocks noChangeAspect="1" noChangeArrowheads="1"/>
          </p:cNvPicPr>
          <p:nvPr/>
        </p:nvPicPr>
        <p:blipFill>
          <a:blip r:embed="rId11" cstate="print"/>
          <a:srcRect/>
          <a:stretch>
            <a:fillRect/>
          </a:stretch>
        </p:blipFill>
        <p:spPr bwMode="auto">
          <a:xfrm>
            <a:off x="339725" y="3797300"/>
            <a:ext cx="2971719" cy="2822575"/>
          </a:xfrm>
          <a:prstGeom prst="rect">
            <a:avLst/>
          </a:prstGeom>
          <a:noFill/>
          <a:ln w="9525"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85800"/>
            <a:ext cx="8834438" cy="6007101"/>
          </a:xfrm>
        </p:spPr>
        <p:txBody>
          <a:bodyPr/>
          <a:lstStyle/>
          <a:p>
            <a:pPr algn="just" eaLnBrk="1" hangingPunct="1">
              <a:lnSpc>
                <a:spcPct val="100000"/>
              </a:lnSpc>
              <a:buNone/>
              <a:defRPr/>
            </a:pPr>
            <a:r>
              <a:rPr lang="en-US" altLang="zh-CN" b="1" dirty="0" smtClean="0"/>
              <a:t>   … and that puzzles me because the Pilgrims were English themselves and the English were always the ones who </a:t>
            </a:r>
            <a:r>
              <a:rPr lang="en-US" altLang="zh-CN" b="1" dirty="0" smtClean="0">
                <a:hlinkClick r:id="rId3" action="ppaction://hlinksldjump"/>
              </a:rPr>
              <a:t>persecuted</a:t>
            </a:r>
            <a:r>
              <a:rPr lang="en-US" altLang="zh-CN" b="1" dirty="0" smtClean="0"/>
              <a:t> everyone else, especially the Irish. </a:t>
            </a:r>
          </a:p>
          <a:p>
            <a:pPr algn="just" eaLnBrk="1" hangingPunct="1">
              <a:spcBef>
                <a:spcPct val="20000"/>
              </a:spcBef>
              <a:buSzPct val="90000"/>
              <a:buFont typeface="Wingdings" pitchFamily="2" charset="2"/>
              <a:buChar char="Ø"/>
              <a:defRPr/>
            </a:pPr>
            <a:r>
              <a:rPr lang="en-US" altLang="zh-CN" dirty="0" smtClean="0"/>
              <a:t>As an Irishman, the writer obviously disagrees with what the professor says, although it’s true that the Pilgrims left England for political and religious freedom. It is unacceptable for him to talk about the English being persecuted since they, as a nation, has always been invading and colonizing other nations, especially their </a:t>
            </a:r>
            <a:r>
              <a:rPr lang="en-US" altLang="zh-CN" dirty="0" err="1" smtClean="0"/>
              <a:t>neighbour</a:t>
            </a:r>
            <a:r>
              <a:rPr lang="en-US" altLang="zh-CN" dirty="0" smtClean="0"/>
              <a:t> Ireland. </a:t>
            </a:r>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1"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sp>
        <p:nvSpPr>
          <p:cNvPr id="9" name="Text Box 8"/>
          <p:cNvSpPr txBox="1">
            <a:spLocks noChangeArrowheads="1"/>
          </p:cNvSpPr>
          <p:nvPr/>
        </p:nvSpPr>
        <p:spPr bwMode="auto">
          <a:xfrm>
            <a:off x="1095375" y="4906963"/>
            <a:ext cx="7867650" cy="101566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a:lnSpc>
                <a:spcPct val="125000"/>
              </a:lnSpc>
              <a:spcBef>
                <a:spcPct val="50000"/>
              </a:spcBef>
            </a:pPr>
            <a:r>
              <a:rPr lang="en-US" altLang="zh-CN" sz="2400" dirty="0" smtClean="0">
                <a:solidFill>
                  <a:schemeClr val="hlink"/>
                </a:solidFill>
                <a:latin typeface="宋体"/>
              </a:rPr>
              <a:t>……</a:t>
            </a:r>
            <a:r>
              <a:rPr lang="zh-CN" altLang="en-US" sz="2400" dirty="0" smtClean="0">
                <a:solidFill>
                  <a:schemeClr val="hlink"/>
                </a:solidFill>
                <a:latin typeface="宋体"/>
              </a:rPr>
              <a:t>这让我大惑不解，因为清教徒本身就是英国人，而英国人总是到处迫害别人，尤其是爱尔兰人。</a:t>
            </a:r>
            <a:endParaRPr lang="zh-CN" altLang="en-US" sz="2400" dirty="0">
              <a:solidFill>
                <a:schemeClr val="hlink"/>
              </a:solidFill>
            </a:endParaRPr>
          </a:p>
        </p:txBody>
      </p:sp>
      <p:sp>
        <p:nvSpPr>
          <p:cNvPr id="13" name="Text Box 9"/>
          <p:cNvSpPr txBox="1">
            <a:spLocks noChangeArrowheads="1"/>
          </p:cNvSpPr>
          <p:nvPr/>
        </p:nvSpPr>
        <p:spPr bwMode="auto">
          <a:xfrm>
            <a:off x="158749" y="4973638"/>
            <a:ext cx="1250951" cy="46166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pPr>
            <a:r>
              <a:rPr lang="zh-CN" altLang="en-US" sz="2400" b="1" dirty="0"/>
              <a:t>翻译</a:t>
            </a:r>
            <a:r>
              <a:rPr lang="zh-CN" altLang="en-US" sz="2400" dirty="0"/>
              <a:t>：</a:t>
            </a:r>
          </a:p>
        </p:txBody>
      </p:sp>
      <p:pic>
        <p:nvPicPr>
          <p:cNvPr id="10" name="图片 10" descr="MORE"/>
          <p:cNvPicPr>
            <a:picLocks noChangeAspect="1" noChangeArrowheads="1"/>
          </p:cNvPicPr>
          <p:nvPr/>
        </p:nvPicPr>
        <p:blipFill>
          <a:blip r:embed="rId6" cstate="print"/>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1"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4" name="图片 5" descr="Back">
            <a:hlinkClick r:id="rId5" action="ppaction://hlinksldjump"/>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sp>
        <p:nvSpPr>
          <p:cNvPr id="17" name="Rectangle 13"/>
          <p:cNvSpPr>
            <a:spLocks noChangeArrowheads="1"/>
          </p:cNvSpPr>
          <p:nvPr/>
        </p:nvSpPr>
        <p:spPr bwMode="auto">
          <a:xfrm>
            <a:off x="171450" y="819150"/>
            <a:ext cx="8801100" cy="4909036"/>
          </a:xfrm>
          <a:prstGeom prst="rect">
            <a:avLst/>
          </a:prstGeom>
          <a:noFill/>
          <a:ln>
            <a:noFill/>
          </a:ln>
          <a:effectLst>
            <a:prstShdw prst="shdw17" dist="17961" dir="2700000">
              <a:schemeClr val="accent1">
                <a:gamma/>
                <a:shade val="60000"/>
                <a:invGamma/>
              </a:schemeClr>
            </a:prstShdw>
          </a:effectLst>
          <a:extLst/>
        </p:spPr>
        <p:txBody>
          <a:bodyPr wrap="square" anchor="ctr">
            <a:spAutoFit/>
          </a:bodyPr>
          <a:lstStyle/>
          <a:p>
            <a:pPr algn="ctr">
              <a:spcBef>
                <a:spcPts val="600"/>
              </a:spcBef>
              <a:tabLst>
                <a:tab pos="266700" algn="l"/>
              </a:tabLst>
              <a:defRPr/>
            </a:pPr>
            <a:r>
              <a:rPr lang="en-US" altLang="zh-CN" sz="2800" b="1" dirty="0" smtClean="0">
                <a:solidFill>
                  <a:schemeClr val="accent2">
                    <a:lumMod val="50000"/>
                  </a:schemeClr>
                </a:solidFill>
              </a:rPr>
              <a:t>About the relationship between England and Ireland </a:t>
            </a:r>
          </a:p>
          <a:p>
            <a:pPr marL="266700" indent="-266700" algn="just" eaLnBrk="0" hangingPunct="0">
              <a:spcBef>
                <a:spcPts val="600"/>
              </a:spcBef>
              <a:buFont typeface="Wingdings" pitchFamily="2" charset="2"/>
              <a:buChar char="Ø"/>
              <a:defRPr/>
            </a:pPr>
            <a:r>
              <a:rPr lang="en-US" altLang="zh-CN" sz="2800" dirty="0" smtClean="0"/>
              <a:t>The </a:t>
            </a:r>
            <a:r>
              <a:rPr lang="en-US" altLang="zh-CN" sz="2800" dirty="0"/>
              <a:t>English colonized Ireland in the 12th century and for almost 800 years oppressed (</a:t>
            </a:r>
            <a:r>
              <a:rPr lang="zh-CN" altLang="en-US" sz="2400" dirty="0"/>
              <a:t>压迫</a:t>
            </a:r>
            <a:r>
              <a:rPr lang="en-US" altLang="zh-CN" sz="2800" dirty="0"/>
              <a:t>) the people through force. They tried to eradicate (</a:t>
            </a:r>
            <a:r>
              <a:rPr lang="zh-CN" altLang="en-US" sz="2400" dirty="0"/>
              <a:t>根除</a:t>
            </a:r>
            <a:r>
              <a:rPr lang="en-US" altLang="zh-CN" sz="2800" dirty="0"/>
              <a:t>) the religion, language, culture and traditions of the Irish and even the Irish people themselves. They disposed the Irish from their lands, handing them over to British settlers through a number of </a:t>
            </a:r>
            <a:r>
              <a:rPr lang="en-US" altLang="zh-CN" sz="2800" dirty="0" smtClean="0"/>
              <a:t>plantations </a:t>
            </a:r>
            <a:r>
              <a:rPr lang="en-US" altLang="zh-CN" sz="2800" dirty="0"/>
              <a:t>(</a:t>
            </a:r>
            <a:r>
              <a:rPr lang="zh-CN" altLang="en-US" sz="2400" dirty="0"/>
              <a:t>种植园</a:t>
            </a:r>
            <a:r>
              <a:rPr lang="en-US" altLang="zh-CN" sz="2800" dirty="0" smtClean="0"/>
              <a:t>), </a:t>
            </a:r>
            <a:r>
              <a:rPr lang="en-US" altLang="zh-CN" sz="2800" dirty="0"/>
              <a:t>which is why there are many people of British descent and protestant faith (the native Irish being predominantly catholic) in Northern Ireland today. </a:t>
            </a:r>
          </a:p>
        </p:txBody>
      </p:sp>
      <p:pic>
        <p:nvPicPr>
          <p:cNvPr id="18" name="图片 10" descr="MORE"/>
          <p:cNvPicPr>
            <a:picLocks noChangeAspect="1" noChangeArrowheads="1"/>
          </p:cNvPicPr>
          <p:nvPr/>
        </p:nvPicPr>
        <p:blipFill>
          <a:blip r:embed="rId7" cstate="print"/>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3" action="ppaction://hlinksldjump"/>
          </p:cNvPr>
          <p:cNvPicPr>
            <a:picLocks noChangeAspect="1"/>
          </p:cNvPicPr>
          <p:nvPr/>
        </p:nvPicPr>
        <p:blipFill>
          <a:blip r:embed="rId4" cstate="print"/>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4"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pic>
        <p:nvPicPr>
          <p:cNvPr id="15" name="图片 9" descr="END"/>
          <p:cNvPicPr>
            <a:picLocks noChangeAspect="1" noChangeArrowheads="1"/>
          </p:cNvPicPr>
          <p:nvPr/>
        </p:nvPicPr>
        <p:blipFill>
          <a:blip r:embed="rId9" cstate="print"/>
          <a:srcRect/>
          <a:stretch>
            <a:fillRect/>
          </a:stretch>
        </p:blipFill>
        <p:spPr bwMode="auto">
          <a:xfrm>
            <a:off x="7163242" y="6272904"/>
            <a:ext cx="474663" cy="225425"/>
          </a:xfrm>
          <a:prstGeom prst="rect">
            <a:avLst/>
          </a:prstGeom>
          <a:noFill/>
          <a:ln w="9525">
            <a:noFill/>
            <a:miter lim="800000"/>
            <a:headEnd/>
            <a:tailEnd/>
          </a:ln>
        </p:spPr>
      </p:pic>
      <p:sp>
        <p:nvSpPr>
          <p:cNvPr id="16" name="Rectangle 10"/>
          <p:cNvSpPr>
            <a:spLocks noChangeArrowheads="1"/>
          </p:cNvSpPr>
          <p:nvPr/>
        </p:nvSpPr>
        <p:spPr bwMode="auto">
          <a:xfrm>
            <a:off x="171450" y="521611"/>
            <a:ext cx="8801100" cy="6010274"/>
          </a:xfrm>
          <a:prstGeom prst="rect">
            <a:avLst/>
          </a:prstGeom>
          <a:noFill/>
          <a:ln>
            <a:noFill/>
          </a:ln>
          <a:effectLst>
            <a:prstShdw prst="shdw17" dist="17961" dir="2700000">
              <a:schemeClr val="accent1">
                <a:gamma/>
                <a:shade val="60000"/>
                <a:invGamma/>
              </a:schemeClr>
            </a:prstShdw>
          </a:effectLst>
          <a:extLst/>
        </p:spPr>
        <p:txBody>
          <a:bodyPr wrap="square" anchor="ctr">
            <a:noAutofit/>
          </a:bodyPr>
          <a:lstStyle/>
          <a:p>
            <a:pPr marL="266700" indent="-266700" algn="just" eaLnBrk="0" hangingPunct="0">
              <a:buFont typeface="Wingdings" pitchFamily="2" charset="2"/>
              <a:buChar char="Ø"/>
              <a:defRPr/>
            </a:pPr>
            <a:r>
              <a:rPr lang="en-US" altLang="zh-CN" sz="2800" dirty="0"/>
              <a:t>Throughout the 800 years of British rule, native Irish people were beaten, murdered and sold into slavery by the British who considered them a subspecies. This led to a great deal of hatred on the part of the Irish people. It was not until the war of independence that the Irish regained control of most of their homeland. However, the Anglo-Irish treaty that gave Ireland independence did so on the condition that the six counties of what was to become Northern Ireland were to remain under British rule with the remaining 26 counties to become the independent nation of the Republic of Ireland.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85806"/>
            <a:ext cx="8834438" cy="5702301"/>
          </a:xfrm>
        </p:spPr>
        <p:txBody>
          <a:bodyPr/>
          <a:lstStyle/>
          <a:p>
            <a:pPr algn="just" eaLnBrk="1" hangingPunct="1">
              <a:lnSpc>
                <a:spcPct val="100000"/>
              </a:lnSpc>
              <a:spcBef>
                <a:spcPts val="1200"/>
              </a:spcBef>
              <a:buNone/>
              <a:defRPr/>
            </a:pPr>
            <a:r>
              <a:rPr lang="en-US" altLang="zh-CN" b="1" dirty="0" smtClean="0"/>
              <a:t>   … but I’m sure everyone in this class has a high school </a:t>
            </a:r>
            <a:r>
              <a:rPr lang="en-US" altLang="zh-CN" b="1" dirty="0" smtClean="0">
                <a:hlinkClick r:id="rId3" action="ppaction://hlinksldjump"/>
              </a:rPr>
              <a:t>diploma</a:t>
            </a:r>
            <a:r>
              <a:rPr lang="en-US" altLang="zh-CN" b="1" dirty="0" smtClean="0"/>
              <a:t> and if I open my mouth they’ll know I’m not one of them. </a:t>
            </a:r>
          </a:p>
          <a:p>
            <a:pPr marL="266700" indent="-265113" algn="just" eaLnBrk="1" hangingPunct="1">
              <a:lnSpc>
                <a:spcPct val="100000"/>
              </a:lnSpc>
              <a:spcBef>
                <a:spcPts val="1200"/>
              </a:spcBef>
              <a:buSzPct val="90000"/>
              <a:buFont typeface="Wingdings" pitchFamily="2" charset="2"/>
              <a:buChar char="Ø"/>
              <a:defRPr/>
            </a:pPr>
            <a:r>
              <a:rPr lang="en-US" altLang="zh-CN" dirty="0" smtClean="0"/>
              <a:t>Even though the writer has different ideas, he is not ready to express himself in front of others, since, on the one hand, he is the least-educated one in the class, on the other hand, he is afraid of being discovered an Irishman. </a:t>
            </a:r>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4" action="ppaction://hlinksldjump"/>
          </p:cNvPr>
          <p:cNvPicPr>
            <a:picLocks noChangeAspect="1"/>
          </p:cNvPicPr>
          <p:nvPr/>
        </p:nvPicPr>
        <p:blipFill>
          <a:blip r:embed="rId5" cstate="print"/>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
        <p:nvSpPr>
          <p:cNvPr id="9" name="Text Box 8"/>
          <p:cNvSpPr txBox="1">
            <a:spLocks noChangeArrowheads="1"/>
          </p:cNvSpPr>
          <p:nvPr/>
        </p:nvSpPr>
        <p:spPr bwMode="auto">
          <a:xfrm>
            <a:off x="1066347" y="4004818"/>
            <a:ext cx="7867650" cy="97552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eaLnBrk="1" hangingPunct="1">
              <a:lnSpc>
                <a:spcPct val="125000"/>
              </a:lnSpc>
              <a:spcBef>
                <a:spcPct val="50000"/>
              </a:spcBef>
            </a:pPr>
            <a:r>
              <a:rPr lang="en-US" altLang="zh-CN" sz="2400" dirty="0" smtClean="0">
                <a:solidFill>
                  <a:schemeClr val="hlink"/>
                </a:solidFill>
                <a:latin typeface="宋体"/>
              </a:rPr>
              <a:t>……</a:t>
            </a:r>
            <a:r>
              <a:rPr lang="zh-CN" altLang="en-US" sz="2400" dirty="0" smtClean="0">
                <a:solidFill>
                  <a:schemeClr val="hlink"/>
                </a:solidFill>
                <a:latin typeface="宋体"/>
              </a:rPr>
              <a:t>但我知道班上的每个人都有高中文凭，只要我一开口，他们就会知道我和他们不一样。</a:t>
            </a:r>
            <a:endParaRPr lang="zh-CN" altLang="en-US" sz="2400" dirty="0">
              <a:solidFill>
                <a:schemeClr val="hlink"/>
              </a:solidFill>
            </a:endParaRPr>
          </a:p>
        </p:txBody>
      </p:sp>
      <p:sp>
        <p:nvSpPr>
          <p:cNvPr id="13" name="Text Box 9"/>
          <p:cNvSpPr txBox="1">
            <a:spLocks noChangeArrowheads="1"/>
          </p:cNvSpPr>
          <p:nvPr/>
        </p:nvSpPr>
        <p:spPr bwMode="auto">
          <a:xfrm>
            <a:off x="158749" y="4071493"/>
            <a:ext cx="1250951" cy="46166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pPr>
            <a:r>
              <a:rPr lang="zh-CN" altLang="en-US" sz="2400" b="1" dirty="0"/>
              <a:t>翻译</a:t>
            </a:r>
            <a:r>
              <a:rPr lang="zh-CN" altLang="en-US" sz="2400" dirty="0"/>
              <a:t>：</a:t>
            </a:r>
          </a:p>
        </p:txBody>
      </p:sp>
      <p:pic>
        <p:nvPicPr>
          <p:cNvPr id="15" name="图片 9" descr="END"/>
          <p:cNvPicPr>
            <a:picLocks noChangeAspect="1" noChangeArrowheads="1"/>
          </p:cNvPicPr>
          <p:nvPr/>
        </p:nvPicPr>
        <p:blipFill>
          <a:blip r:embed="rId8" cstate="print"/>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theme/theme1.xml><?xml version="1.0" encoding="utf-8"?>
<a:theme xmlns:a="http://schemas.openxmlformats.org/drawingml/2006/main" name="Office 主题">
  <a:themeElements>
    <a:clrScheme name="Office">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10198</TotalTime>
  <Pages>0</Pages>
  <Words>10297</Words>
  <Characters>0</Characters>
  <Application>Microsoft Office PowerPoint</Application>
  <DocSecurity>0</DocSecurity>
  <PresentationFormat>全屏显示(4:3)</PresentationFormat>
  <Lines>0</Lines>
  <Paragraphs>797</Paragraphs>
  <Slides>128</Slides>
  <Notes>18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128</vt:i4>
      </vt:variant>
    </vt:vector>
  </HeadingPairs>
  <TitlesOfParts>
    <vt:vector size="139" baseType="lpstr">
      <vt:lpstr>Arial</vt:lpstr>
      <vt:lpstr>宋体</vt:lpstr>
      <vt:lpstr>Blackadder ITC</vt:lpstr>
      <vt:lpstr>Times New Roman</vt:lpstr>
      <vt:lpstr>AJensonPro-Semibold</vt:lpstr>
      <vt:lpstr>Wingdings</vt:lpstr>
      <vt:lpstr>Arial Black</vt:lpstr>
      <vt:lpstr>KozMinPro-Regular</vt:lpstr>
      <vt:lpstr>Calibri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akaGstripe</dc:creator>
  <cp:lastModifiedBy>cb</cp:lastModifiedBy>
  <cp:revision>719</cp:revision>
  <dcterms:created xsi:type="dcterms:W3CDTF">2016-01-09T11:49:44Z</dcterms:created>
  <dcterms:modified xsi:type="dcterms:W3CDTF">2016-08-12T07:50:31Z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2052-10.1.0.5458</vt:lpwstr>
  </property>
</Properties>
</file>